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63" r:id="rId2"/>
  </p:sldMasterIdLst>
  <p:notesMasterIdLst>
    <p:notesMasterId r:id="rId67"/>
  </p:notesMasterIdLst>
  <p:handoutMasterIdLst>
    <p:handoutMasterId r:id="rId68"/>
  </p:handoutMasterIdLst>
  <p:sldIdLst>
    <p:sldId id="256" r:id="rId3"/>
    <p:sldId id="294" r:id="rId4"/>
    <p:sldId id="295" r:id="rId5"/>
    <p:sldId id="361" r:id="rId6"/>
    <p:sldId id="405" r:id="rId7"/>
    <p:sldId id="406" r:id="rId8"/>
    <p:sldId id="259" r:id="rId9"/>
    <p:sldId id="261" r:id="rId10"/>
    <p:sldId id="488" r:id="rId11"/>
    <p:sldId id="483" r:id="rId12"/>
    <p:sldId id="447" r:id="rId13"/>
    <p:sldId id="519" r:id="rId14"/>
    <p:sldId id="520" r:id="rId15"/>
    <p:sldId id="521" r:id="rId16"/>
    <p:sldId id="522" r:id="rId17"/>
    <p:sldId id="446" r:id="rId18"/>
    <p:sldId id="427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435" r:id="rId27"/>
    <p:sldId id="436" r:id="rId28"/>
    <p:sldId id="437" r:id="rId29"/>
    <p:sldId id="444" r:id="rId30"/>
    <p:sldId id="500" r:id="rId31"/>
    <p:sldId id="501" r:id="rId32"/>
    <p:sldId id="502" r:id="rId33"/>
    <p:sldId id="503" r:id="rId34"/>
    <p:sldId id="504" r:id="rId35"/>
    <p:sldId id="515" r:id="rId36"/>
    <p:sldId id="462" r:id="rId37"/>
    <p:sldId id="497" r:id="rId38"/>
    <p:sldId id="498" r:id="rId39"/>
    <p:sldId id="499" r:id="rId40"/>
    <p:sldId id="477" r:id="rId41"/>
    <p:sldId id="493" r:id="rId42"/>
    <p:sldId id="494" r:id="rId43"/>
    <p:sldId id="495" r:id="rId44"/>
    <p:sldId id="496" r:id="rId45"/>
    <p:sldId id="516" r:id="rId46"/>
    <p:sldId id="517" r:id="rId47"/>
    <p:sldId id="518" r:id="rId48"/>
    <p:sldId id="468" r:id="rId49"/>
    <p:sldId id="506" r:id="rId50"/>
    <p:sldId id="507" r:id="rId51"/>
    <p:sldId id="508" r:id="rId52"/>
    <p:sldId id="509" r:id="rId53"/>
    <p:sldId id="510" r:id="rId54"/>
    <p:sldId id="511" r:id="rId55"/>
    <p:sldId id="512" r:id="rId56"/>
    <p:sldId id="513" r:id="rId57"/>
    <p:sldId id="448" r:id="rId58"/>
    <p:sldId id="449" r:id="rId59"/>
    <p:sldId id="450" r:id="rId60"/>
    <p:sldId id="451" r:id="rId61"/>
    <p:sldId id="453" r:id="rId62"/>
    <p:sldId id="454" r:id="rId63"/>
    <p:sldId id="300" r:id="rId64"/>
    <p:sldId id="456" r:id="rId65"/>
    <p:sldId id="487" r:id="rId6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04" autoAdjust="0"/>
  </p:normalViewPr>
  <p:slideViewPr>
    <p:cSldViewPr>
      <p:cViewPr varScale="1">
        <p:scale>
          <a:sx n="56" d="100"/>
          <a:sy n="56" d="100"/>
        </p:scale>
        <p:origin x="18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6485E8-3D3D-47AA-9EE9-B2BB8A55F7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6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1A75D4-75C5-46D7-9DAD-8AFA98790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8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Behaviour: highest standard;</a:t>
            </a:r>
            <a:r>
              <a:rPr lang="en-GB" baseline="0" dirty="0" smtClean="0"/>
              <a:t> </a:t>
            </a:r>
            <a:r>
              <a:rPr lang="en-GB" dirty="0" smtClean="0"/>
              <a:t>mature approach to school within and outside of classrooms</a:t>
            </a:r>
          </a:p>
          <a:p>
            <a:r>
              <a:rPr lang="en-GB" dirty="0" smtClean="0"/>
              <a:t>Equipment:</a:t>
            </a:r>
            <a:r>
              <a:rPr lang="en-GB" baseline="0" dirty="0" smtClean="0"/>
              <a:t> Pen, pencil, calculator, compass, protractor, ruler, green pen</a:t>
            </a:r>
          </a:p>
          <a:p>
            <a:r>
              <a:rPr lang="en-GB" dirty="0" smtClean="0"/>
              <a:t>Personality:</a:t>
            </a:r>
            <a:r>
              <a:rPr lang="en-GB" baseline="0" dirty="0" smtClean="0"/>
              <a:t> Enquiring mind to learning to develop analysis and evaluation assessment objectives; treat internal assessments e.g. practical assessment in Science, just as seriously as external assessments</a:t>
            </a:r>
          </a:p>
          <a:p>
            <a:r>
              <a:rPr lang="en-GB" baseline="0" dirty="0" smtClean="0"/>
              <a:t>Revision: Ownership of your workload; use revision resources; create a revision timetable; start now not just before the exams</a:t>
            </a:r>
          </a:p>
          <a:p>
            <a:r>
              <a:rPr lang="en-GB" baseline="0" dirty="0" smtClean="0"/>
              <a:t>Effort: Give 100%; try your best</a:t>
            </a:r>
          </a:p>
          <a:p>
            <a:r>
              <a:rPr lang="en-GB" dirty="0" smtClean="0"/>
              <a:t>Persist:</a:t>
            </a:r>
            <a:r>
              <a:rPr lang="en-GB" baseline="0" dirty="0" smtClean="0"/>
              <a:t> Try and try again</a:t>
            </a:r>
          </a:p>
          <a:p>
            <a:r>
              <a:rPr lang="en-GB" baseline="0" dirty="0" smtClean="0"/>
              <a:t>Aspire: to be the very best; look ahead to 6</a:t>
            </a:r>
            <a:r>
              <a:rPr lang="en-GB" baseline="30000" dirty="0" smtClean="0"/>
              <a:t>th</a:t>
            </a:r>
            <a:r>
              <a:rPr lang="en-GB" baseline="0" dirty="0" smtClean="0"/>
              <a:t> form subjects; employment; apprenticeship requirements</a:t>
            </a:r>
          </a:p>
          <a:p>
            <a:r>
              <a:rPr lang="en-GB" baseline="0" dirty="0" smtClean="0"/>
              <a:t>Resilience: will find it hard; use the support around you at home and school; 2 years of learning and challenging concepts</a:t>
            </a:r>
          </a:p>
          <a:p>
            <a:r>
              <a:rPr lang="en-GB" baseline="0" dirty="0" smtClean="0"/>
              <a:t>Engage: in the learning in and out of the classroom; homework tasks complete to prepare, consolidate, extend learning do best standard first time on time e.g. RE takeaway homework</a:t>
            </a:r>
          </a:p>
          <a:p>
            <a:r>
              <a:rPr lang="en-GB" baseline="0" dirty="0" smtClean="0"/>
              <a:t>Dedication: to yourself and your aspirations through your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65976-EC69-4A39-8C85-E731C29E203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683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5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FLASHCARDS</a:t>
            </a:r>
            <a:r>
              <a:rPr lang="en-GB" dirty="0" smtClean="0"/>
              <a:t> </a:t>
            </a:r>
          </a:p>
          <a:p>
            <a:r>
              <a:rPr lang="en-GB" dirty="0" smtClean="0"/>
              <a:t>Flashcards are a great example</a:t>
            </a:r>
          </a:p>
          <a:p>
            <a:r>
              <a:rPr lang="en-GB" dirty="0" smtClean="0"/>
              <a:t>Don’t check answers until the end</a:t>
            </a:r>
          </a:p>
          <a:p>
            <a:r>
              <a:rPr lang="en-GB" dirty="0" smtClean="0"/>
              <a:t>Mix up your cards so you cover different topics &amp; prioritise your cards</a:t>
            </a:r>
          </a:p>
          <a:p>
            <a:r>
              <a:rPr lang="en-GB" dirty="0" smtClean="0"/>
              <a:t>Keep repeating!!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7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SELF Testing:</a:t>
            </a:r>
            <a:r>
              <a:rPr lang="en-GB" b="1" u="sng" baseline="0" dirty="0" smtClean="0"/>
              <a:t> </a:t>
            </a:r>
            <a:endParaRPr lang="en-GB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Use these tests to identify areas of weakness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Arrests forgetting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Avoids the “illusion of knowing”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End to cramming for the tests and revising huge chunks of content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Every time you work hard to recall a memory you strengthen it</a:t>
            </a:r>
          </a:p>
          <a:p>
            <a:r>
              <a:rPr lang="en-GB" b="1" u="sng" dirty="0" smtClean="0"/>
              <a:t>FLASHCARDS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Flashcards are a great example of Self Testing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Mix up your cards so you cover different topics &amp; prioritise your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Keep repeating!!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Buy in most shops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Use online generators/information</a:t>
            </a:r>
            <a:r>
              <a:rPr lang="en-GB" b="0" u="none" baseline="0" dirty="0" smtClean="0"/>
              <a:t> on the school website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u="non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MNEMONICS/FLASHCARDS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Useful to have a strategy to remember in the exams and enables use to commit something to our working memory</a:t>
            </a:r>
            <a:r>
              <a:rPr lang="en-GB" b="0" u="none" baseline="0" dirty="0" smtClean="0"/>
              <a:t> </a:t>
            </a:r>
            <a:endParaRPr lang="en-GB" b="0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Many Vile Earthlings Munch Jam Sandwiches Under Newspaper Piles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‘Mercury, Venus, Earth, Mars, Jupiter, Saturn, Uranus, Neptune, Pluto’ 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BRAT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DAMITT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PEEL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TAP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AFOREST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u="none" dirty="0" smtClean="0"/>
              <a:t>RE-Working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Defining key terms/events/people is a good way to learn- It makes your brain consider the meaning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Convert the points of something you read into questions to answer later.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Write things in your own words &amp; make links to other things you know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Deliberate Practice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Multiple exam</a:t>
            </a:r>
            <a:r>
              <a:rPr lang="en-GB" b="0" u="none" baseline="0" dirty="0" smtClean="0"/>
              <a:t> questions/papers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baseline="0" dirty="0" smtClean="0"/>
              <a:t>Revise different types of questions </a:t>
            </a:r>
            <a:endParaRPr lang="en-GB" b="0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With exam revision repetition is our friend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Practice skills, knowledge and timing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Crafting and drafting  exam papers is vital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Mastery of content  should bring happiness!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 smtClean="0"/>
              <a:t>Feedback</a:t>
            </a:r>
            <a:r>
              <a:rPr lang="en-GB" b="1" u="sng" baseline="0" dirty="0" smtClean="0"/>
              <a:t> from Teachers</a:t>
            </a:r>
            <a:endParaRPr lang="en-GB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Use your books and files to revise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Act upon the feedback you get in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Don’t repeat mistakes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 smtClean="0"/>
              <a:t>Organisation</a:t>
            </a:r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7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8DCA1D-590E-41B1-B544-CCA4B603BECE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408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37051D-A0FB-4C09-92F0-697E99A5994B}" type="slidenum">
              <a:rPr lang="en-US" smtClean="0"/>
              <a:pPr eaLnBrk="1" hangingPunct="1"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4486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8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7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9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  <a:cs typeface="Arial" pitchFamily="34" charset="0"/>
              </a:rPr>
              <a:t>Common frustrations/reactions from Parents.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691C88-AB83-4A5B-A7A5-7270370AEBA3}" type="slidenum">
              <a:rPr lang="en-US" altLang="en-US" smtClean="0"/>
              <a:pPr eaLnBrk="1" hangingPunct="1"/>
              <a:t>59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823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57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8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9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4hrs</a:t>
            </a:r>
            <a:r>
              <a:rPr lang="en-GB" baseline="0" dirty="0" smtClean="0"/>
              <a:t> per week x 39 weeks = 156 / 24 hrs in a day = 6.5 days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80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2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8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3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2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75D4-75C5-46D7-9DAD-8AFA98790C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E839-14C4-4A5C-98EA-F96903D81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FC110-D1F7-4BC5-A6BF-B9089DE766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6D73-B427-4D87-8867-462968367B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19403-F3A2-46F5-83EB-8BD9F42D7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BFFE5-65EE-4DDC-84E5-B2473B706B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FE839-14C4-4A5C-98EA-F96903D81C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9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7AF2A-7513-4C34-99B8-3CF29F789C8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5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3551F-93EC-4D39-B370-DDFB6814DC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25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4CAE-C2C4-4D15-9848-63453464D3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85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5D71A-A0A6-4BFD-94D8-7A7BB49AE4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3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F03BC-9AD0-4C7B-9C08-3605408F44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AF2A-7513-4C34-99B8-3CF29F789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0326E-9BAA-4951-81A0-C1F08E5CD8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7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57ABD-1AA4-40C0-894E-017C89078D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5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87522-22F3-420E-A3FC-45CD7691F8C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18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FC110-D1F7-4BC5-A6BF-B9089DE766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928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66D73-B427-4D87-8867-462968367B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89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BFFE5-65EE-4DDC-84E5-B2473B706B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3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3551F-93EC-4D39-B370-DDFB6814DC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4CAE-C2C4-4D15-9848-63453464D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5D71A-A0A6-4BFD-94D8-7A7BB49AE4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03BC-9AD0-4C7B-9C08-3605408F4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326E-9BAA-4951-81A0-C1F08E5CD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7ABD-1AA4-40C0-894E-017C89078D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87522-22F3-420E-A3FC-45CD7691F8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1536A96-CF3A-4229-BED7-8BAF21447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536A96-CF3A-4229-BED7-8BAF21447A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boodl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qa.org/" TargetMode="Externa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rbettmaths.com/" TargetMode="External"/><Relationship Id="rId2" Type="http://schemas.openxmlformats.org/officeDocument/2006/relationships/hyperlink" Target="https://keshgcsemaths.wordpress.com/gcse-maths-takeaway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hemathsteacher.com/" TargetMode="External"/><Relationship Id="rId5" Type="http://schemas.openxmlformats.org/officeDocument/2006/relationships/hyperlink" Target="https://www.sites.google.com/site/mathscasts/" TargetMode="External"/><Relationship Id="rId4" Type="http://schemas.openxmlformats.org/officeDocument/2006/relationships/hyperlink" Target="http://www.hegartymaths.com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052513"/>
            <a:ext cx="7704138" cy="1066800"/>
          </a:xfrm>
        </p:spPr>
        <p:txBody>
          <a:bodyPr/>
          <a:lstStyle/>
          <a:p>
            <a:pPr algn="ctr" eaLnBrk="1" hangingPunct="1"/>
            <a:r>
              <a:rPr lang="en-GB" sz="3200" b="1" smtClean="0"/>
              <a:t>Helping my child to succeed at GCSE</a:t>
            </a:r>
            <a:endParaRPr lang="en-US" sz="3200" b="1" smtClean="0"/>
          </a:p>
        </p:txBody>
      </p:sp>
      <p:pic>
        <p:nvPicPr>
          <p:cNvPr id="3075" name="Picture 4" descr="Badge New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3851920" y="2492896"/>
            <a:ext cx="1846666" cy="1752600"/>
          </a:xfr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779912" y="5589240"/>
            <a:ext cx="1951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latin typeface="Monotype Corsiva" pitchFamily="66" charset="0"/>
              </a:rPr>
              <a:t>Welcome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2017" y="4508500"/>
            <a:ext cx="3806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n-US" sz="3600" b="1" dirty="0">
                <a:solidFill>
                  <a:srgbClr val="00B050"/>
                </a:solidFill>
                <a:latin typeface="Monotype Corsiva" pitchFamily="66" charset="0"/>
              </a:rPr>
              <a:t>‘Let your Light Shine’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27" y="25673"/>
            <a:ext cx="9211227" cy="703566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426" y="362410"/>
            <a:ext cx="7499350" cy="56207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426" y="742777"/>
            <a:ext cx="2232248" cy="5601460"/>
          </a:xfrm>
        </p:spPr>
        <p:txBody>
          <a:bodyPr>
            <a:noAutofit/>
          </a:bodyPr>
          <a:lstStyle/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B</a:t>
            </a:r>
            <a:r>
              <a:rPr lang="en-GB" sz="3200" dirty="0" smtClean="0"/>
              <a:t>ehaviour</a:t>
            </a:r>
          </a:p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E</a:t>
            </a:r>
            <a:r>
              <a:rPr lang="en-GB" sz="3200" dirty="0" smtClean="0"/>
              <a:t>quipment</a:t>
            </a:r>
          </a:p>
          <a:p>
            <a:pPr marL="82550" indent="0">
              <a:buNone/>
            </a:pPr>
            <a:endParaRPr lang="en-GB" sz="2400" dirty="0"/>
          </a:p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P</a:t>
            </a:r>
            <a:r>
              <a:rPr lang="en-GB" sz="3200" dirty="0" smtClean="0"/>
              <a:t>ersonality</a:t>
            </a:r>
          </a:p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R</a:t>
            </a:r>
            <a:r>
              <a:rPr lang="en-GB" sz="3200" dirty="0" smtClean="0"/>
              <a:t>evision</a:t>
            </a:r>
          </a:p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E</a:t>
            </a:r>
            <a:r>
              <a:rPr lang="en-GB" sz="3200" dirty="0" smtClean="0"/>
              <a:t>ffort</a:t>
            </a:r>
          </a:p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P</a:t>
            </a:r>
            <a:r>
              <a:rPr lang="en-GB" sz="3200" dirty="0" smtClean="0"/>
              <a:t>ersist</a:t>
            </a:r>
          </a:p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A</a:t>
            </a:r>
            <a:r>
              <a:rPr lang="en-GB" sz="3200" dirty="0" smtClean="0"/>
              <a:t>spire</a:t>
            </a:r>
          </a:p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R</a:t>
            </a:r>
            <a:r>
              <a:rPr lang="en-GB" sz="3200" dirty="0" smtClean="0"/>
              <a:t>esilience</a:t>
            </a:r>
          </a:p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E</a:t>
            </a:r>
            <a:r>
              <a:rPr lang="en-GB" sz="3200" dirty="0" smtClean="0"/>
              <a:t>ngage</a:t>
            </a:r>
          </a:p>
          <a:p>
            <a:pPr marL="8255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D</a:t>
            </a:r>
            <a:r>
              <a:rPr lang="en-GB" sz="3200" dirty="0" smtClean="0"/>
              <a:t>edication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674" y="1485407"/>
            <a:ext cx="5495341" cy="41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27" y="1"/>
            <a:ext cx="9211227" cy="703566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Davis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Head of Department: RE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875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06" y="1481328"/>
            <a:ext cx="4186808" cy="5116024"/>
          </a:xfrm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GB" b="1" u="sng" dirty="0" smtClean="0"/>
              <a:t>Year 10 GCSE Course</a:t>
            </a:r>
          </a:p>
          <a:p>
            <a:pPr marL="109728" indent="0" algn="ctr">
              <a:buNone/>
            </a:pPr>
            <a:endParaRPr lang="en-GB" b="1" u="sng" dirty="0"/>
          </a:p>
          <a:p>
            <a:pPr marL="109728" indent="0" algn="ctr">
              <a:buNone/>
            </a:pPr>
            <a:r>
              <a:rPr lang="en-GB" b="1" dirty="0" smtClean="0"/>
              <a:t>Study of a world religion: Judaism</a:t>
            </a:r>
          </a:p>
          <a:p>
            <a:pPr marL="109728" indent="0" algn="ctr">
              <a:buNone/>
            </a:pPr>
            <a:endParaRPr lang="en-GB" b="1" dirty="0" smtClean="0"/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n-GB" dirty="0" smtClean="0"/>
              <a:t>Beliefs and Teachings:</a:t>
            </a:r>
          </a:p>
          <a:p>
            <a:pPr marL="109728" indent="0">
              <a:buNone/>
            </a:pPr>
            <a:endParaRPr lang="en-GB" dirty="0"/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n-GB" dirty="0" smtClean="0"/>
              <a:t>Practices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endParaRPr lang="en-GB" dirty="0"/>
          </a:p>
          <a:p>
            <a:pPr marL="109728" indent="0" algn="ctr">
              <a:buNone/>
            </a:pPr>
            <a:r>
              <a:rPr lang="en-GB" b="1" dirty="0" smtClean="0"/>
              <a:t>Foundational Catholic Theology</a:t>
            </a:r>
          </a:p>
          <a:p>
            <a:pPr marL="109728" indent="0" algn="ctr">
              <a:buNone/>
            </a:pPr>
            <a:endParaRPr lang="en-GB" b="1" dirty="0"/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n-GB" dirty="0" smtClean="0"/>
              <a:t>Origins and Meanings 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endParaRPr lang="en-GB" dirty="0"/>
          </a:p>
          <a:p>
            <a:pPr marL="566928" indent="-45720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 of 2 YEAR GCSE course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16016" y="1481328"/>
            <a:ext cx="4186808" cy="5116024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en-GB" sz="2400" b="1" u="sng" dirty="0" smtClean="0"/>
              <a:t>Year 11 GCSE Course</a:t>
            </a:r>
          </a:p>
          <a:p>
            <a:pPr marL="109728" indent="0" algn="ctr">
              <a:buFont typeface="Wingdings 3"/>
              <a:buNone/>
            </a:pPr>
            <a:endParaRPr lang="en-GB" b="1" u="sng" dirty="0"/>
          </a:p>
          <a:p>
            <a:pPr marL="109728" indent="0" algn="ctr">
              <a:buNone/>
            </a:pPr>
            <a:r>
              <a:rPr lang="en-GB" sz="2400" b="1" dirty="0"/>
              <a:t>Foundational Catholic Theology</a:t>
            </a:r>
          </a:p>
          <a:p>
            <a:pPr marL="109728" indent="0" algn="ctr">
              <a:buNone/>
            </a:pPr>
            <a:endParaRPr lang="en-GB" sz="2400" b="1" dirty="0"/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n-GB" sz="2400" dirty="0" smtClean="0"/>
              <a:t>Good and Evil</a:t>
            </a:r>
          </a:p>
          <a:p>
            <a:pPr marL="109728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marL="109728" indent="0" algn="ctr">
              <a:buFont typeface="Wingdings 3"/>
              <a:buNone/>
            </a:pPr>
            <a:r>
              <a:rPr lang="en-GB" sz="2400" b="1" dirty="0" smtClean="0"/>
              <a:t>Applied Catholic Theology </a:t>
            </a:r>
          </a:p>
          <a:p>
            <a:pPr marL="109728" indent="0" algn="ctr">
              <a:buFont typeface="Wingdings 3"/>
              <a:buNone/>
            </a:pPr>
            <a:endParaRPr lang="en-GB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Issues of Life and Death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Sin and Forgiveness</a:t>
            </a: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500" dirty="0" smtClean="0"/>
          </a:p>
          <a:p>
            <a:pPr marL="109728" indent="0" algn="ctr">
              <a:buFont typeface="Wingdings 3"/>
              <a:buNone/>
            </a:pPr>
            <a:endParaRPr lang="en-GB" b="1" u="sng" dirty="0"/>
          </a:p>
          <a:p>
            <a:pPr marL="109728" indent="0" algn="ctr">
              <a:buNone/>
            </a:pPr>
            <a:endParaRPr lang="en-GB" b="1" dirty="0"/>
          </a:p>
          <a:p>
            <a:pPr marL="109728" indent="0" algn="ctr">
              <a:buFont typeface="Wingdings 3"/>
              <a:buNone/>
            </a:pPr>
            <a:endParaRPr lang="en-GB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5331"/>
            <a:ext cx="2281436" cy="10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Regular assessment takes place throughout the year.</a:t>
            </a:r>
          </a:p>
          <a:p>
            <a:endParaRPr lang="en-GB" sz="2800" dirty="0"/>
          </a:p>
          <a:p>
            <a:r>
              <a:rPr lang="en-GB" sz="2800" dirty="0" smtClean="0"/>
              <a:t>Students will be assessed in each module of work on skills of knowledge, understanding and evaluation.</a:t>
            </a:r>
          </a:p>
          <a:p>
            <a:pPr marL="82296" indent="0">
              <a:buNone/>
            </a:pPr>
            <a:endParaRPr lang="en-GB" sz="2800" dirty="0"/>
          </a:p>
          <a:p>
            <a:r>
              <a:rPr lang="en-GB" sz="2800" dirty="0" smtClean="0"/>
              <a:t>All formal assessments are based on past paper/sample paper exam questions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5331"/>
            <a:ext cx="2857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All pupils have been issued with a homework/revision booklet.</a:t>
            </a:r>
          </a:p>
          <a:p>
            <a:endParaRPr lang="en-GB" sz="2800" dirty="0"/>
          </a:p>
          <a:p>
            <a:r>
              <a:rPr lang="en-GB" sz="2800" dirty="0" smtClean="0"/>
              <a:t>Students are expected to complete 5 tasks per week (more if they prefer)</a:t>
            </a:r>
          </a:p>
          <a:p>
            <a:endParaRPr lang="en-GB" sz="2800" dirty="0"/>
          </a:p>
          <a:p>
            <a:r>
              <a:rPr lang="en-GB" sz="2800" dirty="0" smtClean="0"/>
              <a:t>We ask that parents sign the homework booklet to see that homework is complete, a good standard and deadlines are being met.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5331"/>
            <a:ext cx="2857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591422" cy="1325563"/>
          </a:xfrm>
        </p:spPr>
        <p:txBody>
          <a:bodyPr/>
          <a:lstStyle/>
          <a:p>
            <a:pPr algn="ctr"/>
            <a:r>
              <a:rPr lang="en-GB" b="1" u="sng" dirty="0" err="1" smtClean="0"/>
              <a:t>Eduqas</a:t>
            </a:r>
            <a:r>
              <a:rPr lang="en-GB" b="1" u="sng" dirty="0" smtClean="0"/>
              <a:t> Exam Dates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Component </a:t>
            </a:r>
            <a:r>
              <a:rPr lang="en-GB" sz="2800" dirty="0" smtClean="0"/>
              <a:t>1 Foundational </a:t>
            </a:r>
            <a:r>
              <a:rPr lang="en-GB" sz="2800" dirty="0"/>
              <a:t>Catholic </a:t>
            </a:r>
            <a:r>
              <a:rPr lang="en-GB" sz="2800" dirty="0" smtClean="0"/>
              <a:t>Theology  </a:t>
            </a:r>
            <a:r>
              <a:rPr lang="en-GB" sz="2800" dirty="0"/>
              <a:t>– May </a:t>
            </a:r>
            <a:r>
              <a:rPr lang="en-GB" sz="2800" dirty="0" smtClean="0"/>
              <a:t>14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p.m. </a:t>
            </a:r>
            <a:endParaRPr lang="en-GB" sz="2800" baseline="300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Component 2 Applied Catholic Theology </a:t>
            </a:r>
            <a:r>
              <a:rPr lang="en-GB" sz="2800" dirty="0" smtClean="0"/>
              <a:t>– </a:t>
            </a:r>
            <a:r>
              <a:rPr lang="en-GB" sz="2800" dirty="0"/>
              <a:t>May </a:t>
            </a:r>
            <a:r>
              <a:rPr lang="en-GB" sz="2800" dirty="0" smtClean="0"/>
              <a:t>16</a:t>
            </a:r>
            <a:r>
              <a:rPr lang="en-GB" sz="2800" baseline="30000" dirty="0" smtClean="0"/>
              <a:t>th </a:t>
            </a:r>
            <a:r>
              <a:rPr lang="en-GB" sz="2800" dirty="0" smtClean="0"/>
              <a:t>p.m</a:t>
            </a:r>
            <a:r>
              <a:rPr lang="en-GB" sz="2800" dirty="0"/>
              <a:t>. </a:t>
            </a:r>
            <a:endParaRPr lang="en-GB" sz="2800" baseline="30000" dirty="0"/>
          </a:p>
          <a:p>
            <a:pPr marL="0" indent="0">
              <a:buNone/>
            </a:pPr>
            <a:endParaRPr lang="en-GB" sz="2800" baseline="300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Component 3 </a:t>
            </a:r>
            <a:r>
              <a:rPr lang="en-GB" sz="2800" dirty="0" smtClean="0"/>
              <a:t>Judaism</a:t>
            </a:r>
            <a:r>
              <a:rPr lang="en-GB" sz="2800" dirty="0"/>
              <a:t> </a:t>
            </a:r>
            <a:r>
              <a:rPr lang="en-GB" sz="2800" dirty="0" smtClean="0"/>
              <a:t>-  </a:t>
            </a:r>
            <a:r>
              <a:rPr lang="en-GB" sz="2800" dirty="0"/>
              <a:t>May </a:t>
            </a:r>
            <a:r>
              <a:rPr lang="en-GB" sz="2800" dirty="0" smtClean="0"/>
              <a:t>24</a:t>
            </a:r>
            <a:r>
              <a:rPr lang="en-GB" sz="2800" baseline="30000" dirty="0" smtClean="0"/>
              <a:t>th </a:t>
            </a:r>
            <a:r>
              <a:rPr lang="en-GB" sz="2800" dirty="0" smtClean="0"/>
              <a:t>p.m</a:t>
            </a:r>
            <a:r>
              <a:rPr lang="en-GB" sz="2800" dirty="0"/>
              <a:t>. </a:t>
            </a:r>
            <a:endParaRPr lang="en-GB" sz="2800" baseline="30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5331"/>
            <a:ext cx="2857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27" y="1"/>
            <a:ext cx="9211227" cy="703566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Mrs Bruce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Head of Department: MFL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220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971" y="404664"/>
            <a:ext cx="7219413" cy="75961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Achievement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721" y="928960"/>
            <a:ext cx="8043915" cy="5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376237"/>
            <a:ext cx="82010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381000"/>
            <a:ext cx="81629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2536" y="1"/>
            <a:ext cx="9577064" cy="685799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46" y="365126"/>
            <a:ext cx="7886700" cy="615602"/>
          </a:xfrm>
        </p:spPr>
        <p:txBody>
          <a:bodyPr/>
          <a:lstStyle/>
          <a:p>
            <a:r>
              <a:rPr lang="en-GB" dirty="0" smtClean="0"/>
              <a:t>Key Staff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7557" y="980728"/>
            <a:ext cx="7890080" cy="587727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Mrs Salmon</a:t>
            </a:r>
            <a:r>
              <a:rPr lang="en-GB" sz="2400" dirty="0" smtClean="0"/>
              <a:t>: Senior Assistant Head Teacher (Achievement)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Mr McHale</a:t>
            </a:r>
            <a:r>
              <a:rPr lang="en-GB" sz="2400" dirty="0" smtClean="0"/>
              <a:t>:  Senior Assistant Head Teacher (Pastoral)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b="1" dirty="0"/>
              <a:t>Mr </a:t>
            </a:r>
            <a:r>
              <a:rPr lang="en-GB" sz="2400" b="1" dirty="0" smtClean="0"/>
              <a:t>Green</a:t>
            </a:r>
            <a:r>
              <a:rPr lang="en-GB" sz="2400" dirty="0" smtClean="0"/>
              <a:t>:  Assistant Head Teacher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Head of House: </a:t>
            </a:r>
            <a:r>
              <a:rPr lang="en-GB" sz="2400" dirty="0" smtClean="0"/>
              <a:t>Mr Thompson, Mr Green/Mr Davis (Mrs Duncan), Mrs McHale, Mrs </a:t>
            </a:r>
            <a:r>
              <a:rPr lang="en-GB" sz="2400" dirty="0" err="1" smtClean="0"/>
              <a:t>Hilburn</a:t>
            </a:r>
            <a:endParaRPr lang="en-GB" sz="2400" b="1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Mr Clark</a:t>
            </a:r>
            <a:r>
              <a:rPr lang="en-GB" sz="2400" dirty="0" smtClean="0"/>
              <a:t>: Assistant Head Teacher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Mrs Dunn</a:t>
            </a:r>
            <a:r>
              <a:rPr lang="en-GB" sz="2400" dirty="0" smtClean="0"/>
              <a:t>: Assistant Head Teacher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Mr </a:t>
            </a:r>
            <a:r>
              <a:rPr lang="en-GB" sz="2400" b="1" dirty="0" err="1" smtClean="0"/>
              <a:t>Brettell</a:t>
            </a:r>
            <a:r>
              <a:rPr lang="en-GB" sz="2400" dirty="0" smtClean="0"/>
              <a:t>: Head of English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Mr Medd</a:t>
            </a:r>
            <a:r>
              <a:rPr lang="en-GB" sz="2400" dirty="0" smtClean="0"/>
              <a:t>: Head of Maths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Mr </a:t>
            </a:r>
            <a:r>
              <a:rPr lang="en-GB" sz="2400" b="1" dirty="0" err="1" smtClean="0"/>
              <a:t>Wylam</a:t>
            </a:r>
            <a:r>
              <a:rPr lang="en-GB" sz="2400" b="1" dirty="0" smtClean="0"/>
              <a:t>:</a:t>
            </a:r>
            <a:r>
              <a:rPr lang="en-GB" sz="2400" dirty="0" smtClean="0"/>
              <a:t> Head of Science &amp; Physics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Mr Davis</a:t>
            </a:r>
            <a:r>
              <a:rPr lang="en-GB" sz="2400" dirty="0" smtClean="0"/>
              <a:t>: Head of RE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GB" sz="2400" b="1" dirty="0" smtClean="0"/>
              <a:t>Mrs Bruce</a:t>
            </a:r>
            <a:r>
              <a:rPr lang="en-GB" sz="2400" dirty="0" smtClean="0"/>
              <a:t>: Head of MFL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291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419100"/>
            <a:ext cx="81057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423862"/>
            <a:ext cx="82486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71475"/>
            <a:ext cx="83058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81000"/>
            <a:ext cx="8343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57187"/>
            <a:ext cx="84010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Examination Advice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341438"/>
            <a:ext cx="8106104" cy="5183906"/>
          </a:xfrm>
        </p:spPr>
        <p:txBody>
          <a:bodyPr>
            <a:normAutofit/>
          </a:bodyPr>
          <a:lstStyle/>
          <a:p>
            <a:pPr marL="82550" indent="0">
              <a:buNone/>
              <a:defRPr/>
            </a:pPr>
            <a:r>
              <a:rPr lang="en-GB" sz="2800" b="1" dirty="0" smtClean="0"/>
              <a:t>Speaking </a:t>
            </a:r>
          </a:p>
          <a:p>
            <a:pPr>
              <a:defRPr/>
            </a:pPr>
            <a:r>
              <a:rPr lang="en-GB" sz="2600" dirty="0" smtClean="0"/>
              <a:t>Remind your child that they can </a:t>
            </a:r>
            <a:r>
              <a:rPr lang="en-GB" sz="2600" b="1" dirty="0" smtClean="0"/>
              <a:t>make notes </a:t>
            </a:r>
            <a:r>
              <a:rPr lang="en-GB" sz="2600" dirty="0" smtClean="0"/>
              <a:t>during the preparation time.</a:t>
            </a:r>
          </a:p>
          <a:p>
            <a:pPr>
              <a:defRPr/>
            </a:pPr>
            <a:r>
              <a:rPr lang="en-GB" sz="2600" dirty="0" smtClean="0"/>
              <a:t>When they speak are they finding ways to </a:t>
            </a:r>
            <a:r>
              <a:rPr lang="en-GB" sz="2600" b="1" dirty="0" smtClean="0"/>
              <a:t>show off </a:t>
            </a:r>
            <a:r>
              <a:rPr lang="en-GB" sz="2600" dirty="0" smtClean="0"/>
              <a:t>the full extent of their knowledge? i.e. using a range of tenses, talking about other people and giving opinions + reasons</a:t>
            </a:r>
          </a:p>
          <a:p>
            <a:pPr>
              <a:defRPr/>
            </a:pPr>
            <a:r>
              <a:rPr lang="en-GB" sz="2600" dirty="0" smtClean="0"/>
              <a:t>If they make a mistake, remind them to not worry about it and to just </a:t>
            </a:r>
            <a:r>
              <a:rPr lang="en-GB" sz="2600" b="1" dirty="0" smtClean="0"/>
              <a:t>correct themselves </a:t>
            </a:r>
            <a:r>
              <a:rPr lang="en-GB" sz="2600" dirty="0" smtClean="0"/>
              <a:t>and move on.</a:t>
            </a:r>
          </a:p>
          <a:p>
            <a:pPr>
              <a:defRPr/>
            </a:pPr>
            <a:r>
              <a:rPr lang="en-GB" sz="2600" dirty="0" smtClean="0"/>
              <a:t>Keep encouraging them to </a:t>
            </a:r>
            <a:r>
              <a:rPr lang="en-GB" sz="2600" b="1" dirty="0" smtClean="0"/>
              <a:t>contribute fully in class </a:t>
            </a:r>
            <a:r>
              <a:rPr lang="en-GB" sz="2600" dirty="0" smtClean="0"/>
              <a:t>when doing role play and photo card tasks and to use every opportunity to practise their French/Spanish.</a:t>
            </a:r>
          </a:p>
        </p:txBody>
      </p:sp>
    </p:spTree>
    <p:extLst>
      <p:ext uri="{BB962C8B-B14F-4D97-AF65-F5344CB8AC3E}">
        <p14:creationId xmlns:p14="http://schemas.microsoft.com/office/powerpoint/2010/main" val="29815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926" y="312887"/>
            <a:ext cx="7886700" cy="90363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Examination Advice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926" y="764704"/>
            <a:ext cx="8453887" cy="5904656"/>
          </a:xfrm>
        </p:spPr>
        <p:txBody>
          <a:bodyPr>
            <a:noAutofit/>
          </a:bodyPr>
          <a:lstStyle/>
          <a:p>
            <a:pPr marL="82296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800" b="1" dirty="0" smtClean="0"/>
              <a:t>Writing + Translation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smtClean="0"/>
              <a:t>Do you see them working on written pieces for homework?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smtClean="0"/>
              <a:t>Ask them when these writing deadlines are!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smtClean="0"/>
              <a:t>Ask your child to </a:t>
            </a:r>
            <a:r>
              <a:rPr lang="en-GB" sz="2200" b="1" dirty="0" smtClean="0"/>
              <a:t>translate</a:t>
            </a:r>
            <a:r>
              <a:rPr lang="en-GB" sz="2200" dirty="0" smtClean="0"/>
              <a:t> what they have written, out loud into English.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smtClean="0"/>
              <a:t>Ask them if they have used </a:t>
            </a:r>
            <a:r>
              <a:rPr lang="en-GB" sz="2200" b="1" dirty="0" smtClean="0"/>
              <a:t>complex sentences</a:t>
            </a:r>
            <a:r>
              <a:rPr lang="en-GB" sz="22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smtClean="0"/>
              <a:t>Ask them to </a:t>
            </a:r>
            <a:r>
              <a:rPr lang="en-GB" sz="2200" b="1" dirty="0" smtClean="0"/>
              <a:t>highlight the different tenses </a:t>
            </a:r>
            <a:r>
              <a:rPr lang="en-GB" sz="2200" dirty="0" smtClean="0"/>
              <a:t>they have used.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smtClean="0"/>
              <a:t>Encourage them NOT to use a translator but a dictionary instead.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smtClean="0"/>
              <a:t>Encourage your child to create </a:t>
            </a:r>
            <a:r>
              <a:rPr lang="en-GB" sz="2200" b="1" dirty="0" smtClean="0"/>
              <a:t>mind map/revision notes </a:t>
            </a:r>
            <a:r>
              <a:rPr lang="en-GB" sz="2200" dirty="0" smtClean="0"/>
              <a:t>of key vocab and phrases needed for the speaking and writing skills.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smtClean="0"/>
              <a:t>Your child has access to an online package – </a:t>
            </a:r>
            <a:r>
              <a:rPr lang="en-GB" sz="2200" b="1" dirty="0" smtClean="0"/>
              <a:t>‘</a:t>
            </a:r>
            <a:r>
              <a:rPr lang="en-GB" sz="2200" b="1" dirty="0" err="1" smtClean="0"/>
              <a:t>Kerboodle</a:t>
            </a:r>
            <a:r>
              <a:rPr lang="en-GB" sz="2200" dirty="0" smtClean="0"/>
              <a:t>’ - every student has a login which gives them textbook access and extra topic resources. </a:t>
            </a:r>
            <a:r>
              <a:rPr lang="en-GB" sz="2200" dirty="0" smtClean="0">
                <a:hlinkClick r:id="rId3"/>
              </a:rPr>
              <a:t>www.kerboodle.com</a:t>
            </a:r>
            <a:endParaRPr lang="en-GB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smtClean="0"/>
              <a:t>Encourage them </a:t>
            </a:r>
            <a:r>
              <a:rPr lang="en-GB" sz="2200" b="1" dirty="0" smtClean="0"/>
              <a:t>not to translate things literally </a:t>
            </a:r>
            <a:r>
              <a:rPr lang="en-GB" sz="2200" dirty="0" smtClean="0"/>
              <a:t>and to tackle the exam passages one sentence at a time without missing anything.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b="1" dirty="0" smtClean="0"/>
              <a:t>Revisit old topics </a:t>
            </a:r>
            <a:r>
              <a:rPr lang="en-GB" sz="2200" dirty="0" smtClean="0"/>
              <a:t>at home by testing them on old topic vocabulary/phrases.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179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Examination Advice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047806" cy="4764187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  <a:defRPr/>
            </a:pPr>
            <a:r>
              <a:rPr lang="en-GB" sz="3800" b="1" dirty="0" smtClean="0"/>
              <a:t>Reading + Listening</a:t>
            </a:r>
          </a:p>
          <a:p>
            <a:pPr>
              <a:defRPr/>
            </a:pPr>
            <a:r>
              <a:rPr lang="en-GB" sz="2800" dirty="0" smtClean="0">
                <a:cs typeface="Arial" panose="020B0604020202020204" pitchFamily="34" charset="0"/>
              </a:rPr>
              <a:t>Ensur</a:t>
            </a:r>
            <a:r>
              <a:rPr lang="en-GB" sz="2800" dirty="0">
                <a:cs typeface="Arial" panose="020B0604020202020204" pitchFamily="34" charset="0"/>
              </a:rPr>
              <a:t>e</a:t>
            </a:r>
            <a:r>
              <a:rPr lang="en-GB" sz="2800" dirty="0" smtClean="0">
                <a:cs typeface="Arial" panose="020B0604020202020204" pitchFamily="34" charset="0"/>
              </a:rPr>
              <a:t> they </a:t>
            </a:r>
            <a:r>
              <a:rPr lang="en-GB" sz="2800" dirty="0">
                <a:cs typeface="Arial" panose="020B0604020202020204" pitchFamily="34" charset="0"/>
              </a:rPr>
              <a:t>know all the vocabulary from the </a:t>
            </a:r>
            <a:r>
              <a:rPr lang="en-GB" sz="2800" b="1" dirty="0">
                <a:cs typeface="Arial" panose="020B0604020202020204" pitchFamily="34" charset="0"/>
              </a:rPr>
              <a:t>AQA Specification  </a:t>
            </a:r>
            <a:r>
              <a:rPr lang="en-GB" sz="2800" dirty="0">
                <a:cs typeface="Arial" panose="020B0604020202020204" pitchFamily="34" charset="0"/>
              </a:rPr>
              <a:t>– if </a:t>
            </a:r>
            <a:r>
              <a:rPr lang="en-GB" sz="2800" dirty="0" smtClean="0">
                <a:cs typeface="Arial" panose="020B0604020202020204" pitchFamily="34" charset="0"/>
              </a:rPr>
              <a:t>you </a:t>
            </a:r>
            <a:r>
              <a:rPr lang="en-GB" sz="2800" dirty="0">
                <a:cs typeface="Arial" panose="020B0604020202020204" pitchFamily="34" charset="0"/>
              </a:rPr>
              <a:t>want another copy for home use, let me </a:t>
            </a:r>
            <a:r>
              <a:rPr lang="en-GB" sz="2800" dirty="0" smtClean="0">
                <a:cs typeface="Arial" panose="020B0604020202020204" pitchFamily="34" charset="0"/>
              </a:rPr>
              <a:t>know.</a:t>
            </a:r>
            <a:endParaRPr lang="en-GB" sz="2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dirty="0">
                <a:cs typeface="Arial" panose="020B0604020202020204" pitchFamily="34" charset="0"/>
              </a:rPr>
              <a:t>Revise little </a:t>
            </a:r>
            <a:r>
              <a:rPr lang="en-GB" sz="2800" dirty="0" smtClean="0">
                <a:cs typeface="Arial" panose="020B0604020202020204" pitchFamily="34" charset="0"/>
              </a:rPr>
              <a:t>and </a:t>
            </a:r>
            <a:r>
              <a:rPr lang="en-GB" sz="2800" dirty="0">
                <a:cs typeface="Arial" panose="020B0604020202020204" pitchFamily="34" charset="0"/>
              </a:rPr>
              <a:t>often and make </a:t>
            </a:r>
            <a:r>
              <a:rPr lang="en-GB" sz="2800" b="1" dirty="0">
                <a:cs typeface="Arial" panose="020B0604020202020204" pitchFamily="34" charset="0"/>
              </a:rPr>
              <a:t>flashcards</a:t>
            </a:r>
            <a:r>
              <a:rPr lang="en-GB" sz="2800" dirty="0">
                <a:cs typeface="Arial" panose="020B0604020202020204" pitchFamily="34" charset="0"/>
              </a:rPr>
              <a:t>. </a:t>
            </a:r>
            <a:endParaRPr lang="en-GB" sz="2800" dirty="0"/>
          </a:p>
          <a:p>
            <a:pPr>
              <a:defRPr/>
            </a:pPr>
            <a:r>
              <a:rPr lang="en-GB" sz="2800" dirty="0">
                <a:cs typeface="Arial" panose="020B0604020202020204" pitchFamily="34" charset="0"/>
              </a:rPr>
              <a:t>Use vivid/powerful/silly ideas to </a:t>
            </a:r>
            <a:r>
              <a:rPr lang="en-GB" sz="2800" b="1" dirty="0">
                <a:cs typeface="Arial" panose="020B0604020202020204" pitchFamily="34" charset="0"/>
              </a:rPr>
              <a:t>make difficult vocabulary memorable</a:t>
            </a:r>
            <a:r>
              <a:rPr lang="en-GB" sz="2800" dirty="0"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en-GB" sz="2800" dirty="0" smtClean="0">
                <a:cs typeface="Arial" panose="020B0604020202020204" pitchFamily="34" charset="0"/>
              </a:rPr>
              <a:t>Spend </a:t>
            </a:r>
            <a:r>
              <a:rPr lang="en-GB" sz="2800" dirty="0">
                <a:cs typeface="Arial" panose="020B0604020202020204" pitchFamily="34" charset="0"/>
              </a:rPr>
              <a:t>time each week </a:t>
            </a:r>
            <a:r>
              <a:rPr lang="en-GB" sz="2800" b="1" dirty="0">
                <a:cs typeface="Arial" panose="020B0604020202020204" pitchFamily="34" charset="0"/>
              </a:rPr>
              <a:t>revisiting an old topic </a:t>
            </a:r>
            <a:r>
              <a:rPr lang="en-GB" sz="2800" dirty="0">
                <a:cs typeface="Arial" panose="020B0604020202020204" pitchFamily="34" charset="0"/>
              </a:rPr>
              <a:t>– produce a mind map of key words/phrases + use colour/pictures to trigger memory! </a:t>
            </a:r>
          </a:p>
          <a:p>
            <a:pPr>
              <a:defRPr/>
            </a:pPr>
            <a:r>
              <a:rPr lang="en-GB" sz="2800" dirty="0">
                <a:cs typeface="Arial" panose="020B0604020202020204" pitchFamily="34" charset="0"/>
              </a:rPr>
              <a:t>Download </a:t>
            </a:r>
            <a:r>
              <a:rPr lang="en-GB" sz="2800" b="1" dirty="0">
                <a:cs typeface="Arial" panose="020B0604020202020204" pitchFamily="34" charset="0"/>
              </a:rPr>
              <a:t>past reading and listening papers </a:t>
            </a:r>
            <a:r>
              <a:rPr lang="en-GB" sz="2800" dirty="0">
                <a:cs typeface="Arial" panose="020B0604020202020204" pitchFamily="34" charset="0"/>
              </a:rPr>
              <a:t>from the </a:t>
            </a:r>
            <a:r>
              <a:rPr lang="en-GB" sz="2800" b="1" dirty="0">
                <a:cs typeface="Arial" panose="020B0604020202020204" pitchFamily="34" charset="0"/>
              </a:rPr>
              <a:t>AQA </a:t>
            </a:r>
            <a:r>
              <a:rPr lang="en-GB" sz="2800" b="1" dirty="0" smtClean="0">
                <a:cs typeface="Arial" panose="020B0604020202020204" pitchFamily="34" charset="0"/>
              </a:rPr>
              <a:t>website or buy a GCSE AQA CGP 9-1 guide for French/Spanish</a:t>
            </a:r>
            <a:endParaRPr lang="en-GB" sz="2800" b="1" dirty="0">
              <a:cs typeface="Arial" panose="020B0604020202020204" pitchFamily="34" charset="0"/>
            </a:endParaRPr>
          </a:p>
          <a:p>
            <a:pPr marL="109728" indent="0">
              <a:buNone/>
              <a:defRPr/>
            </a:pPr>
            <a:endParaRPr lang="en-GB" sz="2800" dirty="0"/>
          </a:p>
          <a:p>
            <a:pPr>
              <a:defRPr/>
            </a:pPr>
            <a:endParaRPr lang="en-GB" sz="2900" dirty="0" smtClean="0"/>
          </a:p>
        </p:txBody>
      </p:sp>
    </p:spTree>
    <p:extLst>
      <p:ext uri="{BB962C8B-B14F-4D97-AF65-F5344CB8AC3E}">
        <p14:creationId xmlns:p14="http://schemas.microsoft.com/office/powerpoint/2010/main" val="42630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626"/>
            <a:ext cx="9119763" cy="6965806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</a:t>
            </a:r>
            <a:r>
              <a:rPr lang="en-GB" b="1" dirty="0" err="1" smtClean="0"/>
              <a:t>Brettell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Head of Department: English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057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285749" y="4397687"/>
            <a:ext cx="2126009" cy="6840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42" name="TextBox 13"/>
          <p:cNvSpPr txBox="1">
            <a:spLocks noChangeArrowheads="1"/>
          </p:cNvSpPr>
          <p:nvPr/>
        </p:nvSpPr>
        <p:spPr bwMode="auto">
          <a:xfrm>
            <a:off x="2000251" y="722197"/>
            <a:ext cx="5072062" cy="523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Calibri" pitchFamily="34" charset="0"/>
              </a:rPr>
              <a:t>GCSE English Language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1438" y="1487488"/>
            <a:ext cx="8715377" cy="1966445"/>
            <a:chOff x="71406" y="1488032"/>
            <a:chExt cx="8715438" cy="196624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71802" y="1488032"/>
              <a:ext cx="3000396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393424" y="1666607"/>
              <a:ext cx="357153" cy="31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5851" y="1845184"/>
              <a:ext cx="635798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94217" y="2022966"/>
              <a:ext cx="3571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466052" y="2035665"/>
              <a:ext cx="357153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106482" y="2022966"/>
              <a:ext cx="357153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260" name="TextBox 14"/>
            <p:cNvSpPr txBox="1">
              <a:spLocks noChangeArrowheads="1"/>
            </p:cNvSpPr>
            <p:nvPr/>
          </p:nvSpPr>
          <p:spPr bwMode="auto">
            <a:xfrm>
              <a:off x="71406" y="2130974"/>
              <a:ext cx="2556364" cy="1323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70C0"/>
                  </a:solidFill>
                  <a:latin typeface="Calibri" pitchFamily="34" charset="0"/>
                </a:rPr>
                <a:t>Paper One (50%)</a:t>
              </a:r>
              <a:endParaRPr lang="en-GB" sz="2000" b="1" dirty="0">
                <a:solidFill>
                  <a:srgbClr val="0070C0"/>
                </a:solidFill>
                <a:latin typeface="Calibri" pitchFamily="34" charset="0"/>
              </a:endParaRPr>
            </a:p>
            <a:p>
              <a:pPr algn="ctr"/>
              <a:r>
                <a:rPr lang="en-GB" sz="2000" dirty="0" smtClean="0">
                  <a:latin typeface="Calibri" pitchFamily="34" charset="0"/>
                </a:rPr>
                <a:t>Explorations in Creative Reading and Writing</a:t>
              </a:r>
              <a:endParaRPr lang="en-GB" sz="2000" dirty="0">
                <a:latin typeface="Calibri" pitchFamily="34" charset="0"/>
              </a:endParaRPr>
            </a:p>
          </p:txBody>
        </p:sp>
        <p:sp>
          <p:nvSpPr>
            <p:cNvPr id="10261" name="TextBox 15"/>
            <p:cNvSpPr txBox="1">
              <a:spLocks noChangeArrowheads="1"/>
            </p:cNvSpPr>
            <p:nvPr/>
          </p:nvSpPr>
          <p:spPr bwMode="auto">
            <a:xfrm>
              <a:off x="3357554" y="2130974"/>
              <a:ext cx="2357455" cy="101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70C0"/>
                  </a:solidFill>
                  <a:latin typeface="Calibri" pitchFamily="34" charset="0"/>
                </a:rPr>
                <a:t>Paper Two (50%)</a:t>
              </a:r>
              <a:endParaRPr lang="en-GB" sz="2000" b="1" dirty="0">
                <a:solidFill>
                  <a:srgbClr val="0070C0"/>
                </a:solidFill>
                <a:latin typeface="Calibri" pitchFamily="34" charset="0"/>
              </a:endParaRPr>
            </a:p>
            <a:p>
              <a:pPr algn="ctr"/>
              <a:r>
                <a:rPr lang="en-GB" sz="2000" dirty="0" smtClean="0">
                  <a:latin typeface="Calibri" pitchFamily="34" charset="0"/>
                </a:rPr>
                <a:t>Writers’ Viewpoints and Perspectives</a:t>
              </a:r>
              <a:endParaRPr lang="en-GB" sz="2000" dirty="0">
                <a:latin typeface="Calibri" pitchFamily="34" charset="0"/>
              </a:endParaRPr>
            </a:p>
          </p:txBody>
        </p:sp>
        <p:sp>
          <p:nvSpPr>
            <p:cNvPr id="10262" name="TextBox 16"/>
            <p:cNvSpPr txBox="1">
              <a:spLocks noChangeArrowheads="1"/>
            </p:cNvSpPr>
            <p:nvPr/>
          </p:nvSpPr>
          <p:spPr bwMode="auto">
            <a:xfrm>
              <a:off x="5715008" y="2130974"/>
              <a:ext cx="3071836" cy="70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99FF99"/>
                  </a:solidFill>
                  <a:latin typeface="Calibri" pitchFamily="34" charset="0"/>
                </a:rPr>
                <a:t>            </a:t>
              </a:r>
              <a:r>
                <a:rPr lang="en-GB" sz="2000" b="1" dirty="0" smtClean="0">
                  <a:solidFill>
                    <a:srgbClr val="0070C0"/>
                  </a:solidFill>
                  <a:latin typeface="Calibri" pitchFamily="34" charset="0"/>
                </a:rPr>
                <a:t>Non- exam assessed</a:t>
              </a:r>
              <a:endParaRPr lang="en-GB" sz="2000" b="1" dirty="0">
                <a:solidFill>
                  <a:srgbClr val="99FF99"/>
                </a:solidFill>
                <a:latin typeface="Calibri" pitchFamily="34" charset="0"/>
              </a:endParaRPr>
            </a:p>
            <a:p>
              <a:pPr algn="ctr"/>
              <a:r>
                <a:rPr lang="en-GB" sz="2000" dirty="0">
                  <a:latin typeface="Calibri" pitchFamily="34" charset="0"/>
                </a:rPr>
                <a:t>   </a:t>
              </a:r>
              <a:r>
                <a:rPr lang="en-GB" sz="2000" dirty="0" smtClean="0">
                  <a:latin typeface="Calibri" pitchFamily="34" charset="0"/>
                </a:rPr>
                <a:t>              Spoken Language</a:t>
              </a:r>
              <a:endParaRPr lang="en-GB" sz="2000" dirty="0">
                <a:latin typeface="Calibri" pitchFamily="34" charset="0"/>
              </a:endParaRPr>
            </a:p>
          </p:txBody>
        </p:sp>
      </p:grpSp>
      <p:sp>
        <p:nvSpPr>
          <p:cNvPr id="10253" name="TextBox 23"/>
          <p:cNvSpPr txBox="1">
            <a:spLocks noChangeArrowheads="1"/>
          </p:cNvSpPr>
          <p:nvPr/>
        </p:nvSpPr>
        <p:spPr bwMode="auto">
          <a:xfrm>
            <a:off x="285750" y="3912156"/>
            <a:ext cx="2126009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u="sng" dirty="0" smtClean="0">
                <a:latin typeface="Calibri" pitchFamily="34" charset="0"/>
              </a:rPr>
              <a:t>Section A (25%): </a:t>
            </a:r>
            <a:r>
              <a:rPr lang="en-GB" sz="1400" dirty="0" smtClean="0">
                <a:latin typeface="Calibri" pitchFamily="34" charset="0"/>
              </a:rPr>
              <a:t>Reading based on a literature text</a:t>
            </a:r>
          </a:p>
          <a:p>
            <a:r>
              <a:rPr lang="en-GB" sz="1400" b="1" u="sng" dirty="0" smtClean="0">
                <a:latin typeface="Calibri" pitchFamily="34" charset="0"/>
              </a:rPr>
              <a:t>Section B </a:t>
            </a:r>
            <a:r>
              <a:rPr lang="en-GB" sz="1400" b="1" u="sng" dirty="0">
                <a:latin typeface="Calibri" pitchFamily="34" charset="0"/>
              </a:rPr>
              <a:t>(25%)</a:t>
            </a:r>
            <a:r>
              <a:rPr lang="en-GB" sz="1400" b="1" u="sng" dirty="0" smtClean="0">
                <a:latin typeface="Calibri" pitchFamily="34" charset="0"/>
              </a:rPr>
              <a:t>: </a:t>
            </a:r>
            <a:r>
              <a:rPr lang="en-GB" sz="1400" dirty="0" smtClean="0">
                <a:latin typeface="Calibri" pitchFamily="34" charset="0"/>
              </a:rPr>
              <a:t>Descriptive or Narrative task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284289" y="3453933"/>
            <a:ext cx="1588" cy="3321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1285877" y="5405799"/>
            <a:ext cx="1588" cy="3321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376646" y="5886564"/>
            <a:ext cx="1944216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smtClean="0">
                <a:latin typeface="Calibri" pitchFamily="34" charset="0"/>
              </a:rPr>
              <a:t>50 % of total GCSE</a:t>
            </a:r>
          </a:p>
          <a:p>
            <a:r>
              <a:rPr lang="en-GB" sz="1400" b="1" dirty="0" smtClean="0">
                <a:latin typeface="Calibri" pitchFamily="34" charset="0"/>
              </a:rPr>
              <a:t>Exam: 1 </a:t>
            </a:r>
            <a:r>
              <a:rPr lang="en-GB" sz="1400" b="1" dirty="0" err="1" smtClean="0">
                <a:latin typeface="Calibri" pitchFamily="34" charset="0"/>
              </a:rPr>
              <a:t>hr</a:t>
            </a:r>
            <a:r>
              <a:rPr lang="en-GB" sz="1400" b="1" dirty="0" smtClean="0">
                <a:latin typeface="Calibri" pitchFamily="34" charset="0"/>
              </a:rPr>
              <a:t> 45 </a:t>
            </a:r>
            <a:r>
              <a:rPr lang="en-GB" sz="1400" b="1" dirty="0" err="1" smtClean="0">
                <a:latin typeface="Calibri" pitchFamily="34" charset="0"/>
              </a:rPr>
              <a:t>mins</a:t>
            </a:r>
            <a:endParaRPr lang="en-GB" sz="1400" b="1" dirty="0" smtClean="0">
              <a:latin typeface="Calibri" pitchFamily="34" charset="0"/>
            </a:endParaRPr>
          </a:p>
          <a:p>
            <a:r>
              <a:rPr lang="en-GB" sz="1400" b="1" dirty="0" smtClean="0">
                <a:latin typeface="Calibri" pitchFamily="34" charset="0"/>
              </a:rPr>
              <a:t>80 marks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3275856" y="3854731"/>
            <a:ext cx="2592288" cy="138499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alibri" pitchFamily="34" charset="0"/>
              </a:rPr>
              <a:t>Section A (25%): </a:t>
            </a:r>
            <a:r>
              <a:rPr lang="en-GB" sz="1400" dirty="0" smtClean="0">
                <a:latin typeface="Calibri" pitchFamily="34" charset="0"/>
              </a:rPr>
              <a:t>Reading based on a  non-fiction text and a literary non-fiction text</a:t>
            </a:r>
          </a:p>
          <a:p>
            <a:r>
              <a:rPr lang="en-GB" sz="1400" b="1" u="sng" dirty="0" smtClean="0">
                <a:latin typeface="Calibri" pitchFamily="34" charset="0"/>
              </a:rPr>
              <a:t>Section B </a:t>
            </a:r>
            <a:r>
              <a:rPr lang="en-GB" sz="1400" b="1" u="sng" dirty="0">
                <a:latin typeface="Calibri" pitchFamily="34" charset="0"/>
              </a:rPr>
              <a:t>(25%)</a:t>
            </a:r>
            <a:r>
              <a:rPr lang="en-GB" sz="1400" b="1" u="sng" dirty="0" smtClean="0">
                <a:latin typeface="Calibri" pitchFamily="34" charset="0"/>
              </a:rPr>
              <a:t>: </a:t>
            </a:r>
            <a:r>
              <a:rPr lang="en-GB" sz="1400" dirty="0" smtClean="0">
                <a:latin typeface="Calibri" pitchFamily="34" charset="0"/>
              </a:rPr>
              <a:t>Writing to present a viewpoint e.g. argue, persuade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586198" y="3357454"/>
            <a:ext cx="1588" cy="3321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4587786" y="5405799"/>
            <a:ext cx="1588" cy="3321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3598306" y="5886564"/>
            <a:ext cx="1944216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>
                <a:latin typeface="Calibri" pitchFamily="34" charset="0"/>
              </a:rPr>
              <a:t>50 % of total GCSE</a:t>
            </a:r>
          </a:p>
          <a:p>
            <a:r>
              <a:rPr lang="en-GB" sz="1400" b="1" dirty="0">
                <a:latin typeface="Calibri" pitchFamily="34" charset="0"/>
              </a:rPr>
              <a:t>Exam: 1 </a:t>
            </a:r>
            <a:r>
              <a:rPr lang="en-GB" sz="1400" b="1" dirty="0" err="1">
                <a:latin typeface="Calibri" pitchFamily="34" charset="0"/>
              </a:rPr>
              <a:t>hr</a:t>
            </a:r>
            <a:r>
              <a:rPr lang="en-GB" sz="1400" b="1" dirty="0">
                <a:latin typeface="Calibri" pitchFamily="34" charset="0"/>
              </a:rPr>
              <a:t> 45 </a:t>
            </a:r>
            <a:r>
              <a:rPr lang="en-GB" sz="1400" b="1" dirty="0" err="1">
                <a:latin typeface="Calibri" pitchFamily="34" charset="0"/>
              </a:rPr>
              <a:t>mins</a:t>
            </a:r>
            <a:endParaRPr lang="en-GB" sz="1400" b="1" dirty="0">
              <a:latin typeface="Calibri" pitchFamily="34" charset="0"/>
            </a:endParaRPr>
          </a:p>
          <a:p>
            <a:r>
              <a:rPr lang="en-GB" sz="1400" b="1" dirty="0">
                <a:latin typeface="Calibri" pitchFamily="34" charset="0"/>
              </a:rPr>
              <a:t>80 marks</a:t>
            </a: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6444208" y="3848030"/>
            <a:ext cx="2126009" cy="116955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alibri" pitchFamily="34" charset="0"/>
              </a:rPr>
              <a:t>A spoken assessment: presenting and responding to questions using Standard English</a:t>
            </a:r>
          </a:p>
          <a:p>
            <a:r>
              <a:rPr lang="en-GB" sz="1400" dirty="0" smtClean="0">
                <a:latin typeface="Calibri" pitchFamily="34" charset="0"/>
              </a:rPr>
              <a:t>One task</a:t>
            </a:r>
            <a:endParaRPr lang="en-GB" sz="1400" dirty="0">
              <a:latin typeface="Calibri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7645401" y="3357454"/>
            <a:ext cx="1588" cy="3321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23"/>
          <p:cNvSpPr txBox="1">
            <a:spLocks noChangeArrowheads="1"/>
          </p:cNvSpPr>
          <p:nvPr/>
        </p:nvSpPr>
        <p:spPr bwMode="auto">
          <a:xfrm>
            <a:off x="6444208" y="5894842"/>
            <a:ext cx="194421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alibri" pitchFamily="34" charset="0"/>
              </a:rPr>
              <a:t>0 % of total GCSE</a:t>
            </a:r>
            <a:endParaRPr lang="en-GB" b="1" dirty="0">
              <a:latin typeface="Calibr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7642226" y="5425957"/>
            <a:ext cx="1588" cy="3321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211226" cy="7035667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Reform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077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Why?</a:t>
            </a:r>
          </a:p>
          <a:p>
            <a:pPr marL="82296" indent="0">
              <a:buNone/>
            </a:pPr>
            <a:r>
              <a:rPr lang="en-GB" sz="2800" dirty="0" smtClean="0"/>
              <a:t>In order to promote a more holistic learning experience and relieve demands of too much coursework, we have moved to </a:t>
            </a:r>
            <a:r>
              <a:rPr lang="en-GB" sz="2800" dirty="0" smtClean="0">
                <a:solidFill>
                  <a:srgbClr val="0070C0"/>
                </a:solidFill>
              </a:rPr>
              <a:t>linear </a:t>
            </a:r>
            <a:r>
              <a:rPr lang="en-GB" sz="2800" dirty="0" smtClean="0"/>
              <a:t>assessment.</a:t>
            </a:r>
          </a:p>
          <a:p>
            <a:pPr marL="82296" indent="0">
              <a:buNone/>
            </a:pPr>
            <a:endParaRPr lang="en-GB" sz="2800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What?</a:t>
            </a:r>
          </a:p>
          <a:p>
            <a:pPr marL="82296" indent="0">
              <a:buNone/>
            </a:pPr>
            <a:r>
              <a:rPr lang="en-GB" sz="2800" dirty="0" smtClean="0"/>
              <a:t>Modular </a:t>
            </a:r>
            <a:r>
              <a:rPr lang="en-GB" sz="2800" dirty="0"/>
              <a:t>exams are exams that are taken at the end of each unit or part of the GCSE, while linear exams are exams taken at the </a:t>
            </a:r>
            <a:r>
              <a:rPr lang="en-GB" sz="2800" dirty="0">
                <a:solidFill>
                  <a:srgbClr val="0070C0"/>
                </a:solidFill>
              </a:rPr>
              <a:t>end of the course</a:t>
            </a:r>
            <a:r>
              <a:rPr lang="en-GB" sz="2800" dirty="0" smtClean="0">
                <a:solidFill>
                  <a:srgbClr val="0070C0"/>
                </a:solidFill>
              </a:rPr>
              <a:t>.</a:t>
            </a:r>
          </a:p>
          <a:p>
            <a:pPr marL="82296" indent="0" algn="r">
              <a:buNone/>
            </a:pPr>
            <a:r>
              <a:rPr lang="en-GB" dirty="0" smtClean="0"/>
              <a:t>(</a:t>
            </a:r>
            <a:r>
              <a:rPr lang="en-GB" dirty="0" err="1" smtClean="0"/>
              <a:t>DfE</a:t>
            </a:r>
            <a:r>
              <a:rPr lang="en-GB" dirty="0" smtClean="0"/>
              <a:t> 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2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620688"/>
            <a:ext cx="8173041" cy="638944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Details of 2 YEAR GCSE course:  </a:t>
            </a:r>
            <a:r>
              <a:rPr lang="en-GB" sz="2800" dirty="0" smtClean="0">
                <a:solidFill>
                  <a:srgbClr val="FF0000"/>
                </a:solidFill>
              </a:rPr>
              <a:t>GCSE English Language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8841839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  </a:t>
            </a:r>
            <a:r>
              <a:rPr lang="en-GB" sz="2800" dirty="0" smtClean="0"/>
              <a:t>Assessment is by </a:t>
            </a:r>
            <a:r>
              <a:rPr lang="en-GB" sz="2800" b="1" u="sng" dirty="0" smtClean="0"/>
              <a:t>examination only </a:t>
            </a:r>
            <a:r>
              <a:rPr lang="en-GB" sz="2800" b="1" u="sng" dirty="0" smtClean="0">
                <a:solidFill>
                  <a:srgbClr val="FF0000"/>
                </a:solidFill>
              </a:rPr>
              <a:t> </a:t>
            </a:r>
            <a:endParaRPr lang="en-GB" sz="2800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 </a:t>
            </a:r>
            <a:r>
              <a:rPr lang="en-GB" sz="2800" dirty="0" smtClean="0"/>
              <a:t> There are </a:t>
            </a:r>
            <a:r>
              <a:rPr lang="en-GB" sz="2800" b="1" dirty="0" smtClean="0"/>
              <a:t>2</a:t>
            </a:r>
            <a:r>
              <a:rPr lang="en-GB" sz="2800" dirty="0" smtClean="0"/>
              <a:t> exam papers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 </a:t>
            </a:r>
            <a:r>
              <a:rPr lang="en-GB" sz="2800" dirty="0" smtClean="0"/>
              <a:t> The exams are </a:t>
            </a:r>
            <a:r>
              <a:rPr lang="en-GB" sz="2800" b="1" u="sng" dirty="0" smtClean="0"/>
              <a:t>un-tiered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  </a:t>
            </a:r>
            <a:r>
              <a:rPr lang="en-GB" sz="2800" dirty="0" smtClean="0"/>
              <a:t>Grades will be assigned using </a:t>
            </a:r>
            <a:r>
              <a:rPr lang="en-GB" sz="2800" b="1" u="sng" dirty="0" smtClean="0"/>
              <a:t>the new numbered system </a:t>
            </a:r>
            <a:r>
              <a:rPr lang="en-GB" sz="2800" dirty="0" smtClean="0"/>
              <a:t>(Grades 9 – 1, where Grade 9 represents the top 5% of students who would previously have been awarded A*)</a:t>
            </a:r>
            <a:endParaRPr lang="en-GB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6873" y="4653136"/>
            <a:ext cx="8841839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Students will study: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</a:rPr>
              <a:t>Reading and comprehension skills </a:t>
            </a:r>
            <a:r>
              <a:rPr lang="en-GB" dirty="0" smtClean="0"/>
              <a:t>using a range of fiction and non-fiction texts from the 19</a:t>
            </a:r>
            <a:r>
              <a:rPr lang="en-GB" baseline="30000" dirty="0" smtClean="0"/>
              <a:t>th</a:t>
            </a:r>
            <a:r>
              <a:rPr lang="en-GB" dirty="0" smtClean="0"/>
              <a:t>, 20</a:t>
            </a:r>
            <a:r>
              <a:rPr lang="en-GB" baseline="30000" dirty="0" smtClean="0"/>
              <a:t>th</a:t>
            </a:r>
            <a:r>
              <a:rPr lang="en-GB" dirty="0" smtClean="0"/>
              <a:t> and 21</a:t>
            </a:r>
            <a:r>
              <a:rPr lang="en-GB" baseline="30000" dirty="0" smtClean="0"/>
              <a:t>st</a:t>
            </a:r>
            <a:r>
              <a:rPr lang="en-GB" dirty="0" smtClean="0"/>
              <a:t>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</a:rPr>
              <a:t>Writing to describe </a:t>
            </a:r>
            <a:r>
              <a:rPr lang="en-GB" dirty="0" smtClean="0"/>
              <a:t>and narrative writing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</a:rPr>
              <a:t>Discursive writing </a:t>
            </a:r>
            <a:r>
              <a:rPr lang="en-GB" dirty="0" smtClean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Technical accuracy in </a:t>
            </a:r>
            <a:r>
              <a:rPr lang="en-GB" b="1" dirty="0" smtClean="0">
                <a:solidFill>
                  <a:srgbClr val="0070C0"/>
                </a:solidFill>
              </a:rPr>
              <a:t>spelling, punctuation and grammar </a:t>
            </a:r>
            <a:r>
              <a:rPr lang="en-GB" dirty="0" smtClean="0"/>
              <a:t>(</a:t>
            </a:r>
            <a:r>
              <a:rPr lang="en-GB" b="1" u="sng" dirty="0" smtClean="0"/>
              <a:t>20%</a:t>
            </a:r>
            <a:r>
              <a:rPr lang="en-GB" dirty="0" smtClean="0"/>
              <a:t> 0f GCSE grade)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8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8640"/>
            <a:ext cx="7859789" cy="5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5121023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Essentially:    identification and summary, </a:t>
            </a:r>
          </a:p>
          <a:p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                  language analysis, </a:t>
            </a:r>
          </a:p>
          <a:p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                  the ability to comment on a text’s structure,</a:t>
            </a:r>
          </a:p>
          <a:p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                  the ability to compare texts, </a:t>
            </a:r>
          </a:p>
          <a:p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                  being able to debate and evaluate a particular viewpoint,</a:t>
            </a:r>
          </a:p>
          <a:p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                  creative writing element.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7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336300" y="3920633"/>
            <a:ext cx="1656185" cy="68402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10242" name="TextBox 13"/>
          <p:cNvSpPr txBox="1">
            <a:spLocks noChangeArrowheads="1"/>
          </p:cNvSpPr>
          <p:nvPr/>
        </p:nvSpPr>
        <p:spPr bwMode="auto">
          <a:xfrm>
            <a:off x="2041821" y="767655"/>
            <a:ext cx="5072062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GCSE English Literature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8876" y="1487488"/>
            <a:ext cx="8715377" cy="1966445"/>
            <a:chOff x="71406" y="1488032"/>
            <a:chExt cx="8715438" cy="196624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71802" y="1488032"/>
              <a:ext cx="3000396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393424" y="1666607"/>
              <a:ext cx="357153" cy="31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85851" y="1845184"/>
              <a:ext cx="635798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94217" y="2022966"/>
              <a:ext cx="357153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7466052" y="2035665"/>
              <a:ext cx="357153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106482" y="2022966"/>
              <a:ext cx="357153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260" name="TextBox 14"/>
            <p:cNvSpPr txBox="1">
              <a:spLocks noChangeArrowheads="1"/>
            </p:cNvSpPr>
            <p:nvPr/>
          </p:nvSpPr>
          <p:spPr bwMode="auto">
            <a:xfrm>
              <a:off x="71406" y="2130974"/>
              <a:ext cx="2556364" cy="1323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  <a:latin typeface="Calibri" pitchFamily="34" charset="0"/>
                </a:rPr>
                <a:t>Paper One (40%)</a:t>
              </a:r>
              <a:endParaRPr lang="en-GB" sz="2000" b="1" dirty="0">
                <a:solidFill>
                  <a:srgbClr val="FF0000"/>
                </a:solidFill>
                <a:latin typeface="Calibri" pitchFamily="34" charset="0"/>
              </a:endParaRPr>
            </a:p>
            <a:p>
              <a:pPr algn="ctr"/>
              <a:r>
                <a:rPr lang="en-GB" sz="2000" dirty="0" smtClean="0">
                  <a:latin typeface="Calibri" pitchFamily="34" charset="0"/>
                </a:rPr>
                <a:t>Shakespeare and the Nineteenth Century novel</a:t>
              </a:r>
              <a:endParaRPr lang="en-GB" sz="2000" dirty="0">
                <a:latin typeface="Calibri" pitchFamily="34" charset="0"/>
              </a:endParaRPr>
            </a:p>
          </p:txBody>
        </p:sp>
        <p:sp>
          <p:nvSpPr>
            <p:cNvPr id="10262" name="TextBox 16"/>
            <p:cNvSpPr txBox="1">
              <a:spLocks noChangeArrowheads="1"/>
            </p:cNvSpPr>
            <p:nvPr/>
          </p:nvSpPr>
          <p:spPr bwMode="auto">
            <a:xfrm>
              <a:off x="5715008" y="2130974"/>
              <a:ext cx="3071836" cy="101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alibri" pitchFamily="34" charset="0"/>
                </a:rPr>
                <a:t>            </a:t>
              </a:r>
              <a:r>
                <a:rPr lang="en-GB" sz="2000" b="1" dirty="0" smtClean="0">
                  <a:solidFill>
                    <a:srgbClr val="FF0000"/>
                  </a:solidFill>
                  <a:latin typeface="Calibri" pitchFamily="34" charset="0"/>
                </a:rPr>
                <a:t>Paper Two (60%)</a:t>
              </a:r>
              <a:endParaRPr lang="en-GB" sz="2000" b="1" dirty="0">
                <a:solidFill>
                  <a:srgbClr val="FF0000"/>
                </a:solidFill>
                <a:latin typeface="Calibri" pitchFamily="34" charset="0"/>
              </a:endParaRPr>
            </a:p>
            <a:p>
              <a:pPr algn="ctr"/>
              <a:r>
                <a:rPr lang="en-GB" sz="2000" dirty="0">
                  <a:latin typeface="Calibri" pitchFamily="34" charset="0"/>
                </a:rPr>
                <a:t>   </a:t>
              </a:r>
              <a:r>
                <a:rPr lang="en-GB" sz="2000" dirty="0" smtClean="0">
                  <a:latin typeface="Calibri" pitchFamily="34" charset="0"/>
                </a:rPr>
                <a:t>              Modern Texts </a:t>
              </a:r>
            </a:p>
            <a:p>
              <a:pPr algn="ctr"/>
              <a:r>
                <a:rPr lang="en-GB" sz="2000" dirty="0" smtClean="0">
                  <a:latin typeface="Calibri" pitchFamily="34" charset="0"/>
                </a:rPr>
                <a:t>            and Poetry</a:t>
              </a:r>
              <a:endParaRPr lang="en-GB" sz="2000" dirty="0">
                <a:latin typeface="Calibri" pitchFamily="34" charset="0"/>
              </a:endParaRPr>
            </a:p>
          </p:txBody>
        </p:sp>
      </p:grpSp>
      <p:sp>
        <p:nvSpPr>
          <p:cNvPr id="10253" name="TextBox 23"/>
          <p:cNvSpPr txBox="1">
            <a:spLocks noChangeArrowheads="1"/>
          </p:cNvSpPr>
          <p:nvPr/>
        </p:nvSpPr>
        <p:spPr bwMode="auto">
          <a:xfrm>
            <a:off x="350005" y="3912156"/>
            <a:ext cx="2126009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u="sng" dirty="0" smtClean="0">
                <a:latin typeface="Calibri" pitchFamily="34" charset="0"/>
              </a:rPr>
              <a:t>Section A: </a:t>
            </a:r>
          </a:p>
          <a:p>
            <a:r>
              <a:rPr lang="en-GB" sz="1400" dirty="0" smtClean="0">
                <a:latin typeface="Calibri" pitchFamily="34" charset="0"/>
              </a:rPr>
              <a:t>Shakespeare play </a:t>
            </a:r>
          </a:p>
          <a:p>
            <a:r>
              <a:rPr lang="en-GB" sz="1400" i="1" dirty="0" smtClean="0">
                <a:latin typeface="Calibri" pitchFamily="34" charset="0"/>
              </a:rPr>
              <a:t>Macbeth</a:t>
            </a:r>
          </a:p>
          <a:p>
            <a:r>
              <a:rPr lang="en-GB" sz="1400" b="1" u="sng" dirty="0" smtClean="0">
                <a:latin typeface="Calibri" pitchFamily="34" charset="0"/>
              </a:rPr>
              <a:t>Section B: </a:t>
            </a:r>
            <a:endParaRPr lang="en-GB" sz="1400" dirty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Nineteenth century novel</a:t>
            </a:r>
          </a:p>
          <a:p>
            <a:r>
              <a:rPr lang="en-GB" sz="1400" i="1" dirty="0" smtClean="0">
                <a:latin typeface="Calibri" pitchFamily="34" charset="0"/>
              </a:rPr>
              <a:t>A Christmas Carol</a:t>
            </a:r>
            <a:endParaRPr lang="en-GB" sz="1400" i="1" dirty="0"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284289" y="3453933"/>
            <a:ext cx="1588" cy="332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1285877" y="5405799"/>
            <a:ext cx="1588" cy="332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376646" y="5886564"/>
            <a:ext cx="1944216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smtClean="0">
                <a:latin typeface="Calibri" pitchFamily="34" charset="0"/>
              </a:rPr>
              <a:t>40 % of total GCSE</a:t>
            </a:r>
          </a:p>
          <a:p>
            <a:r>
              <a:rPr lang="en-GB" sz="1400" b="1" dirty="0" smtClean="0">
                <a:latin typeface="Calibri" pitchFamily="34" charset="0"/>
              </a:rPr>
              <a:t>Exam: 1 </a:t>
            </a:r>
            <a:r>
              <a:rPr lang="en-GB" sz="1400" b="1" dirty="0" err="1" smtClean="0">
                <a:latin typeface="Calibri" pitchFamily="34" charset="0"/>
              </a:rPr>
              <a:t>hr</a:t>
            </a:r>
            <a:r>
              <a:rPr lang="en-GB" sz="1400" b="1" dirty="0" smtClean="0">
                <a:latin typeface="Calibri" pitchFamily="34" charset="0"/>
              </a:rPr>
              <a:t> 45 </a:t>
            </a:r>
            <a:r>
              <a:rPr lang="en-GB" sz="1400" b="1" dirty="0" err="1" smtClean="0">
                <a:latin typeface="Calibri" pitchFamily="34" charset="0"/>
              </a:rPr>
              <a:t>mins</a:t>
            </a:r>
            <a:endParaRPr lang="en-GB" sz="1400" b="1" dirty="0" smtClean="0">
              <a:latin typeface="Calibri" pitchFamily="34" charset="0"/>
            </a:endParaRPr>
          </a:p>
          <a:p>
            <a:r>
              <a:rPr lang="en-GB" sz="1400" b="1" dirty="0" smtClean="0">
                <a:latin typeface="Calibri" pitchFamily="34" charset="0"/>
              </a:rPr>
              <a:t>64 marks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6726306" y="3614935"/>
            <a:ext cx="1913818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u="sng" dirty="0" smtClean="0">
                <a:latin typeface="Calibri" pitchFamily="34" charset="0"/>
              </a:rPr>
              <a:t>Section A: </a:t>
            </a:r>
          </a:p>
          <a:p>
            <a:r>
              <a:rPr lang="en-GB" sz="1400" dirty="0" smtClean="0">
                <a:latin typeface="Calibri" pitchFamily="34" charset="0"/>
              </a:rPr>
              <a:t>Modern novel or play </a:t>
            </a:r>
          </a:p>
          <a:p>
            <a:r>
              <a:rPr lang="en-GB" sz="1400" i="1" dirty="0" smtClean="0">
                <a:latin typeface="Calibri" pitchFamily="34" charset="0"/>
              </a:rPr>
              <a:t>An Inspector Calls</a:t>
            </a:r>
          </a:p>
          <a:p>
            <a:r>
              <a:rPr lang="en-GB" sz="1400" b="1" u="sng" dirty="0" smtClean="0">
                <a:latin typeface="Calibri" pitchFamily="34" charset="0"/>
              </a:rPr>
              <a:t>Section B: </a:t>
            </a:r>
            <a:endParaRPr lang="en-GB" sz="1400" dirty="0" smtClean="0">
              <a:latin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</a:rPr>
              <a:t>Anthology Poetry </a:t>
            </a:r>
          </a:p>
          <a:p>
            <a:r>
              <a:rPr lang="en-GB" sz="1400" dirty="0" smtClean="0">
                <a:latin typeface="Calibri" pitchFamily="34" charset="0"/>
              </a:rPr>
              <a:t>Power and Conflict</a:t>
            </a:r>
          </a:p>
          <a:p>
            <a:r>
              <a:rPr lang="en-GB" sz="1400" b="1" u="sng" dirty="0" smtClean="0">
                <a:latin typeface="Calibri" pitchFamily="34" charset="0"/>
              </a:rPr>
              <a:t>Section C:</a:t>
            </a:r>
          </a:p>
          <a:p>
            <a:r>
              <a:rPr lang="en-GB" sz="1400" i="1" dirty="0" smtClean="0">
                <a:latin typeface="Calibri" pitchFamily="34" charset="0"/>
              </a:rPr>
              <a:t>Unseen Poetry</a:t>
            </a:r>
            <a:endParaRPr lang="en-GB" sz="1400" i="1" dirty="0">
              <a:latin typeface="Calibri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7680039" y="3113866"/>
            <a:ext cx="1588" cy="332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23"/>
          <p:cNvSpPr txBox="1">
            <a:spLocks noChangeArrowheads="1"/>
          </p:cNvSpPr>
          <p:nvPr/>
        </p:nvSpPr>
        <p:spPr bwMode="auto">
          <a:xfrm>
            <a:off x="6724718" y="5896884"/>
            <a:ext cx="1944216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60 % of total GCSE</a:t>
            </a:r>
          </a:p>
          <a:p>
            <a:pPr algn="ctr"/>
            <a:r>
              <a:rPr lang="en-GB" sz="1400" b="1" dirty="0" smtClean="0">
                <a:latin typeface="Calibri" pitchFamily="34" charset="0"/>
              </a:rPr>
              <a:t>Exam: 2 </a:t>
            </a:r>
            <a:r>
              <a:rPr lang="en-GB" sz="1400" b="1" dirty="0" err="1" smtClean="0">
                <a:latin typeface="Calibri" pitchFamily="34" charset="0"/>
              </a:rPr>
              <a:t>hrs</a:t>
            </a:r>
            <a:r>
              <a:rPr lang="en-GB" sz="1400" b="1" dirty="0" smtClean="0">
                <a:latin typeface="Calibri" pitchFamily="34" charset="0"/>
              </a:rPr>
              <a:t> 15 </a:t>
            </a:r>
            <a:r>
              <a:rPr lang="en-GB" sz="1400" b="1" dirty="0" err="1" smtClean="0">
                <a:latin typeface="Calibri" pitchFamily="34" charset="0"/>
              </a:rPr>
              <a:t>mins</a:t>
            </a:r>
            <a:endParaRPr lang="en-GB" sz="1400" b="1" dirty="0" smtClean="0">
              <a:latin typeface="Calibri" pitchFamily="34" charset="0"/>
            </a:endParaRPr>
          </a:p>
          <a:p>
            <a:pPr algn="ctr"/>
            <a:r>
              <a:rPr lang="en-GB" sz="1400" b="1" dirty="0" smtClean="0">
                <a:latin typeface="Calibri" pitchFamily="34" charset="0"/>
              </a:rPr>
              <a:t>96 marks</a:t>
            </a:r>
            <a:endParaRPr lang="en-GB" sz="1400" b="1" dirty="0">
              <a:latin typeface="Calibr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7681627" y="5530739"/>
            <a:ext cx="1588" cy="332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97687" y="3614935"/>
            <a:ext cx="2803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The core skills are the same in Literature as they are in Language and students will be prompted to recognise this </a:t>
            </a:r>
            <a:endParaRPr lang="en-GB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20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16" y="39434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Details of 2 YEAR GCSE course:  </a:t>
            </a:r>
            <a:br>
              <a:rPr lang="en-GB" sz="2800" dirty="0" smtClean="0"/>
            </a:br>
            <a:r>
              <a:rPr lang="en-GB" sz="2800" dirty="0" smtClean="0">
                <a:solidFill>
                  <a:srgbClr val="00B050"/>
                </a:solidFill>
              </a:rPr>
              <a:t>GCSE English Literature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8841839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  </a:t>
            </a:r>
            <a:r>
              <a:rPr lang="en-GB" sz="2800" dirty="0" smtClean="0"/>
              <a:t>Assessment is by </a:t>
            </a:r>
            <a:r>
              <a:rPr lang="en-GB" sz="2800" b="1" u="sng" dirty="0" smtClean="0"/>
              <a:t>examination only </a:t>
            </a:r>
            <a:r>
              <a:rPr lang="en-GB" sz="2800" b="1" u="sng" dirty="0" smtClean="0">
                <a:solidFill>
                  <a:srgbClr val="FF0000"/>
                </a:solidFill>
              </a:rPr>
              <a:t> </a:t>
            </a:r>
            <a:endParaRPr lang="en-GB" sz="2800" b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 </a:t>
            </a:r>
            <a:r>
              <a:rPr lang="en-GB" sz="2800" dirty="0" smtClean="0"/>
              <a:t> There are </a:t>
            </a:r>
            <a:r>
              <a:rPr lang="en-GB" sz="2800" b="1" dirty="0" smtClean="0"/>
              <a:t>2</a:t>
            </a:r>
            <a:r>
              <a:rPr lang="en-GB" sz="2800" dirty="0" smtClean="0"/>
              <a:t> exam papers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 </a:t>
            </a:r>
            <a:r>
              <a:rPr lang="en-GB" sz="2800" dirty="0" smtClean="0"/>
              <a:t> The exams are </a:t>
            </a:r>
            <a:r>
              <a:rPr lang="en-GB" sz="2800" b="1" u="sng" dirty="0" smtClean="0"/>
              <a:t>un-tiered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  </a:t>
            </a:r>
            <a:r>
              <a:rPr lang="en-GB" sz="2800" dirty="0" smtClean="0"/>
              <a:t>Grades will be assigned using </a:t>
            </a:r>
            <a:r>
              <a:rPr lang="en-GB" sz="2800" b="1" u="sng" dirty="0" smtClean="0"/>
              <a:t>the new numbered system </a:t>
            </a:r>
            <a:r>
              <a:rPr lang="en-GB" sz="2800" dirty="0" smtClean="0"/>
              <a:t>(Grades 9 – 1, where Grade 9 represents the top 5% of students who would previously have been awarded A*)</a:t>
            </a:r>
            <a:endParaRPr lang="en-GB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3697" y="4654877"/>
            <a:ext cx="8841839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u="sng" dirty="0" smtClean="0"/>
              <a:t>Students will study: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FF0000"/>
                </a:solidFill>
              </a:rPr>
              <a:t>Macbeth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FF0000"/>
                </a:solidFill>
              </a:rPr>
              <a:t>A Christmas Carol</a:t>
            </a:r>
          </a:p>
          <a:p>
            <a:endParaRPr lang="en-GB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7030A0"/>
                </a:solidFill>
              </a:rPr>
              <a:t>An Inspector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7030A0"/>
                </a:solidFill>
              </a:rPr>
              <a:t>Power and Conflict Poetry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>
                <a:solidFill>
                  <a:srgbClr val="7030A0"/>
                </a:solidFill>
              </a:rPr>
              <a:t>Unseen Poetry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Paper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9492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Paper 2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31" y="795401"/>
            <a:ext cx="3539317" cy="4939947"/>
          </a:xfrm>
          <a:prstGeom prst="rect">
            <a:avLst/>
          </a:prstGeom>
        </p:spPr>
      </p:pic>
      <p:pic>
        <p:nvPicPr>
          <p:cNvPr id="1026" name="Picture 2" descr="Image result for breakfast club fil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5" y="318174"/>
            <a:ext cx="1432156" cy="214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iscu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5" y="2823570"/>
            <a:ext cx="1507742" cy="15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49" y="351211"/>
            <a:ext cx="1820907" cy="1452390"/>
          </a:xfrm>
          <a:prstGeom prst="rect">
            <a:avLst/>
          </a:prstGeom>
        </p:spPr>
      </p:pic>
      <p:pic>
        <p:nvPicPr>
          <p:cNvPr id="1030" name="Picture 6" descr="Image result for toolk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49" y="2439997"/>
            <a:ext cx="2533130" cy="24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6142" y="4596765"/>
            <a:ext cx="1609119" cy="1615810"/>
          </a:xfrm>
          <a:prstGeom prst="rect">
            <a:avLst/>
          </a:prstGeom>
        </p:spPr>
      </p:pic>
      <p:pic>
        <p:nvPicPr>
          <p:cNvPr id="1032" name="Picture 8" descr="Image result for communi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87" y="4515888"/>
            <a:ext cx="1760800" cy="17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897" y="2196447"/>
            <a:ext cx="236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Weekly morning sessions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58459" y="4314585"/>
            <a:ext cx="236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Targeted small cohorts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08544" y="6276688"/>
            <a:ext cx="236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Aiming high sessions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86907" y="1797856"/>
            <a:ext cx="236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Poetry lectures and ‘Inside the Writer’s Studio’ events 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81010" y="4596765"/>
            <a:ext cx="236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Thursday skillset sessions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90092" y="6319335"/>
            <a:ext cx="236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Morning tutorial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272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27" y="1"/>
            <a:ext cx="9211227" cy="703566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</a:t>
            </a:r>
            <a:r>
              <a:rPr lang="en-GB" b="1" dirty="0" err="1" smtClean="0"/>
              <a:t>Medd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Head of Department: Mathematics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856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AQA GCSE Mathematics (8300)</a:t>
            </a:r>
          </a:p>
          <a:p>
            <a:r>
              <a:rPr lang="en-GB" sz="2800" dirty="0" smtClean="0"/>
              <a:t>Entirely linear</a:t>
            </a:r>
          </a:p>
          <a:p>
            <a:r>
              <a:rPr lang="en-GB" sz="2800" dirty="0" smtClean="0"/>
              <a:t>Exam board is AQA</a:t>
            </a:r>
          </a:p>
          <a:p>
            <a:r>
              <a:rPr lang="en-GB" sz="2800" dirty="0" smtClean="0"/>
              <a:t>Website </a:t>
            </a:r>
            <a:r>
              <a:rPr lang="en-GB" sz="2800" dirty="0" smtClean="0">
                <a:hlinkClick r:id="rId2"/>
              </a:rPr>
              <a:t>www.aqa.org</a:t>
            </a:r>
            <a:endParaRPr lang="en-GB" sz="2800" dirty="0" smtClean="0"/>
          </a:p>
          <a:p>
            <a:r>
              <a:rPr lang="en-GB" sz="2800" dirty="0" smtClean="0"/>
              <a:t>Two tiers: Higher (grades 4-9), Foundation (grades 1-5)</a:t>
            </a:r>
          </a:p>
          <a:p>
            <a:r>
              <a:rPr lang="en-GB" sz="2800" dirty="0" smtClean="0"/>
              <a:t>Some change in content, some change in how questions are asked</a:t>
            </a:r>
          </a:p>
          <a:p>
            <a:endParaRPr lang="en-GB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 of 2 YEAR GCSE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8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764704"/>
            <a:ext cx="7643192" cy="576064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Homework: often past exam questions</a:t>
            </a:r>
          </a:p>
          <a:p>
            <a:r>
              <a:rPr lang="en-GB" sz="2400" dirty="0" smtClean="0"/>
              <a:t>In class assessment: internal regular examination-style tests. Used to inform progress.</a:t>
            </a:r>
          </a:p>
          <a:p>
            <a:endParaRPr lang="en-GB" sz="2400" dirty="0" smtClean="0"/>
          </a:p>
          <a:p>
            <a:r>
              <a:rPr lang="en-GB" sz="2400" dirty="0" smtClean="0"/>
              <a:t>Revision can be done using notes in exercise books, revision guides and revision websites:</a:t>
            </a:r>
          </a:p>
          <a:p>
            <a:r>
              <a:rPr lang="en-GB" sz="2400" dirty="0" smtClean="0"/>
              <a:t> KESH TAKEAWAY </a:t>
            </a:r>
            <a:r>
              <a:rPr lang="en-GB" sz="2400" u="sng" dirty="0" smtClean="0">
                <a:hlinkClick r:id="rId2"/>
              </a:rPr>
              <a:t>https://keshgcsemaths.wordpress.com/gcse-maths-takeaway/</a:t>
            </a:r>
            <a:endParaRPr lang="en-GB" sz="2400" dirty="0" smtClean="0"/>
          </a:p>
          <a:p>
            <a:r>
              <a:rPr lang="en-GB" sz="2400" dirty="0" smtClean="0"/>
              <a:t>CORBETT MATHS </a:t>
            </a:r>
            <a:r>
              <a:rPr lang="en-GB" sz="2400" u="sng" dirty="0" smtClean="0">
                <a:hlinkClick r:id="rId3"/>
              </a:rPr>
              <a:t>http://corbettmaths.com/</a:t>
            </a:r>
            <a:endParaRPr lang="en-GB" sz="2400" dirty="0" smtClean="0"/>
          </a:p>
          <a:p>
            <a:r>
              <a:rPr lang="en-GB" sz="2400" dirty="0" smtClean="0"/>
              <a:t>HEGARTY MATHS </a:t>
            </a:r>
            <a:r>
              <a:rPr lang="en-GB" sz="2400" u="sng" dirty="0" smtClean="0">
                <a:hlinkClick r:id="rId4"/>
              </a:rPr>
              <a:t>http://www.hegartymaths.com/</a:t>
            </a:r>
            <a:endParaRPr lang="en-GB" sz="2400" dirty="0" smtClean="0"/>
          </a:p>
          <a:p>
            <a:r>
              <a:rPr lang="en-GB" sz="2400" dirty="0" smtClean="0"/>
              <a:t>MATHS CASTS </a:t>
            </a:r>
            <a:r>
              <a:rPr lang="en-GB" sz="2400" u="sng" dirty="0" smtClean="0">
                <a:hlinkClick r:id="rId5"/>
              </a:rPr>
              <a:t>https://www.sites.google.com/site/mathscasts/</a:t>
            </a:r>
            <a:endParaRPr lang="en-GB" sz="2400" dirty="0" smtClean="0"/>
          </a:p>
          <a:p>
            <a:r>
              <a:rPr lang="en-GB" sz="2400" dirty="0" smtClean="0"/>
              <a:t>THE MATHS TEACHER </a:t>
            </a:r>
            <a:r>
              <a:rPr lang="en-GB" sz="2400" u="sng" dirty="0" smtClean="0">
                <a:hlinkClick r:id="rId6"/>
              </a:rPr>
              <a:t>http://www.themathsteacher.com/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217"/>
            <a:ext cx="8229600" cy="1012974"/>
          </a:xfrm>
        </p:spPr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Three exams, all sat in Summer 2018</a:t>
            </a:r>
          </a:p>
          <a:p>
            <a:r>
              <a:rPr lang="en-GB" sz="2800" dirty="0" smtClean="0"/>
              <a:t>Paper 1 non-calculator, Paper 2 &amp; 3 calculator</a:t>
            </a:r>
          </a:p>
          <a:p>
            <a:r>
              <a:rPr lang="en-GB" sz="2800" dirty="0" smtClean="0"/>
              <a:t>Each worth 80 marks</a:t>
            </a:r>
          </a:p>
          <a:p>
            <a:r>
              <a:rPr lang="en-GB" sz="2800" dirty="0" smtClean="0"/>
              <a:t>Total mark = grade</a:t>
            </a:r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349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</a:t>
            </a:r>
            <a:r>
              <a:rPr lang="en-GB" b="1" dirty="0" err="1" smtClean="0"/>
              <a:t>Wylam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Head of Department: Science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031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27" y="0"/>
            <a:ext cx="9211227" cy="703566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270" y="1412776"/>
            <a:ext cx="7498080" cy="522156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Change in assessment at GCSE from grades to numbers.</a:t>
            </a:r>
          </a:p>
          <a:p>
            <a:endParaRPr lang="en-GB" sz="3200" dirty="0"/>
          </a:p>
          <a:p>
            <a:pPr marL="82296" indent="0">
              <a:buNone/>
            </a:pPr>
            <a:endParaRPr lang="en-GB" sz="3200" dirty="0" smtClean="0"/>
          </a:p>
          <a:p>
            <a:r>
              <a:rPr lang="en-GB" sz="3200" dirty="0" smtClean="0"/>
              <a:t>Current Y11 (examined in 2018)</a:t>
            </a:r>
          </a:p>
          <a:p>
            <a:pPr lvl="1"/>
            <a:r>
              <a:rPr lang="en-GB" sz="2800" dirty="0" smtClean="0"/>
              <a:t>2018 all subjects will be assessed using numbers (except Product Design, electronic Products, Engineering, Business Studies, ICT and H&amp;S)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7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Science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GCSE Combined Science: Trilogy</a:t>
            </a:r>
          </a:p>
          <a:p>
            <a:r>
              <a:rPr lang="en-GB" dirty="0" smtClean="0"/>
              <a:t>GCSE Biology/Chemistry/Physics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9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219" y="18864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Details of the courses we offer</a:t>
            </a:r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612254" y="980728"/>
            <a:ext cx="4038600" cy="5040312"/>
          </a:xfrm>
          <a:ln w="63500" cmpd="thickThin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b="1" u="sng" dirty="0" smtClean="0">
              <a:latin typeface="Palatino Linotype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b="1" u="sng" dirty="0" smtClean="0">
                <a:latin typeface="Palatino Linotype" pitchFamily="18" charset="0"/>
              </a:rPr>
              <a:t>AQA </a:t>
            </a:r>
            <a:r>
              <a:rPr lang="en-GB" sz="8000" b="1" u="sng" dirty="0" smtClean="0">
                <a:latin typeface="Palatino Linotype" pitchFamily="18" charset="0"/>
                <a:cs typeface="Arabic Typesetting" pitchFamily="66" charset="-78"/>
              </a:rPr>
              <a:t>GCSE Combined Science: Trilogy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b="1" u="sng" dirty="0" smtClean="0">
              <a:latin typeface="Arabic Typesetting" pitchFamily="66" charset="-78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4 hours of Science  per week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dirty="0" smtClean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	6 exams in May/June  </a:t>
            </a: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2018</a:t>
            </a:r>
            <a:endParaRPr lang="en-GB" sz="8000" dirty="0" smtClean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dirty="0" smtClean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	2 exams per subject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dirty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	</a:t>
            </a:r>
            <a:r>
              <a:rPr lang="en-GB" sz="8000" dirty="0">
                <a:latin typeface="Palatino Linotype" pitchFamily="18" charset="0"/>
                <a:cs typeface="Arabic Typesetting" pitchFamily="66" charset="-78"/>
              </a:rPr>
              <a:t>E</a:t>
            </a: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ach paper lasts 1 hour 15 minutes and accounts for 16.7% of GCSE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dirty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	Students will gain two GCSEs at the end of the course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800" dirty="0" smtClean="0">
                <a:latin typeface="Palatino Linotype" pitchFamily="18" charset="0"/>
                <a:cs typeface="Arabic Typesetting" pitchFamily="66" charset="-78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2800" dirty="0" smtClean="0">
              <a:latin typeface="Arabic Typesetting" pitchFamily="66" charset="-78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28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endParaRPr lang="en-GB" sz="1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4860032" y="980728"/>
            <a:ext cx="4105275" cy="5040312"/>
          </a:xfrm>
          <a:prstGeom prst="rect">
            <a:avLst/>
          </a:prstGeom>
          <a:noFill/>
          <a:ln w="63500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250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87F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b="1" u="sng" dirty="0" smtClean="0">
              <a:latin typeface="Palatino Linotype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b="1" u="sng" dirty="0" smtClean="0">
                <a:latin typeface="Palatino Linotype" pitchFamily="18" charset="0"/>
              </a:rPr>
              <a:t>AQA </a:t>
            </a:r>
            <a:r>
              <a:rPr lang="en-GB" sz="8000" b="1" u="sng" dirty="0" smtClean="0">
                <a:latin typeface="Palatino Linotype" pitchFamily="18" charset="0"/>
                <a:cs typeface="Arabic Typesetting" pitchFamily="66" charset="-78"/>
              </a:rPr>
              <a:t>GCSE Biology/Chemistry/Physics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b="1" u="sng" dirty="0" smtClean="0">
              <a:latin typeface="Arabic Typesetting" pitchFamily="66" charset="-78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GB" sz="8000" dirty="0">
                <a:latin typeface="Palatino Linotype" pitchFamily="18" charset="0"/>
                <a:cs typeface="Arabic Typesetting" pitchFamily="66" charset="-78"/>
              </a:rPr>
              <a:t>6</a:t>
            </a: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 hours of Science  per week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dirty="0" smtClean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	6 exams in May/June  </a:t>
            </a: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2018</a:t>
            </a:r>
            <a:endParaRPr lang="en-GB" sz="8000" dirty="0" smtClean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dirty="0" smtClean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	2 exams per subject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dirty="0" smtClean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	Each paper lasts 1 hour 45 minutes and accounts for 50% of each GCSE subject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8000" dirty="0" smtClean="0">
              <a:latin typeface="Palatino Linotype" pitchFamily="18" charset="0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8000" dirty="0" smtClean="0">
                <a:latin typeface="Palatino Linotype" pitchFamily="18" charset="0"/>
                <a:cs typeface="Arabic Typesetting" pitchFamily="66" charset="-78"/>
              </a:rPr>
              <a:t>	Students will gain three GCSEs at the end of the course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800" dirty="0" smtClean="0">
                <a:latin typeface="Palatino Linotype" pitchFamily="18" charset="0"/>
                <a:cs typeface="Arabic Typesetting" pitchFamily="66" charset="-78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2800" dirty="0" smtClean="0">
              <a:latin typeface="Arabic Typesetting" pitchFamily="66" charset="-78"/>
              <a:cs typeface="Arabic Typesetting" pitchFamily="66" charset="-7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2800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endParaRPr lang="en-GB" sz="1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40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3336"/>
            <a:ext cx="7498080" cy="1143000"/>
          </a:xfrm>
        </p:spPr>
        <p:txBody>
          <a:bodyPr/>
          <a:lstStyle/>
          <a:p>
            <a:r>
              <a:rPr lang="en-GB" dirty="0" smtClean="0"/>
              <a:t>Awarding Qualifications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7863872" cy="5040560"/>
          </a:xfrm>
        </p:spPr>
        <p:txBody>
          <a:bodyPr>
            <a:noAutofit/>
          </a:bodyPr>
          <a:lstStyle/>
          <a:p>
            <a:r>
              <a:rPr lang="en-GB" sz="2600" dirty="0"/>
              <a:t>The qualification will be graded on a 17-point scale: </a:t>
            </a:r>
            <a:r>
              <a:rPr lang="en-GB" sz="2600" dirty="0" smtClean="0"/>
              <a:t>             1 </a:t>
            </a:r>
            <a:r>
              <a:rPr lang="en-GB" sz="2600" dirty="0"/>
              <a:t>– 1 to 9 – </a:t>
            </a:r>
            <a:r>
              <a:rPr lang="en-GB" sz="2600" dirty="0" smtClean="0"/>
              <a:t>9, where </a:t>
            </a:r>
            <a:r>
              <a:rPr lang="en-GB" sz="2600" dirty="0"/>
              <a:t>9 – 9 is the best </a:t>
            </a:r>
            <a:r>
              <a:rPr lang="en-GB" sz="2600" dirty="0" smtClean="0"/>
              <a:t>grade</a:t>
            </a:r>
          </a:p>
          <a:p>
            <a:pPr marL="82296" indent="0">
              <a:buNone/>
            </a:pPr>
            <a:endParaRPr lang="en-GB" sz="2600" dirty="0"/>
          </a:p>
          <a:p>
            <a:r>
              <a:rPr lang="en-GB" sz="2600" dirty="0"/>
              <a:t>A student taking Foundation Tier assessments will be awarded a grade within the range of 1 – 1 to 5 – </a:t>
            </a:r>
            <a:r>
              <a:rPr lang="en-GB" sz="2600" dirty="0" smtClean="0"/>
              <a:t>5</a:t>
            </a:r>
          </a:p>
          <a:p>
            <a:endParaRPr lang="en-GB" sz="2600" dirty="0"/>
          </a:p>
          <a:p>
            <a:r>
              <a:rPr lang="en-GB" sz="2600" dirty="0" smtClean="0"/>
              <a:t>A </a:t>
            </a:r>
            <a:r>
              <a:rPr lang="en-GB" sz="2600" dirty="0"/>
              <a:t>student taking Higher Tier assessments will be awarded a grade within the range of 4 – 4 to 9 – </a:t>
            </a:r>
            <a:r>
              <a:rPr lang="en-GB" sz="2600" dirty="0" smtClean="0"/>
              <a:t>9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79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Developing Practical Skills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87624" y="1155484"/>
            <a:ext cx="7777163" cy="5189537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800" dirty="0" smtClean="0"/>
              <a:t>Students will be required to complete a series of practical experiments to develop their scientific thinking skills and understanding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Combined Science carry out eight per subject (a total of 24 over two years)</a:t>
            </a:r>
          </a:p>
          <a:p>
            <a:pPr marL="82296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Separate Science students will carry out ten per subject (a total of 30)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Practical skills will be evaluated through the final examinations through questions designed to test students’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2801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87624" y="1155484"/>
            <a:ext cx="7777163" cy="5189537"/>
          </a:xfrm>
        </p:spPr>
        <p:txBody>
          <a:bodyPr>
            <a:normAutofit lnSpcReduction="10000"/>
          </a:bodyPr>
          <a:lstStyle/>
          <a:p>
            <a:r>
              <a:rPr lang="en-GB" altLang="en-US" sz="2800" dirty="0" smtClean="0"/>
              <a:t>Students are assessed twice per term (three times in the first term including the mock examinations)</a:t>
            </a:r>
          </a:p>
          <a:p>
            <a:endParaRPr lang="en-GB" altLang="en-US" sz="2800" dirty="0"/>
          </a:p>
          <a:p>
            <a:r>
              <a:rPr lang="en-GB" altLang="en-US" sz="2800" dirty="0" smtClean="0"/>
              <a:t>Students are expected to prepare for these assessments just as they would for the summer</a:t>
            </a:r>
          </a:p>
          <a:p>
            <a:endParaRPr lang="en-GB" altLang="en-US" sz="2800" dirty="0"/>
          </a:p>
          <a:p>
            <a:r>
              <a:rPr lang="en-GB" altLang="en-US" sz="2800" dirty="0" smtClean="0"/>
              <a:t>Used to track students and put intervention in place when necessary</a:t>
            </a:r>
          </a:p>
          <a:p>
            <a:endParaRPr lang="en-GB" altLang="en-US" sz="2800" dirty="0"/>
          </a:p>
          <a:p>
            <a:r>
              <a:rPr lang="en-GB" altLang="en-US" sz="2800" dirty="0" smtClean="0"/>
              <a:t>Assessments and homework </a:t>
            </a:r>
            <a:r>
              <a:rPr lang="en-GB" altLang="en-US" sz="2800" dirty="0" smtClean="0"/>
              <a:t>tasks </a:t>
            </a:r>
            <a:r>
              <a:rPr lang="en-GB" altLang="en-US" sz="2800" dirty="0" smtClean="0"/>
              <a:t>are made up of past exam questions to help students understand the language used by AQA</a:t>
            </a:r>
          </a:p>
          <a:p>
            <a:endParaRPr lang="en-GB" altLang="en-US" sz="2800" dirty="0" smtClean="0"/>
          </a:p>
          <a:p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48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3" y="1052736"/>
            <a:ext cx="7920880" cy="53285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/>
              <a:t>Revision &amp; Independent Study:</a:t>
            </a:r>
            <a:r>
              <a:rPr lang="en-GB" sz="2400" dirty="0"/>
              <a:t> We are developing </a:t>
            </a:r>
            <a:r>
              <a:rPr lang="en-GB" sz="2400" dirty="0" smtClean="0"/>
              <a:t>students’ </a:t>
            </a:r>
            <a:r>
              <a:rPr lang="en-GB" sz="2400" dirty="0"/>
              <a:t>ability to self study. They should constantly be revising and trying new techniques to find the ones best suited for them.</a:t>
            </a:r>
            <a:endParaRPr lang="en-GB" sz="2400" b="1" dirty="0"/>
          </a:p>
          <a:p>
            <a:pPr>
              <a:defRPr/>
            </a:pPr>
            <a:endParaRPr lang="en-GB" sz="2400" b="1" dirty="0"/>
          </a:p>
          <a:p>
            <a:pPr>
              <a:defRPr/>
            </a:pPr>
            <a:r>
              <a:rPr lang="en-GB" sz="2400" b="1" dirty="0"/>
              <a:t>Revision Guides: </a:t>
            </a:r>
            <a:r>
              <a:rPr lang="en-GB" sz="2400" dirty="0"/>
              <a:t>are very useful to support learning and may be purchased </a:t>
            </a:r>
            <a:r>
              <a:rPr lang="en-GB" sz="2400" dirty="0" smtClean="0"/>
              <a:t>at a </a:t>
            </a:r>
            <a:r>
              <a:rPr lang="en-GB" sz="2400" dirty="0"/>
              <a:t>reduced cost from the Science department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b="1" dirty="0"/>
              <a:t>Revision Classes: </a:t>
            </a:r>
            <a:r>
              <a:rPr lang="en-GB" sz="2400" dirty="0"/>
              <a:t>These will be focused at certain groups throughout the year. Encourage your child to come along and take part.</a:t>
            </a:r>
          </a:p>
          <a:p>
            <a:pPr>
              <a:defRPr/>
            </a:pPr>
            <a:endParaRPr lang="en-GB" sz="2400" b="1" dirty="0"/>
          </a:p>
          <a:p>
            <a:pPr>
              <a:defRPr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3" y="404664"/>
            <a:ext cx="7417444" cy="892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 dirty="0"/>
              <a:t>Preparation for Examinations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40687" y="496332"/>
            <a:ext cx="8229600" cy="1118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 Year 11 Examination Dates</a:t>
            </a:r>
            <a:endParaRPr lang="en-GB" sz="3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44499" y="1628800"/>
          <a:ext cx="72008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88368"/>
                <a:gridCol w="2016224"/>
                <a:gridCol w="1872208"/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Biology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Chemistry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Physics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Paper 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Tue 15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dirty="0" smtClean="0"/>
                        <a:t> May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Thu 17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dirty="0" smtClean="0"/>
                        <a:t> May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Wed 23</a:t>
                      </a:r>
                      <a:r>
                        <a:rPr lang="en-GB" sz="2800" baseline="30000" dirty="0" smtClean="0"/>
                        <a:t>rd</a:t>
                      </a:r>
                      <a:r>
                        <a:rPr lang="en-GB" sz="2800" dirty="0" smtClean="0"/>
                        <a:t> May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Paper</a:t>
                      </a:r>
                      <a:r>
                        <a:rPr lang="en-GB" sz="2800" baseline="0" dirty="0" smtClean="0"/>
                        <a:t> 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Mon 11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dirty="0" smtClean="0"/>
                        <a:t> June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Wed 13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dirty="0" smtClean="0"/>
                        <a:t> June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Fri</a:t>
                      </a:r>
                      <a:r>
                        <a:rPr lang="en-GB" sz="2800" baseline="0" dirty="0" smtClean="0"/>
                        <a:t> 15</a:t>
                      </a:r>
                      <a:r>
                        <a:rPr lang="en-GB" sz="2800" baseline="30000" dirty="0" smtClean="0"/>
                        <a:t>th</a:t>
                      </a:r>
                      <a:r>
                        <a:rPr lang="en-GB" sz="2800" baseline="0" dirty="0" smtClean="0"/>
                        <a:t> June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4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27" y="1"/>
            <a:ext cx="9211227" cy="703566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Mr Clark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Assistant </a:t>
            </a:r>
            <a:r>
              <a:rPr lang="en-GB" sz="2800" b="1" dirty="0" err="1" smtClean="0"/>
              <a:t>Headteacher</a:t>
            </a:r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 smtClean="0"/>
          </a:p>
          <a:p>
            <a:pPr algn="ctr"/>
            <a:endParaRPr lang="en-GB" sz="2800" b="1" dirty="0"/>
          </a:p>
          <a:p>
            <a:pPr algn="ctr"/>
            <a:r>
              <a:rPr lang="en-GB" sz="2800" b="1" dirty="0" smtClean="0"/>
              <a:t>Revision Techniques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054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8" y="71713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What are the top 6 effective revision  strategies?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Some myths about your brain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7544" y="1444559"/>
            <a:ext cx="3816536" cy="52968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Learning in a particular “learning style” has no evidence of success </a:t>
            </a:r>
            <a:r>
              <a:rPr lang="en-GB" b="1" dirty="0" smtClean="0">
                <a:solidFill>
                  <a:srgbClr val="7030A0"/>
                </a:solidFill>
              </a:rPr>
              <a:t>(e.g.. VAK)</a:t>
            </a:r>
          </a:p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*Reading something </a:t>
            </a:r>
            <a:r>
              <a:rPr lang="en-GB" dirty="0" smtClean="0">
                <a:solidFill>
                  <a:srgbClr val="7030A0"/>
                </a:solidFill>
              </a:rPr>
              <a:t>over and over again won’t help you learn it – </a:t>
            </a:r>
            <a:r>
              <a:rPr lang="en-GB" b="1" dirty="0" smtClean="0">
                <a:solidFill>
                  <a:srgbClr val="7030A0"/>
                </a:solidFill>
              </a:rPr>
              <a:t>highlighting and underlining included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“Cramming” has very </a:t>
            </a:r>
            <a:r>
              <a:rPr lang="en-GB" b="1" dirty="0" smtClean="0">
                <a:solidFill>
                  <a:srgbClr val="7030A0"/>
                </a:solidFill>
              </a:rPr>
              <a:t>short term </a:t>
            </a:r>
            <a:r>
              <a:rPr lang="en-GB" dirty="0" smtClean="0">
                <a:solidFill>
                  <a:srgbClr val="7030A0"/>
                </a:solidFill>
              </a:rPr>
              <a:t>benefits but is </a:t>
            </a:r>
            <a:r>
              <a:rPr lang="en-GB" b="1" dirty="0" smtClean="0">
                <a:solidFill>
                  <a:srgbClr val="7030A0"/>
                </a:solidFill>
              </a:rPr>
              <a:t>not a sustainable</a:t>
            </a:r>
            <a:r>
              <a:rPr lang="en-GB" dirty="0" smtClean="0">
                <a:solidFill>
                  <a:srgbClr val="7030A0"/>
                </a:solidFill>
              </a:rPr>
              <a:t> way to revise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You have </a:t>
            </a:r>
            <a:r>
              <a:rPr lang="en-GB" b="1" dirty="0" smtClean="0">
                <a:solidFill>
                  <a:srgbClr val="7030A0"/>
                </a:solidFill>
              </a:rPr>
              <a:t>very little ability </a:t>
            </a:r>
            <a:r>
              <a:rPr lang="en-GB" dirty="0" smtClean="0">
                <a:solidFill>
                  <a:srgbClr val="7030A0"/>
                </a:solidFill>
              </a:rPr>
              <a:t>to judge how well you know something </a:t>
            </a:r>
            <a:r>
              <a:rPr lang="en-GB" b="1" dirty="0" smtClean="0">
                <a:solidFill>
                  <a:srgbClr val="7030A0"/>
                </a:solidFill>
              </a:rPr>
              <a:t>without testing yourself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3314" name="Picture 2" descr="http://www.icehk.com.hk/Picture/VAK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51" y="1556792"/>
            <a:ext cx="3814763" cy="41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>
          <a:xfrm>
            <a:off x="3604751" y="1340768"/>
            <a:ext cx="5517964" cy="4920342"/>
          </a:xfrm>
          <a:prstGeom prst="mathMultiply">
            <a:avLst>
              <a:gd name="adj1" fmla="val 1693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349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584" y="980728"/>
            <a:ext cx="2808312" cy="56166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‘Aspirational target grade’ is the GCSE grade that your child should achieve based on their progress from  KS2.</a:t>
            </a:r>
          </a:p>
          <a:p>
            <a:pPr fontAlgn="auto"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grades are given to your child at the beginning of Year 10 for each subject studied.</a:t>
            </a:r>
          </a:p>
          <a:p>
            <a:pPr fontAlgn="auto"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should be recorded in their planner.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552531"/>
            <a:ext cx="7458032" cy="4700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Pupil Targets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68151"/>
              </p:ext>
            </p:extLst>
          </p:nvPr>
        </p:nvGraphicFramePr>
        <p:xfrm>
          <a:off x="3635896" y="552531"/>
          <a:ext cx="5256586" cy="5972820"/>
        </p:xfrm>
        <a:graphic>
          <a:graphicData uri="http://schemas.openxmlformats.org/drawingml/2006/table">
            <a:tbl>
              <a:tblPr firstRow="1" firstCol="1" bandRow="1"/>
              <a:tblGrid>
                <a:gridCol w="301266"/>
                <a:gridCol w="290879"/>
                <a:gridCol w="270102"/>
                <a:gridCol w="270102"/>
                <a:gridCol w="270102"/>
                <a:gridCol w="280490"/>
                <a:gridCol w="322044"/>
                <a:gridCol w="290879"/>
                <a:gridCol w="280490"/>
                <a:gridCol w="301266"/>
                <a:gridCol w="301266"/>
                <a:gridCol w="311656"/>
                <a:gridCol w="301266"/>
                <a:gridCol w="301266"/>
                <a:gridCol w="311656"/>
                <a:gridCol w="301266"/>
                <a:gridCol w="301266"/>
                <a:gridCol w="249324"/>
              </a:tblGrid>
              <a:tr h="1063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KS2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Autumn Y7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Y7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Y7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Autumn Y8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Y8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Y8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Autumn Y9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Y9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Y9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Autumn Y10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Y10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Y10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Autumn Y11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Y11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Y11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GCSE Grades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Old GCSE grades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^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A*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8B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8C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7B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7C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6B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6C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5B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5C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4B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4C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3B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3C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2A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2B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2C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609" marR="526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923928" y="2996952"/>
            <a:ext cx="4464496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rk.S\Local Settings\Temporary Internet Files\Content.IE5\GW46Y9AF\IMG_02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12"/>
            <a:ext cx="2943237" cy="34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38" y="-33812"/>
            <a:ext cx="3034910" cy="345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Clark.S\Local Settings\Temporary Internet Files\Content.IE5\GSE43L6M\IMG_02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47" y="-33812"/>
            <a:ext cx="3165853" cy="352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lark.S\Local Settings\Temporary Internet Files\Content.IE5\4F7DPPIZ\IMG_02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0" y="3383947"/>
            <a:ext cx="2990547" cy="35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lark.S\Local Settings\Temporary Internet Files\Content.IE5\4F7DPPIZ\IMG_023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98" y="3383946"/>
            <a:ext cx="3032147" cy="35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lark.S\Local Settings\Temporary Internet Files\Content.IE5\GSE43L6M\IMG_0231.PN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46" y="3386344"/>
            <a:ext cx="3171953" cy="35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24261" r="23135" b="21271"/>
          <a:stretch>
            <a:fillRect/>
          </a:stretch>
        </p:blipFill>
        <p:spPr bwMode="auto">
          <a:xfrm>
            <a:off x="107504" y="101740"/>
            <a:ext cx="9036496" cy="675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5445224"/>
            <a:ext cx="367240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Page 24,25,26 of pupil planner</a:t>
            </a:r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63373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GB" sz="3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000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18971" r="22861" b="24741"/>
          <a:stretch>
            <a:fillRect/>
          </a:stretch>
        </p:blipFill>
        <p:spPr bwMode="auto">
          <a:xfrm>
            <a:off x="-31750" y="3175"/>
            <a:ext cx="92837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4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7086600" cy="731837"/>
          </a:xfrm>
        </p:spPr>
        <p:txBody>
          <a:bodyPr/>
          <a:lstStyle/>
          <a:p>
            <a:pPr algn="ctr" eaLnBrk="1" hangingPunct="1"/>
            <a:r>
              <a:rPr lang="en-GB" sz="2400" b="1" dirty="0" smtClean="0">
                <a:solidFill>
                  <a:srgbClr val="00B050"/>
                </a:solidFill>
              </a:rPr>
              <a:t>The Revision Planner p20-p23 in Pupil Planner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19854" name="Group 398"/>
          <p:cNvGraphicFramePr>
            <a:graphicFrameLocks noGrp="1"/>
          </p:cNvGraphicFramePr>
          <p:nvPr>
            <p:ph idx="1"/>
          </p:nvPr>
        </p:nvGraphicFramePr>
        <p:xfrm>
          <a:off x="971550" y="1125538"/>
          <a:ext cx="7688263" cy="3621088"/>
        </p:xfrm>
        <a:graphic>
          <a:graphicData uri="http://schemas.openxmlformats.org/drawingml/2006/table">
            <a:tbl>
              <a:tblPr/>
              <a:tblGrid>
                <a:gridCol w="1584325"/>
                <a:gridCol w="792163"/>
                <a:gridCol w="792162"/>
                <a:gridCol w="863600"/>
                <a:gridCol w="925513"/>
                <a:gridCol w="915987"/>
                <a:gridCol w="915988"/>
                <a:gridCol w="898525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Mon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20th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Tues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21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st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Wed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22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nd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Thur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23d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Fri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24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th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 </a:t>
                      </a:r>
                      <a:endParaRPr kumimoji="0" lang="en-GB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Sat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25th</a:t>
                      </a:r>
                      <a:endParaRPr kumimoji="0" lang="en-GB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</a:rPr>
                        <a:t>Sun 26th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Homework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Coursework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Revision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36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49275"/>
            <a:ext cx="7086600" cy="319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3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Departmental Revision Guides </a:t>
            </a:r>
            <a:endParaRPr lang="en-US" sz="3600" b="1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63373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3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19533" r="50365" b="11253"/>
          <a:stretch>
            <a:fillRect/>
          </a:stretch>
        </p:blipFill>
        <p:spPr bwMode="auto">
          <a:xfrm>
            <a:off x="2483768" y="1268760"/>
            <a:ext cx="4216400" cy="54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89" y="-39126"/>
            <a:ext cx="9179990" cy="6780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501008"/>
            <a:ext cx="5472608" cy="1944216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0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349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Mr McHale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Senior Assistant Head Teacher (Pastoral)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903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086600" cy="731838"/>
          </a:xfrm>
        </p:spPr>
        <p:txBody>
          <a:bodyPr/>
          <a:lstStyle/>
          <a:p>
            <a:pPr algn="ctr" eaLnBrk="1" hangingPunct="1"/>
            <a:r>
              <a:rPr lang="en-GB" sz="2400" b="1" smtClean="0">
                <a:latin typeface="Tahoma" charset="0"/>
              </a:rPr>
              <a:t>How do I seek advice from the school?</a:t>
            </a:r>
            <a:endParaRPr lang="en-US" sz="2400" b="1" smtClean="0">
              <a:latin typeface="Tahoma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639888"/>
            <a:ext cx="7416874" cy="521811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need any advice from the school contact your child's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of House.</a:t>
            </a: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GB" sz="2000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there is a personal issue </a:t>
            </a:r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Hughes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school social worker,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available.</a:t>
            </a:r>
          </a:p>
          <a:p>
            <a:pPr eaLnBrk="1" hangingPunct="1">
              <a:buFontTx/>
              <a:buNone/>
            </a:pP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there is an attendance issue 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Moran/Mrs Devlin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are the attendance team.</a:t>
            </a:r>
          </a:p>
          <a:p>
            <a:pPr eaLnBrk="1" hangingPunct="1"/>
            <a:endParaRPr lang="en-GB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sz="2800" dirty="0">
                <a:latin typeface="Calibri" pitchFamily="34" charset="0"/>
                <a:cs typeface="Calibri" pitchFamily="34" charset="0"/>
              </a:rPr>
              <a:t>You could communicate with subject staff or mentors (where applicable) via the planner.</a:t>
            </a:r>
          </a:p>
        </p:txBody>
      </p:sp>
    </p:spTree>
    <p:extLst>
      <p:ext uri="{BB962C8B-B14F-4D97-AF65-F5344CB8AC3E}">
        <p14:creationId xmlns:p14="http://schemas.microsoft.com/office/powerpoint/2010/main" val="2070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43608" y="685800"/>
            <a:ext cx="7560840" cy="731838"/>
          </a:xfrm>
        </p:spPr>
        <p:txBody>
          <a:bodyPr/>
          <a:lstStyle/>
          <a:p>
            <a:pPr algn="ctr"/>
            <a:r>
              <a:rPr lang="en-GB" sz="3200" b="1" dirty="0" smtClean="0"/>
              <a:t>Parents/Carers – How can I help?????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 rot="21214603">
            <a:off x="147638" y="152400"/>
            <a:ext cx="2881312" cy="2814638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don’t understand all these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controlled assessments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levels and exams – its completely different from when I was at school.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059113" y="2781300"/>
            <a:ext cx="3600450" cy="2016125"/>
          </a:xfrm>
          <a:prstGeom prst="wedgeRoundRectCallou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Surely she shouldn’t be going out again when she’s studying for GCSE’s?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79388" y="3573017"/>
            <a:ext cx="2916237" cy="3096072"/>
          </a:xfrm>
          <a:prstGeom prst="cloudCallout">
            <a:avLst>
              <a:gd name="adj1" fmla="val 78474"/>
              <a:gd name="adj2" fmla="val 98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He’s always got an excuse, I don’t know what to believe!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643313" y="244475"/>
            <a:ext cx="3816350" cy="1873250"/>
          </a:xfrm>
          <a:prstGeom prst="wedgeEllipse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can’t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stand the arguments when I try to help....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24525" y="5013325"/>
            <a:ext cx="3168650" cy="143986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I’ll just write her a note to excuse her late homework, just this once....</a:t>
            </a:r>
          </a:p>
        </p:txBody>
      </p:sp>
      <p:sp>
        <p:nvSpPr>
          <p:cNvPr id="9" name="Flowchart: Off-page Connector 8"/>
          <p:cNvSpPr/>
          <p:nvPr/>
        </p:nvSpPr>
        <p:spPr>
          <a:xfrm>
            <a:off x="7019925" y="1628800"/>
            <a:ext cx="1873250" cy="3095600"/>
          </a:xfrm>
          <a:prstGeom prst="flowChartOffpageConnector">
            <a:avLst/>
          </a:prstGeom>
          <a:solidFill>
            <a:srgbClr val="FF0066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I’m surprised she’s not got any homework, I expected more in Year 11</a:t>
            </a:r>
          </a:p>
        </p:txBody>
      </p:sp>
    </p:spTree>
    <p:extLst>
      <p:ext uri="{BB962C8B-B14F-4D97-AF65-F5344CB8AC3E}">
        <p14:creationId xmlns:p14="http://schemas.microsoft.com/office/powerpoint/2010/main" val="11572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608" y="82476"/>
            <a:ext cx="7458032" cy="4700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Pupil Targets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-1689"/>
            <a:ext cx="7964645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85800"/>
            <a:ext cx="8064896" cy="731838"/>
          </a:xfrm>
        </p:spPr>
        <p:txBody>
          <a:bodyPr>
            <a:normAutofit/>
          </a:bodyPr>
          <a:lstStyle/>
          <a:p>
            <a:r>
              <a:rPr lang="en-GB" b="1" dirty="0" smtClean="0"/>
              <a:t>The Biggest Challenge: Priorities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Friendships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Family life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 life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Hobbies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Clubs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Fashion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Romantic Concerns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GCSEs?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>
                <a:solidFill>
                  <a:schemeClr val="tx2">
                    <a:satMod val="130000"/>
                  </a:schemeClr>
                </a:solidFill>
              </a:rPr>
              <a:t>A Partnership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773238"/>
            <a:ext cx="55435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4887913" y="300038"/>
            <a:ext cx="4033837" cy="674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sz="2400" dirty="0">
                <a:latin typeface="Calibri" pitchFamily="34" charset="0"/>
              </a:rPr>
              <a:t> You are the expert on your own child and always have been his or her most important teacher.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GB" altLang="en-US" sz="2400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altLang="en-US" sz="2400" dirty="0">
                <a:latin typeface="Calibri" pitchFamily="34" charset="0"/>
              </a:rPr>
              <a:t>Your support, encouragement and interest can make a spectacular difference to your child’s motivation and ability to cope with demands of GCSE.</a:t>
            </a:r>
          </a:p>
          <a:p>
            <a:pPr eaLnBrk="1" hangingPunct="1">
              <a:lnSpc>
                <a:spcPct val="150000"/>
              </a:lnSpc>
            </a:pPr>
            <a:endParaRPr lang="en-GB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b="1" u="sng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Attendance</a:t>
            </a:r>
            <a:r>
              <a:rPr lang="en-GB" altLang="en-US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GB" altLang="en-US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altLang="en-US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GCSE in under 5 days???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71550" y="1844675"/>
            <a:ext cx="7777163" cy="4525963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You may think you’ve got forever BUT look at how many hours of lessons you have in Year 10.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Eng</a:t>
            </a:r>
            <a:r>
              <a:rPr lang="en-GB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/Maths/</a:t>
            </a:r>
            <a:r>
              <a:rPr lang="en-GB" alt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Sci</a:t>
            </a:r>
            <a:r>
              <a:rPr lang="en-GB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6.5 days </a:t>
            </a:r>
            <a:r>
              <a:rPr lang="en-GB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GB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r>
              <a:rPr lang="en-GB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hrs per week)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Opted Subjects </a:t>
            </a:r>
            <a:r>
              <a:rPr lang="en-GB" alt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3.25 days </a:t>
            </a:r>
            <a:r>
              <a:rPr lang="en-GB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(2hrs per week)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You will cover most topics </a:t>
            </a:r>
            <a:r>
              <a:rPr lang="en-GB" alt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only once </a:t>
            </a:r>
            <a:r>
              <a:rPr lang="en-GB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 these hours so learning first time round is the key to successful revision and exam results!</a:t>
            </a:r>
          </a:p>
          <a:p>
            <a:pPr marL="82296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altLang="en-US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Every Lesson Counts!!!!!!!!!!!</a:t>
            </a:r>
          </a:p>
        </p:txBody>
      </p:sp>
    </p:spTree>
    <p:extLst>
      <p:ext uri="{BB962C8B-B14F-4D97-AF65-F5344CB8AC3E}">
        <p14:creationId xmlns:p14="http://schemas.microsoft.com/office/powerpoint/2010/main" val="26318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840" y="404664"/>
            <a:ext cx="7086600" cy="731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2">
                    <a:satMod val="130000"/>
                  </a:schemeClr>
                </a:solidFill>
              </a:rPr>
              <a:t>What you can do right now: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00840" y="908049"/>
            <a:ext cx="7704137" cy="5689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Check your child’s planner weekly and sign it.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Use the planner to communicate with Head of House/Tutor/Subject teacher.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Ensure your child is equipped for each and every lesson.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Check your child is completing homework, encourage good presentation of work in books.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Show an interest – ask them to explain what they are enjoying at school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Ensure your child attends and is punctual every day.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Support the School. </a:t>
            </a:r>
          </a:p>
        </p:txBody>
      </p:sp>
    </p:spTree>
    <p:extLst>
      <p:ext uri="{BB962C8B-B14F-4D97-AF65-F5344CB8AC3E}">
        <p14:creationId xmlns:p14="http://schemas.microsoft.com/office/powerpoint/2010/main" val="37501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1" y="1268760"/>
            <a:ext cx="7498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GB" sz="6000" dirty="0" smtClean="0"/>
              <a:t>Thank You</a:t>
            </a:r>
            <a:endParaRPr lang="en-GB" sz="6000" dirty="0"/>
          </a:p>
        </p:txBody>
      </p:sp>
      <p:pic>
        <p:nvPicPr>
          <p:cNvPr id="4" name="Picture 4" descr="Badge New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284984"/>
            <a:ext cx="1846666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57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349"/>
            <a:ext cx="9144000" cy="6984319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664"/>
            <a:ext cx="7086600" cy="582612"/>
          </a:xfrm>
        </p:spPr>
        <p:txBody>
          <a:bodyPr/>
          <a:lstStyle/>
          <a:p>
            <a:pPr algn="ctr" eaLnBrk="1" hangingPunct="1"/>
            <a:r>
              <a:rPr lang="en-GB" sz="2400" u="sng" dirty="0" smtClean="0"/>
              <a:t>Student </a:t>
            </a:r>
            <a:r>
              <a:rPr lang="en-GB" sz="2400" b="1" u="sng" dirty="0" smtClean="0"/>
              <a:t>Progress</a:t>
            </a:r>
            <a:r>
              <a:rPr lang="en-GB" sz="2400" u="sng" dirty="0" smtClean="0"/>
              <a:t> Against Targets</a:t>
            </a:r>
            <a:endParaRPr lang="en-US" sz="2400" u="sng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908721"/>
            <a:ext cx="8061286" cy="468052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Tx/>
              <a:buNone/>
            </a:pPr>
            <a:r>
              <a:rPr lang="en-GB" sz="2200" dirty="0" smtClean="0">
                <a:latin typeface="Tahoma" charset="0"/>
              </a:rPr>
              <a:t>The progress of your child is tracked throughout their GCSE courses.</a:t>
            </a:r>
          </a:p>
          <a:p>
            <a:pPr marL="609600" indent="-609600" eaLnBrk="1" hangingPunct="1">
              <a:buFontTx/>
              <a:buNone/>
            </a:pPr>
            <a:endParaRPr lang="en-GB" sz="1500" dirty="0" smtClean="0">
              <a:latin typeface="Tahoma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GB" sz="2600" b="1" dirty="0" smtClean="0"/>
              <a:t>September 2017: (Year 11) -  Teachers assess progress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GB" sz="2600" b="1" dirty="0" smtClean="0"/>
              <a:t>October 2017 (Year 11) – Grade report to parents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GB" sz="2600" b="1" dirty="0" smtClean="0"/>
              <a:t>November 2017: (Year 11) - Examinations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GB" sz="2600" b="1" dirty="0" smtClean="0"/>
              <a:t>January 2018: (Year 11) – Full Report and Parents’/Carers’ Evening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GB" sz="2600" b="1" dirty="0" smtClean="0"/>
              <a:t>March 2018: (Year 11) – Teacher assess progress &amp; grade report to parents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GB" sz="2600" b="1" dirty="0" smtClean="0"/>
              <a:t>May 2018: (Year 11) – Formal examinations begin</a:t>
            </a:r>
          </a:p>
          <a:p>
            <a:pPr marL="609600" indent="-609600" eaLnBrk="1" hangingPunct="1">
              <a:buFontTx/>
              <a:buNone/>
            </a:pPr>
            <a:r>
              <a:rPr lang="en-GB" sz="2600" dirty="0" smtClean="0"/>
              <a:t> …………………………………………………………………………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GB" sz="900" b="1" dirty="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116013" y="32845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1966" y="5589241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FF0000"/>
                </a:solidFill>
              </a:rPr>
              <a:t>N.B. As a result of monitoring progress, student class moves may </a:t>
            </a:r>
            <a:r>
              <a:rPr lang="en-GB" altLang="en-US" sz="2400" dirty="0" smtClean="0">
                <a:solidFill>
                  <a:srgbClr val="FF0000"/>
                </a:solidFill>
              </a:rPr>
              <a:t>occur at </a:t>
            </a:r>
            <a:r>
              <a:rPr lang="en-GB" altLang="en-US" sz="2400" dirty="0">
                <a:solidFill>
                  <a:srgbClr val="FF0000"/>
                </a:solidFill>
              </a:rPr>
              <a:t>our discretion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27" y="1"/>
            <a:ext cx="9211227" cy="703566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498080" cy="1143000"/>
          </a:xfrm>
        </p:spPr>
        <p:txBody>
          <a:bodyPr/>
          <a:lstStyle/>
          <a:p>
            <a:pPr algn="ctr" eaLnBrk="1" hangingPunct="1"/>
            <a:r>
              <a:rPr lang="en-GB" sz="2400" b="1" u="sng" dirty="0" smtClean="0"/>
              <a:t>Achieving Potential</a:t>
            </a:r>
            <a:endParaRPr lang="en-US" sz="2400" b="1" u="sng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259632"/>
            <a:ext cx="7704856" cy="532859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000" b="1" dirty="0" smtClean="0">
                <a:latin typeface="Tahoma" charset="0"/>
              </a:rPr>
              <a:t>Support from subject teachers for the highest achievement.</a:t>
            </a:r>
          </a:p>
          <a:p>
            <a:pPr eaLnBrk="1" hangingPunct="1">
              <a:lnSpc>
                <a:spcPct val="150000"/>
              </a:lnSpc>
            </a:pPr>
            <a:r>
              <a:rPr lang="en-GB" sz="2000" dirty="0" smtClean="0">
                <a:latin typeface="Tahoma" charset="0"/>
              </a:rPr>
              <a:t>All pupils will experience </a:t>
            </a:r>
            <a:r>
              <a:rPr lang="en-GB" sz="2000" b="1" dirty="0" smtClean="0">
                <a:latin typeface="Tahoma" charset="0"/>
              </a:rPr>
              <a:t>study skills</a:t>
            </a:r>
            <a:r>
              <a:rPr lang="en-GB" sz="2000" dirty="0" smtClean="0">
                <a:latin typeface="Tahoma" charset="0"/>
              </a:rPr>
              <a:t> and preparation for exams with revision techniques.</a:t>
            </a:r>
            <a:endParaRPr lang="en-GB" sz="2000" b="1" dirty="0" smtClean="0">
              <a:latin typeface="Tahoma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sz="2000" b="1" dirty="0" smtClean="0">
                <a:latin typeface="Tahoma" charset="0"/>
              </a:rPr>
              <a:t>Planning and revision materials</a:t>
            </a:r>
            <a:r>
              <a:rPr lang="en-GB" sz="2000" dirty="0" smtClean="0">
                <a:latin typeface="Tahoma" charset="0"/>
              </a:rPr>
              <a:t> supplied to pupils throughout the course.</a:t>
            </a:r>
          </a:p>
          <a:p>
            <a:pPr eaLnBrk="1" hangingPunct="1">
              <a:lnSpc>
                <a:spcPct val="150000"/>
              </a:lnSpc>
            </a:pPr>
            <a:r>
              <a:rPr lang="en-GB" sz="2000" b="1" dirty="0" smtClean="0">
                <a:latin typeface="Tahoma" charset="0"/>
              </a:rPr>
              <a:t>Tutorial time</a:t>
            </a:r>
            <a:r>
              <a:rPr lang="en-GB" sz="2000" dirty="0" smtClean="0">
                <a:latin typeface="Tahoma" charset="0"/>
              </a:rPr>
              <a:t> spent planning a revision programme.</a:t>
            </a:r>
          </a:p>
          <a:p>
            <a:pPr eaLnBrk="1" hangingPunct="1">
              <a:lnSpc>
                <a:spcPct val="150000"/>
              </a:lnSpc>
            </a:pPr>
            <a:r>
              <a:rPr lang="en-GB" sz="2000" b="1" dirty="0" smtClean="0">
                <a:latin typeface="Tahoma" charset="0"/>
              </a:rPr>
              <a:t>Revision classes </a:t>
            </a:r>
            <a:r>
              <a:rPr lang="en-GB" sz="2000" dirty="0" smtClean="0">
                <a:latin typeface="Tahoma" charset="0"/>
              </a:rPr>
              <a:t>and</a:t>
            </a:r>
            <a:r>
              <a:rPr lang="en-GB" sz="2000" b="1" dirty="0" smtClean="0">
                <a:latin typeface="Tahoma" charset="0"/>
              </a:rPr>
              <a:t> Booster classes</a:t>
            </a:r>
            <a:r>
              <a:rPr lang="en-GB" sz="2000" dirty="0"/>
              <a:t>.</a:t>
            </a:r>
            <a:endParaRPr lang="en-GB" sz="2000" dirty="0" smtClean="0"/>
          </a:p>
          <a:p>
            <a:pPr marL="457200" lvl="1" indent="0">
              <a:buNone/>
              <a:defRPr/>
            </a:pP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  <a:defRPr/>
            </a:pP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Revision attendance is not considered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optional!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 eaLnBrk="1" hangingPunct="1">
              <a:lnSpc>
                <a:spcPct val="150000"/>
              </a:lnSpc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 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ge New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227" y="1"/>
            <a:ext cx="9211227" cy="7035668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77" y="485627"/>
            <a:ext cx="7985046" cy="422475"/>
          </a:xfrm>
        </p:spPr>
        <p:txBody>
          <a:bodyPr/>
          <a:lstStyle/>
          <a:p>
            <a:pPr algn="ctr" eaLnBrk="1" hangingPunct="1"/>
            <a:r>
              <a:rPr lang="en-GB" sz="2400" b="1" u="sng" dirty="0" smtClean="0"/>
              <a:t>In school ‘Revision Booster’ sessions in May (Example only)</a:t>
            </a:r>
            <a:endParaRPr lang="en-US" sz="2400" b="1" u="sng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0" y="1844675"/>
          <a:ext cx="9144002" cy="5603876"/>
        </p:xfrm>
        <a:graphic>
          <a:graphicData uri="http://schemas.openxmlformats.org/drawingml/2006/table">
            <a:tbl>
              <a:tblPr/>
              <a:tblGrid>
                <a:gridCol w="1343069"/>
                <a:gridCol w="1317181"/>
                <a:gridCol w="1317181"/>
                <a:gridCol w="1317181"/>
                <a:gridCol w="1220032"/>
                <a:gridCol w="1312177"/>
                <a:gridCol w="1317181"/>
              </a:tblGrid>
              <a:tr h="22331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</a:t>
                      </a:r>
                    </a:p>
                  </a:txBody>
                  <a:tcPr marL="20200" marR="20200" marT="20204" marB="20204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Tue</a:t>
                      </a:r>
                    </a:p>
                  </a:txBody>
                  <a:tcPr marL="20200" marR="20200" marT="20204" marB="20204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Wed</a:t>
                      </a:r>
                    </a:p>
                  </a:txBody>
                  <a:tcPr marL="20200" marR="20200" marT="20204" marB="20204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Thu</a:t>
                      </a:r>
                    </a:p>
                  </a:txBody>
                  <a:tcPr marL="20200" marR="20200" marT="20204" marB="20204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</a:t>
                      </a:r>
                    </a:p>
                  </a:txBody>
                  <a:tcPr marL="20200" marR="20200" marT="20204" marB="20204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</a:t>
                      </a:r>
                    </a:p>
                  </a:txBody>
                  <a:tcPr marL="20200" marR="20200" marT="20204" marB="20204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Sun</a:t>
                      </a:r>
                    </a:p>
                  </a:txBody>
                  <a:tcPr marL="20200" marR="20200" marT="20204" marB="20204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0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64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P5 and 6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MFL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P1 and  2 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 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P5 and 6 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Biology 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39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8-9 am Pre exam Prep—Biology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11-12pm Pre exam Prep—Geography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P5 and 6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Chemistry 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8-9am Pre exam Prep Chemistry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P5 and  6  History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i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</a:t>
                      </a:r>
                      <a:endParaRPr lang="pt-BR" sz="1200" i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i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P3 Pre exam prep PE</a:t>
                      </a:r>
                      <a:endParaRPr lang="pt-BR" sz="1200" i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864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P1, 2 , 3  - Physics 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8-9am pre exam prep—Physics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P1 and 2 Geography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 5 and 6 History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P3—pre exam prep English Lit</a:t>
                      </a:r>
                      <a:endParaRPr lang="en-GB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HALF TERM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491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i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754" marR="20200" marT="20204" marB="20204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696865"/>
            <a:ext cx="9237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/>
              <a:t> </a:t>
            </a:r>
            <a:r>
              <a:rPr lang="en-GB" altLang="en-US" dirty="0"/>
              <a:t>Students attend revision booster sessions for subjects they are studying. </a:t>
            </a:r>
            <a:br>
              <a:rPr lang="en-GB" altLang="en-US" dirty="0"/>
            </a:br>
            <a:r>
              <a:rPr lang="en-GB" altLang="en-US" dirty="0"/>
              <a:t>· All other times pupils are revising with their teachers in lesson. </a:t>
            </a:r>
            <a:br>
              <a:rPr lang="en-GB" altLang="en-US" dirty="0"/>
            </a:br>
            <a:r>
              <a:rPr lang="en-GB" altLang="en-US" dirty="0"/>
              <a:t>· When they have completed the exams for a subject they are to use this lesson time to revise for other subjects and are supported by their class teacher.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3057</Words>
  <Application>Microsoft Office PowerPoint</Application>
  <PresentationFormat>On-screen Show (4:3)</PresentationFormat>
  <Paragraphs>1063</Paragraphs>
  <Slides>64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9" baseType="lpstr">
      <vt:lpstr>Arabic Typesetting</vt:lpstr>
      <vt:lpstr>Arial</vt:lpstr>
      <vt:lpstr>Calibri</vt:lpstr>
      <vt:lpstr>Calibri Light</vt:lpstr>
      <vt:lpstr>Century Gothic</vt:lpstr>
      <vt:lpstr>Garamond</vt:lpstr>
      <vt:lpstr>Monotype Corsiva</vt:lpstr>
      <vt:lpstr>Palatino Linotype</vt:lpstr>
      <vt:lpstr>Tahoma</vt:lpstr>
      <vt:lpstr>Times New Roman</vt:lpstr>
      <vt:lpstr>Wingdings</vt:lpstr>
      <vt:lpstr>Wingdings 2</vt:lpstr>
      <vt:lpstr>Wingdings 3</vt:lpstr>
      <vt:lpstr>Stack of books design template</vt:lpstr>
      <vt:lpstr>Office Theme</vt:lpstr>
      <vt:lpstr>Helping my child to succeed at GCSE</vt:lpstr>
      <vt:lpstr>Key Staff</vt:lpstr>
      <vt:lpstr>GCSE Reform</vt:lpstr>
      <vt:lpstr>Assessment</vt:lpstr>
      <vt:lpstr>Pupil Targets</vt:lpstr>
      <vt:lpstr>Pupil Targets</vt:lpstr>
      <vt:lpstr>Student Progress Against Targets</vt:lpstr>
      <vt:lpstr>Achieving Potential</vt:lpstr>
      <vt:lpstr>In school ‘Revision Booster’ sessions in May (Example only)</vt:lpstr>
      <vt:lpstr>Expectations</vt:lpstr>
      <vt:lpstr>Mr Davis</vt:lpstr>
      <vt:lpstr>Details of 2 YEAR GCSE course</vt:lpstr>
      <vt:lpstr>Assessment</vt:lpstr>
      <vt:lpstr>Homework</vt:lpstr>
      <vt:lpstr>Eduqas Exam Dates </vt:lpstr>
      <vt:lpstr>Mrs Bruce</vt:lpstr>
      <vt:lpstr>Achievement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Examination Advice</vt:lpstr>
      <vt:lpstr>Examination Advice</vt:lpstr>
      <vt:lpstr>Examination Advice</vt:lpstr>
      <vt:lpstr>Mr Brettell</vt:lpstr>
      <vt:lpstr>PowerPoint Presentation</vt:lpstr>
      <vt:lpstr>Details of 2 YEAR GCSE course:  GCSE English Language</vt:lpstr>
      <vt:lpstr>PowerPoint Presentation</vt:lpstr>
      <vt:lpstr>PowerPoint Presentation</vt:lpstr>
      <vt:lpstr>Details of 2 YEAR GCSE course:   GCSE English Literature</vt:lpstr>
      <vt:lpstr>PowerPoint Presentation</vt:lpstr>
      <vt:lpstr>Mr Medd</vt:lpstr>
      <vt:lpstr>Details of 2 YEAR GCSE course</vt:lpstr>
      <vt:lpstr>Assessment</vt:lpstr>
      <vt:lpstr>Examinations</vt:lpstr>
      <vt:lpstr>Mr Wylam</vt:lpstr>
      <vt:lpstr>Science</vt:lpstr>
      <vt:lpstr>Details of the courses we offer</vt:lpstr>
      <vt:lpstr>Awarding Qualifications</vt:lpstr>
      <vt:lpstr>Developing Practical Skills</vt:lpstr>
      <vt:lpstr>Assessment</vt:lpstr>
      <vt:lpstr>Preparation for Examinations</vt:lpstr>
      <vt:lpstr> Year 11 Examination Dates</vt:lpstr>
      <vt:lpstr>Mr Clark</vt:lpstr>
      <vt:lpstr>What are the top 6 effective revision  strategies?</vt:lpstr>
      <vt:lpstr>Some myths about your brain</vt:lpstr>
      <vt:lpstr>PowerPoint Presentation</vt:lpstr>
      <vt:lpstr>Page 24,25,26 of pupil planner</vt:lpstr>
      <vt:lpstr>PowerPoint Presentation</vt:lpstr>
      <vt:lpstr>The Revision Planner p20-p23 in Pupil Planner</vt:lpstr>
      <vt:lpstr>Departmental Revision Guides </vt:lpstr>
      <vt:lpstr>PowerPoint Presentation</vt:lpstr>
      <vt:lpstr>Mr McHale</vt:lpstr>
      <vt:lpstr>How do I seek advice from the school?</vt:lpstr>
      <vt:lpstr>Parents/Carers – How can I help?????</vt:lpstr>
      <vt:lpstr>PowerPoint Presentation</vt:lpstr>
      <vt:lpstr>The Biggest Challenge: Priorities</vt:lpstr>
      <vt:lpstr>A Partnership</vt:lpstr>
      <vt:lpstr>Attendance A GCSE in under 5 days??? </vt:lpstr>
      <vt:lpstr>What you can do right now:</vt:lpstr>
      <vt:lpstr>PowerPoint Presentation</vt:lpstr>
    </vt:vector>
  </TitlesOfParts>
  <Company>St Robert of Newminster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my child to succeed at GCSE</dc:title>
  <dc:creator>Witte</dc:creator>
  <cp:lastModifiedBy>Miss M. Brown</cp:lastModifiedBy>
  <cp:revision>148</cp:revision>
  <cp:lastPrinted>2017-09-21T11:05:15Z</cp:lastPrinted>
  <dcterms:created xsi:type="dcterms:W3CDTF">2006-11-07T11:55:19Z</dcterms:created>
  <dcterms:modified xsi:type="dcterms:W3CDTF">2017-10-06T08:33:38Z</dcterms:modified>
</cp:coreProperties>
</file>