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69" r:id="rId2"/>
    <p:sldId id="265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64" autoAdjust="0"/>
  </p:normalViewPr>
  <p:slideViewPr>
    <p:cSldViewPr>
      <p:cViewPr>
        <p:scale>
          <a:sx n="100" d="100"/>
          <a:sy n="100" d="100"/>
        </p:scale>
        <p:origin x="180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59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EB9C3-8F3C-4B9C-99CA-CB75F3B52975}" type="datetimeFigureOut">
              <a:rPr lang="en-GB" smtClean="0"/>
              <a:pPr/>
              <a:t>18/02/2018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7F139-03C7-4FF4-98DF-8CBBD8B55D1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863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F5FCE-156E-4EBA-8D15-3FA4D589FB49}" type="datetimeFigureOut">
              <a:rPr lang="en-GB" smtClean="0"/>
              <a:pPr/>
              <a:t>18/02/2018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BA79F-E2A5-47E8-A83D-90A2616BF3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175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E2F46-F8D9-4013-83E3-95FC5D3F0B50}" type="datetime5">
              <a:rPr lang="en-US" smtClean="0"/>
              <a:t>18-Feb-18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14C917-225C-4402-A6BA-6586AE0E8BD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741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 userDrawn="1"/>
        </p:nvSpPr>
        <p:spPr>
          <a:xfrm>
            <a:off x="353145" y="44624"/>
            <a:ext cx="659511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 userDrawn="1"/>
        </p:nvSpPr>
        <p:spPr>
          <a:xfrm>
            <a:off x="0" y="44624"/>
            <a:ext cx="323527" cy="648072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 userDrawn="1"/>
        </p:nvSpPr>
        <p:spPr>
          <a:xfrm>
            <a:off x="6984268" y="44624"/>
            <a:ext cx="927046" cy="11784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 userDrawn="1"/>
        </p:nvSpPr>
        <p:spPr>
          <a:xfrm>
            <a:off x="323527" y="5756115"/>
            <a:ext cx="6696745" cy="7477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 userDrawn="1"/>
        </p:nvSpPr>
        <p:spPr>
          <a:xfrm>
            <a:off x="6984269" y="1223041"/>
            <a:ext cx="2159731" cy="273287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 userDrawn="1"/>
        </p:nvSpPr>
        <p:spPr>
          <a:xfrm>
            <a:off x="3010681" y="1271242"/>
            <a:ext cx="3973587" cy="448487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 userDrawn="1"/>
        </p:nvSpPr>
        <p:spPr>
          <a:xfrm>
            <a:off x="346386" y="1244953"/>
            <a:ext cx="2641438" cy="45340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6984268" y="3954542"/>
            <a:ext cx="2159732" cy="25708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88032" y="44624"/>
            <a:ext cx="6660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Careers Information and </a:t>
            </a:r>
          </a:p>
          <a:p>
            <a:r>
              <a:rPr lang="en-GB" sz="3600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Enterprise Opportunities</a:t>
            </a:r>
            <a:endParaRPr lang="en-GB" sz="3600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08520" y="-162689"/>
            <a:ext cx="461665" cy="647200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1800" b="1" i="1" dirty="0" smtClean="0">
                <a:solidFill>
                  <a:schemeClr val="bg1"/>
                </a:solidFill>
              </a:rPr>
              <a:t>St Robert of </a:t>
            </a:r>
            <a:r>
              <a:rPr lang="en-GB" sz="1800" b="1" i="1" dirty="0" err="1" smtClean="0">
                <a:solidFill>
                  <a:schemeClr val="bg1"/>
                </a:solidFill>
              </a:rPr>
              <a:t>Newminster</a:t>
            </a:r>
            <a:r>
              <a:rPr lang="en-GB" sz="1800" b="1" i="1" dirty="0" smtClean="0">
                <a:solidFill>
                  <a:schemeClr val="bg1"/>
                </a:solidFill>
              </a:rPr>
              <a:t> Catholic School and Sixth Form College</a:t>
            </a:r>
            <a:endParaRPr lang="en-GB" sz="1800" b="1" i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948264" y="44624"/>
            <a:ext cx="72008" cy="64592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6503858"/>
            <a:ext cx="9144000" cy="354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1907704" y="6165304"/>
            <a:ext cx="6839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endParaRPr lang="en-GB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020272" y="3933056"/>
            <a:ext cx="21237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7070760" y="1362254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 smtClean="0"/>
              <a:t>Weekly Update</a:t>
            </a:r>
            <a:endParaRPr lang="en-GB" sz="2000" b="1" i="1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100664" y="3954542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 smtClean="0"/>
              <a:t>Need</a:t>
            </a:r>
            <a:r>
              <a:rPr lang="en-GB" sz="1600" b="1" i="1" baseline="0" dirty="0" smtClean="0"/>
              <a:t> Help / Advice?</a:t>
            </a:r>
            <a:endParaRPr lang="en-GB" sz="1600" b="1" i="1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020272" y="4365104"/>
            <a:ext cx="2123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Tracey Green </a:t>
            </a:r>
            <a:r>
              <a:rPr lang="en-GB" sz="12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our Connexions Advisor is available to offer independent</a:t>
            </a:r>
            <a:r>
              <a:rPr lang="en-GB" sz="1200" baseline="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advice:</a:t>
            </a:r>
          </a:p>
          <a:p>
            <a:pPr algn="ctr"/>
            <a:r>
              <a:rPr lang="en-GB" sz="1200" baseline="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Complete an Interview request form in the school library</a:t>
            </a:r>
          </a:p>
          <a:p>
            <a:pPr algn="ctr"/>
            <a:r>
              <a:rPr lang="en-GB" sz="1200" baseline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OR</a:t>
            </a:r>
          </a:p>
          <a:p>
            <a:pPr algn="ctr"/>
            <a:r>
              <a:rPr lang="en-GB" sz="1200" baseline="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Speak to your tutor or </a:t>
            </a:r>
          </a:p>
          <a:p>
            <a:pPr algn="ctr"/>
            <a:r>
              <a:rPr lang="en-GB" sz="1200" baseline="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Mr Green in school</a:t>
            </a:r>
            <a:endParaRPr lang="en-GB" sz="1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95536" y="1249596"/>
            <a:ext cx="2555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2">
                    <a:lumMod val="25000"/>
                  </a:schemeClr>
                </a:solidFill>
              </a:rPr>
              <a:t>LMI</a:t>
            </a:r>
            <a:r>
              <a:rPr lang="en-GB" sz="2800" b="1" baseline="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sz="1200" b="1" baseline="0" dirty="0" smtClean="0">
                <a:solidFill>
                  <a:schemeClr val="bg2">
                    <a:lumMod val="25000"/>
                  </a:schemeClr>
                </a:solidFill>
              </a:rPr>
              <a:t>Local Market Information</a:t>
            </a:r>
            <a:endParaRPr lang="en-GB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Rectangle 19">
            <a:hlinkClick r:id="" action="ppaction://noaction"/>
          </p:cNvPr>
          <p:cNvSpPr/>
          <p:nvPr userDrawn="1"/>
        </p:nvSpPr>
        <p:spPr>
          <a:xfrm>
            <a:off x="7164288" y="1988840"/>
            <a:ext cx="14401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hlinkClick r:id="" action="ppaction://noaction"/>
          </p:cNvPr>
          <p:cNvSpPr/>
          <p:nvPr userDrawn="1"/>
        </p:nvSpPr>
        <p:spPr>
          <a:xfrm>
            <a:off x="7164288" y="2420888"/>
            <a:ext cx="14401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hlinkClick r:id="" action="ppaction://noaction"/>
          </p:cNvPr>
          <p:cNvSpPr/>
          <p:nvPr userDrawn="1"/>
        </p:nvSpPr>
        <p:spPr>
          <a:xfrm>
            <a:off x="7164288" y="2852936"/>
            <a:ext cx="14401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hlinkClick r:id="" action="ppaction://noaction"/>
          </p:cNvPr>
          <p:cNvSpPr/>
          <p:nvPr userDrawn="1"/>
        </p:nvSpPr>
        <p:spPr>
          <a:xfrm>
            <a:off x="7164288" y="3284984"/>
            <a:ext cx="14401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 userDrawn="1"/>
        </p:nvSpPr>
        <p:spPr>
          <a:xfrm>
            <a:off x="2987824" y="1245900"/>
            <a:ext cx="45719" cy="45330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 userDrawn="1"/>
        </p:nvSpPr>
        <p:spPr>
          <a:xfrm>
            <a:off x="395537" y="5733256"/>
            <a:ext cx="6588732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 userDrawn="1"/>
        </p:nvSpPr>
        <p:spPr>
          <a:xfrm flipH="1">
            <a:off x="323527" y="44624"/>
            <a:ext cx="45719" cy="64592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314" y="44624"/>
            <a:ext cx="1232686" cy="117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353144" y="1223041"/>
            <a:ext cx="8790855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 userDrawn="1"/>
        </p:nvSpPr>
        <p:spPr>
          <a:xfrm flipH="1">
            <a:off x="7811457" y="44623"/>
            <a:ext cx="99856" cy="12241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772816"/>
            <a:ext cx="25922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Although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there has been a decline of British </a:t>
            </a:r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manufacturing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industry,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around one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in ten people in work across Tyne and Wear still work in a manufacturing or </a:t>
            </a:r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business. </a:t>
            </a:r>
            <a:endParaRPr lang="en-GB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Retail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continues to be a major employer providing over 10% of all jobs across Tyne and Wear. </a:t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Creative and media industries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represent one of the fastest growing sectors in the area.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Jobs include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actors, musicians, journalists, graphic designers, photographers and computer game developers.</a:t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In recent years the </a:t>
            </a:r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health and care sector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has expanded and now provides jobs for almost 16% of all workers across Tyne and Wear. The NHS remains the country’s largest employer with around 1.7 million employees across the country and around 30,000 in Tyne and Wear.</a:t>
            </a:r>
            <a:r>
              <a:rPr lang="en-GB" sz="1000" dirty="0"/>
              <a:t/>
            </a:r>
            <a:br>
              <a:rPr lang="en-GB" sz="1000" dirty="0"/>
            </a:br>
            <a:r>
              <a:rPr lang="en-GB" sz="1000" dirty="0"/>
              <a:t/>
            </a:r>
            <a:br>
              <a:rPr lang="en-GB" sz="1000" dirty="0"/>
            </a:br>
            <a:endParaRPr lang="en-GB" sz="1000" dirty="0"/>
          </a:p>
        </p:txBody>
      </p:sp>
      <p:sp>
        <p:nvSpPr>
          <p:cNvPr id="5" name="Rectangle 4"/>
          <p:cNvSpPr/>
          <p:nvPr/>
        </p:nvSpPr>
        <p:spPr>
          <a:xfrm>
            <a:off x="2987824" y="3743321"/>
            <a:ext cx="396044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059832" y="1268760"/>
            <a:ext cx="243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Apprenticeship Update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059832" y="1609636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</a:rPr>
              <a:t>Rolls Royce extend deadline till the end of Feb 2018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832" y="2113692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</a:rPr>
              <a:t>Nestle Recruiting for Level 3 Engineers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9832" y="2420888"/>
            <a:ext cx="3672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</a:rPr>
              <a:t>Lloyd’s (not the bank) looking for Level 3 apprentices in </a:t>
            </a:r>
            <a:r>
              <a:rPr lang="en-GB" sz="1400" dirty="0">
                <a:solidFill>
                  <a:srgbClr val="002060"/>
                </a:solidFill>
              </a:rPr>
              <a:t>Insurance, HR and Digital Communications.  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9832" y="3265820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2060"/>
                </a:solidFill>
              </a:rPr>
              <a:t>Severn Trent advertising for Apprentices</a:t>
            </a:r>
            <a:endParaRPr lang="en-GB" sz="1400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652" y="3865239"/>
            <a:ext cx="3705596" cy="18062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907839"/>
            <a:ext cx="3672407" cy="17576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909005"/>
            <a:ext cx="3672408" cy="16802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865238"/>
            <a:ext cx="3672408" cy="18002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549" y="3876883"/>
            <a:ext cx="3711699" cy="17885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5536" y="5949280"/>
            <a:ext cx="642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/>
              <a:t>National Apprenticeship Week:       Monday 5</a:t>
            </a:r>
            <a:r>
              <a:rPr lang="en-GB" b="1" i="1" baseline="30000" dirty="0" smtClean="0"/>
              <a:t>th</a:t>
            </a:r>
            <a:r>
              <a:rPr lang="en-GB" b="1" i="1" dirty="0" smtClean="0"/>
              <a:t> – Friday 9</a:t>
            </a:r>
            <a:r>
              <a:rPr lang="en-GB" b="1" i="1" baseline="30000" dirty="0" smtClean="0"/>
              <a:t>th</a:t>
            </a:r>
            <a:r>
              <a:rPr lang="en-GB" b="1" i="1" dirty="0" smtClean="0"/>
              <a:t> March</a:t>
            </a:r>
            <a:endParaRPr lang="en-GB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452320" y="1804754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00"/>
                </a:solidFill>
              </a:rPr>
              <a:t>Y10 Work Experience Deadline :  Fri 23</a:t>
            </a:r>
            <a:r>
              <a:rPr lang="en-GB" sz="1000" b="1" baseline="30000" dirty="0" smtClean="0">
                <a:solidFill>
                  <a:srgbClr val="FFFF00"/>
                </a:solidFill>
              </a:rPr>
              <a:t>rd</a:t>
            </a:r>
            <a:r>
              <a:rPr lang="en-GB" sz="1000" b="1" dirty="0" smtClean="0">
                <a:solidFill>
                  <a:srgbClr val="FFFF00"/>
                </a:solidFill>
              </a:rPr>
              <a:t> March</a:t>
            </a:r>
            <a:endParaRPr lang="en-GB" sz="10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52320" y="2204864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Y12 Work Experience Deadline :  Fri 20th April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52320" y="2577098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00"/>
                </a:solidFill>
              </a:rPr>
              <a:t>Complete the online questionnaire on the school website to register your future aspirations</a:t>
            </a:r>
            <a:endParaRPr lang="en-GB" sz="1000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52320" y="3225170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National Apprenticeship Website:</a:t>
            </a:r>
          </a:p>
          <a:p>
            <a:r>
              <a:rPr lang="en-GB" sz="1000" b="1" dirty="0" smtClean="0"/>
              <a:t>www.gov.uk</a:t>
            </a:r>
            <a:r>
              <a:rPr lang="en-GB" sz="1000" dirty="0" smtClean="0"/>
              <a:t>/apply-</a:t>
            </a:r>
            <a:r>
              <a:rPr lang="en-GB" sz="1000" b="1" dirty="0" smtClean="0"/>
              <a:t>apprenticeship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20272" y="11663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7CC70F-3E38-4DEA-BB69-660B28AED650}" type="datetime4">
              <a:rPr lang="en-GB" sz="1200" b="1" smtClean="0">
                <a:solidFill>
                  <a:schemeClr val="bg1"/>
                </a:solidFill>
              </a:rPr>
              <a:pPr algn="ctr"/>
              <a:t>18 February 2018</a:t>
            </a:fld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0272" y="878523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20F4273-6D9A-460F-A3DF-B9D25C801407}" type="datetime12">
              <a:rPr lang="en-GB" sz="1000" b="1" smtClean="0">
                <a:solidFill>
                  <a:schemeClr val="bg1"/>
                </a:solidFill>
              </a:rPr>
              <a:t>11:54 PM</a:t>
            </a:fld>
            <a:endParaRPr lang="en-GB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7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6000"/>
    </mc:Choice>
    <mc:Fallback>
      <p:transition spd="slow" advClick="0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1799105"/>
            <a:ext cx="2664296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7020272" y="3933056"/>
            <a:ext cx="21237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415920" y="1855857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</a:rPr>
              <a:t>The </a:t>
            </a:r>
            <a:r>
              <a:rPr lang="en-GB" sz="1200" b="1" dirty="0" smtClean="0">
                <a:solidFill>
                  <a:srgbClr val="FF0000"/>
                </a:solidFill>
              </a:rPr>
              <a:t>4</a:t>
            </a:r>
            <a:r>
              <a:rPr lang="en-GB" sz="1200" b="1" baseline="30000" dirty="0" smtClean="0">
                <a:solidFill>
                  <a:srgbClr val="FF0000"/>
                </a:solidFill>
              </a:rPr>
              <a:t>th</a:t>
            </a:r>
            <a:r>
              <a:rPr lang="en-GB" sz="1200" b="1" dirty="0" smtClean="0">
                <a:solidFill>
                  <a:srgbClr val="FF0000"/>
                </a:solidFill>
              </a:rPr>
              <a:t> Industrial Revolution is here!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41" name="Rounded Rectangle 40">
            <a:hlinkClick r:id="" action="ppaction://noaction"/>
          </p:cNvPr>
          <p:cNvSpPr/>
          <p:nvPr/>
        </p:nvSpPr>
        <p:spPr>
          <a:xfrm>
            <a:off x="0" y="0"/>
            <a:ext cx="323528" cy="18864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hlinkClick r:id="" action="ppaction://noaction"/>
          </p:cNvPr>
          <p:cNvSpPr/>
          <p:nvPr/>
        </p:nvSpPr>
        <p:spPr>
          <a:xfrm>
            <a:off x="7164288" y="1988840"/>
            <a:ext cx="14401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hlinkClick r:id="" action="ppaction://noaction"/>
          </p:cNvPr>
          <p:cNvSpPr/>
          <p:nvPr/>
        </p:nvSpPr>
        <p:spPr>
          <a:xfrm>
            <a:off x="7164288" y="2420888"/>
            <a:ext cx="14401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hlinkClick r:id="" action="ppaction://noaction"/>
          </p:cNvPr>
          <p:cNvSpPr/>
          <p:nvPr/>
        </p:nvSpPr>
        <p:spPr>
          <a:xfrm>
            <a:off x="7164288" y="2852936"/>
            <a:ext cx="14401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hlinkClick r:id="" action="ppaction://noaction"/>
          </p:cNvPr>
          <p:cNvSpPr/>
          <p:nvPr/>
        </p:nvSpPr>
        <p:spPr>
          <a:xfrm>
            <a:off x="7164288" y="3284984"/>
            <a:ext cx="14401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https://upload.wikimedia.org/wikipedia/commons/thumb/c/c8/Industry_4.0.png/1280px-Industry_4.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0" y="2110457"/>
            <a:ext cx="2268848" cy="110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15920" y="3140968"/>
            <a:ext cx="2571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</a:rPr>
              <a:t>Are you fully aware of the future opportunities on offer throughout the North East?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3712383"/>
            <a:ext cx="25202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Many economists point out that we are moving towards a knowledge based, high-tech, low carbon economy.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This new economy will require highly educated and trained people with specialist knowledge and skills to fill a growing number of </a:t>
            </a:r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professional and technical roles. 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Many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of these people will be graduates and post-graduates or people who have undergone extensive training through technical apprenticeships and tertiary education.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5536" y="5949280"/>
            <a:ext cx="616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/>
              <a:t>Work Discovery Week 2018:       Monday 25</a:t>
            </a:r>
            <a:r>
              <a:rPr lang="en-GB" b="1" i="1" baseline="30000" dirty="0" smtClean="0"/>
              <a:t>th</a:t>
            </a:r>
            <a:r>
              <a:rPr lang="en-GB" b="1" i="1" dirty="0" smtClean="0"/>
              <a:t> – Friday 29</a:t>
            </a:r>
            <a:r>
              <a:rPr lang="en-GB" b="1" i="1" baseline="30000" dirty="0" smtClean="0"/>
              <a:t>th</a:t>
            </a:r>
            <a:r>
              <a:rPr lang="en-GB" b="1" i="1" dirty="0" smtClean="0"/>
              <a:t> June</a:t>
            </a:r>
            <a:endParaRPr lang="en-GB" b="1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7452320" y="187124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Y10 Work Experience Deadline :  Fri 23</a:t>
            </a:r>
            <a:r>
              <a:rPr lang="en-GB" sz="1000" b="1" baseline="30000" dirty="0" smtClean="0">
                <a:solidFill>
                  <a:schemeClr val="bg1"/>
                </a:solidFill>
              </a:rPr>
              <a:t>rd</a:t>
            </a:r>
            <a:r>
              <a:rPr lang="en-GB" sz="1000" b="1" dirty="0" smtClean="0">
                <a:solidFill>
                  <a:schemeClr val="bg1"/>
                </a:solidFill>
              </a:rPr>
              <a:t> March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52320" y="230881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00"/>
                </a:solidFill>
              </a:rPr>
              <a:t>Y12 Work Experience Deadline :  Fri 20th April</a:t>
            </a:r>
            <a:endParaRPr lang="en-GB" sz="1000" b="1" dirty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52320" y="274085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Year 9 Option Choices coming soon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987824" y="4463401"/>
            <a:ext cx="396044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987824" y="4437112"/>
            <a:ext cx="227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</a:rPr>
              <a:t>Question of the Week</a:t>
            </a:r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31840" y="4830251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accent4">
                    <a:lumMod val="50000"/>
                  </a:schemeClr>
                </a:solidFill>
              </a:rPr>
              <a:t>What is the difference between studying a course in </a:t>
            </a:r>
            <a:r>
              <a:rPr lang="en-GB" sz="1600" b="1" dirty="0" smtClean="0">
                <a:solidFill>
                  <a:schemeClr val="bg1"/>
                </a:solidFill>
              </a:rPr>
              <a:t>Pharmacy</a:t>
            </a:r>
            <a:r>
              <a:rPr lang="en-GB" sz="1600" b="1" dirty="0" smtClean="0">
                <a:solidFill>
                  <a:schemeClr val="accent4">
                    <a:lumMod val="50000"/>
                  </a:schemeClr>
                </a:solidFill>
              </a:rPr>
              <a:t> and studying a course in </a:t>
            </a:r>
            <a:r>
              <a:rPr lang="en-GB" sz="1600" b="1" dirty="0" smtClean="0">
                <a:solidFill>
                  <a:schemeClr val="bg1"/>
                </a:solidFill>
              </a:rPr>
              <a:t>Pharmacology</a:t>
            </a:r>
            <a:r>
              <a:rPr lang="en-GB" sz="1600" b="1" dirty="0" smtClean="0">
                <a:solidFill>
                  <a:schemeClr val="accent4">
                    <a:lumMod val="50000"/>
                  </a:schemeClr>
                </a:solidFill>
              </a:rPr>
              <a:t>?</a:t>
            </a:r>
            <a:endParaRPr lang="en-GB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The John Deere Factory Part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798" y="1566084"/>
            <a:ext cx="3751457" cy="28135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1840" y="1259468"/>
            <a:ext cx="373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Careers in the manufacturing industry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7452320" y="3140968"/>
            <a:ext cx="1584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00"/>
                </a:solidFill>
              </a:rPr>
              <a:t>Register on Startprofile.com to build your profile</a:t>
            </a:r>
            <a:endParaRPr lang="en-GB" sz="1000" b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11663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77CC70F-3E38-4DEA-BB69-660B28AED650}" type="datetime4">
              <a:rPr lang="en-GB" sz="1200" b="1" smtClean="0">
                <a:solidFill>
                  <a:schemeClr val="bg1"/>
                </a:solidFill>
              </a:rPr>
              <a:pPr algn="ctr"/>
              <a:t>18 February 2018</a:t>
            </a:fld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878523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20F4273-6D9A-460F-A3DF-B9D25C801407}" type="datetime12">
              <a:rPr lang="en-GB" sz="1000" b="1" smtClean="0">
                <a:solidFill>
                  <a:schemeClr val="bg1"/>
                </a:solidFill>
              </a:rPr>
              <a:t>11:54 PM</a:t>
            </a:fld>
            <a:endParaRPr lang="en-GB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18000"/>
    </mc:Choice>
    <mc:Fallback>
      <p:transition spd="slow" advClick="0" advTm="6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247</Words>
  <Application>Microsoft Office PowerPoint</Application>
  <PresentationFormat>On-screen Show (4:3)</PresentationFormat>
  <Paragraphs>29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RM plc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Green.J</dc:creator>
  <cp:lastModifiedBy>John</cp:lastModifiedBy>
  <cp:revision>165</cp:revision>
  <dcterms:created xsi:type="dcterms:W3CDTF">2012-02-01T20:56:54Z</dcterms:created>
  <dcterms:modified xsi:type="dcterms:W3CDTF">2018-02-18T23:54:38Z</dcterms:modified>
</cp:coreProperties>
</file>