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63" r:id="rId2"/>
  </p:sldMasterIdLst>
  <p:notesMasterIdLst>
    <p:notesMasterId r:id="rId83"/>
  </p:notesMasterIdLst>
  <p:handoutMasterIdLst>
    <p:handoutMasterId r:id="rId84"/>
  </p:handoutMasterIdLst>
  <p:sldIdLst>
    <p:sldId id="256" r:id="rId3"/>
    <p:sldId id="530" r:id="rId4"/>
    <p:sldId id="531" r:id="rId5"/>
    <p:sldId id="532" r:id="rId6"/>
    <p:sldId id="533" r:id="rId7"/>
    <p:sldId id="405" r:id="rId8"/>
    <p:sldId id="406" r:id="rId9"/>
    <p:sldId id="259" r:id="rId10"/>
    <p:sldId id="534" r:id="rId11"/>
    <p:sldId id="604" r:id="rId12"/>
    <p:sldId id="535" r:id="rId13"/>
    <p:sldId id="483" r:id="rId14"/>
    <p:sldId id="447" r:id="rId15"/>
    <p:sldId id="563" r:id="rId16"/>
    <p:sldId id="564" r:id="rId17"/>
    <p:sldId id="565" r:id="rId18"/>
    <p:sldId id="566" r:id="rId19"/>
    <p:sldId id="567" r:id="rId20"/>
    <p:sldId id="568" r:id="rId21"/>
    <p:sldId id="569" r:id="rId22"/>
    <p:sldId id="446" r:id="rId23"/>
    <p:sldId id="609" r:id="rId24"/>
    <p:sldId id="610" r:id="rId25"/>
    <p:sldId id="611" r:id="rId26"/>
    <p:sldId id="612" r:id="rId27"/>
    <p:sldId id="613" r:id="rId28"/>
    <p:sldId id="614" r:id="rId29"/>
    <p:sldId id="444" r:id="rId30"/>
    <p:sldId id="606" r:id="rId31"/>
    <p:sldId id="547" r:id="rId32"/>
    <p:sldId id="548" r:id="rId33"/>
    <p:sldId id="549" r:id="rId34"/>
    <p:sldId id="550" r:id="rId35"/>
    <p:sldId id="551" r:id="rId36"/>
    <p:sldId id="552" r:id="rId37"/>
    <p:sldId id="462" r:id="rId38"/>
    <p:sldId id="607" r:id="rId39"/>
    <p:sldId id="558" r:id="rId40"/>
    <p:sldId id="559" r:id="rId41"/>
    <p:sldId id="560" r:id="rId42"/>
    <p:sldId id="561" r:id="rId43"/>
    <p:sldId id="562" r:id="rId44"/>
    <p:sldId id="477" r:id="rId45"/>
    <p:sldId id="595" r:id="rId46"/>
    <p:sldId id="608" r:id="rId47"/>
    <p:sldId id="596" r:id="rId48"/>
    <p:sldId id="597" r:id="rId49"/>
    <p:sldId id="598" r:id="rId50"/>
    <p:sldId id="599" r:id="rId51"/>
    <p:sldId id="600" r:id="rId52"/>
    <p:sldId id="601" r:id="rId53"/>
    <p:sldId id="602" r:id="rId54"/>
    <p:sldId id="603" r:id="rId55"/>
    <p:sldId id="468" r:id="rId56"/>
    <p:sldId id="582" r:id="rId57"/>
    <p:sldId id="583" r:id="rId58"/>
    <p:sldId id="584" r:id="rId59"/>
    <p:sldId id="585" r:id="rId60"/>
    <p:sldId id="586" r:id="rId61"/>
    <p:sldId id="587" r:id="rId62"/>
    <p:sldId id="588" r:id="rId63"/>
    <p:sldId id="589" r:id="rId64"/>
    <p:sldId id="590" r:id="rId65"/>
    <p:sldId id="591" r:id="rId66"/>
    <p:sldId id="594" r:id="rId67"/>
    <p:sldId id="592" r:id="rId68"/>
    <p:sldId id="593" r:id="rId69"/>
    <p:sldId id="448" r:id="rId70"/>
    <p:sldId id="570" r:id="rId71"/>
    <p:sldId id="571" r:id="rId72"/>
    <p:sldId id="572" r:id="rId73"/>
    <p:sldId id="573" r:id="rId74"/>
    <p:sldId id="574" r:id="rId75"/>
    <p:sldId id="575" r:id="rId76"/>
    <p:sldId id="576" r:id="rId77"/>
    <p:sldId id="577" r:id="rId78"/>
    <p:sldId id="578" r:id="rId79"/>
    <p:sldId id="579" r:id="rId80"/>
    <p:sldId id="580" r:id="rId81"/>
    <p:sldId id="581" r:id="rId82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404" autoAdjust="0"/>
  </p:normalViewPr>
  <p:slideViewPr>
    <p:cSldViewPr>
      <p:cViewPr varScale="1">
        <p:scale>
          <a:sx n="55" d="100"/>
          <a:sy n="55" d="100"/>
        </p:scale>
        <p:origin x="18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36485E8-3D3D-47AA-9EE9-B2BB8A55F7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968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1A75D4-75C5-46D7-9DAD-8AFA98790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587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15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2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33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7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67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02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71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1A75D4-75C5-46D7-9DAD-8AFA98790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70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1A75D4-75C5-46D7-9DAD-8AFA98790C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85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27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2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Behaviour: highest standard;</a:t>
            </a:r>
            <a:r>
              <a:rPr lang="en-GB" baseline="0" dirty="0" smtClean="0"/>
              <a:t> </a:t>
            </a:r>
            <a:r>
              <a:rPr lang="en-GB" dirty="0" smtClean="0"/>
              <a:t>mature approach to school within and outside of classrooms</a:t>
            </a:r>
          </a:p>
          <a:p>
            <a:r>
              <a:rPr lang="en-GB" dirty="0" smtClean="0"/>
              <a:t>Equipment:</a:t>
            </a:r>
            <a:r>
              <a:rPr lang="en-GB" baseline="0" dirty="0" smtClean="0"/>
              <a:t> Pen, pencil, calculator, compass, protractor, ruler, green pen</a:t>
            </a:r>
          </a:p>
          <a:p>
            <a:r>
              <a:rPr lang="en-GB" dirty="0" smtClean="0"/>
              <a:t>Personality:</a:t>
            </a:r>
            <a:r>
              <a:rPr lang="en-GB" baseline="0" dirty="0" smtClean="0"/>
              <a:t> Enquiring mind to learning to develop analysis and evaluation assessment objectives; treat internal assessments e.g. practical assessment in Science, just as seriously as external assessments</a:t>
            </a:r>
          </a:p>
          <a:p>
            <a:r>
              <a:rPr lang="en-GB" baseline="0" dirty="0" smtClean="0"/>
              <a:t>Revision: Ownership of your workload; use revision resources; create a revision timetable; start now not just before the exams</a:t>
            </a:r>
          </a:p>
          <a:p>
            <a:r>
              <a:rPr lang="en-GB" baseline="0" dirty="0" smtClean="0"/>
              <a:t>Effort: Give 100%; try your best</a:t>
            </a:r>
          </a:p>
          <a:p>
            <a:r>
              <a:rPr lang="en-GB" dirty="0" smtClean="0"/>
              <a:t>Persist:</a:t>
            </a:r>
            <a:r>
              <a:rPr lang="en-GB" baseline="0" dirty="0" smtClean="0"/>
              <a:t> Try and try again</a:t>
            </a:r>
          </a:p>
          <a:p>
            <a:r>
              <a:rPr lang="en-GB" baseline="0" dirty="0" smtClean="0"/>
              <a:t>Aspire: to be the very best; look ahead to 6</a:t>
            </a:r>
            <a:r>
              <a:rPr lang="en-GB" baseline="30000" dirty="0" smtClean="0"/>
              <a:t>th</a:t>
            </a:r>
            <a:r>
              <a:rPr lang="en-GB" baseline="0" dirty="0" smtClean="0"/>
              <a:t> form subjects; employment; apprenticeship requirements</a:t>
            </a:r>
          </a:p>
          <a:p>
            <a:r>
              <a:rPr lang="en-GB" baseline="0" dirty="0" smtClean="0"/>
              <a:t>Resilience: will find it hard; use the support around you at home and school; 2 years of learning and challenging concepts</a:t>
            </a:r>
          </a:p>
          <a:p>
            <a:r>
              <a:rPr lang="en-GB" baseline="0" dirty="0" smtClean="0"/>
              <a:t>Engage: in the learning in and out of the classroom; homework tasks complete to prepare, consolidate, extend learning do best standard first time on time e.g. RE takeaway homework</a:t>
            </a:r>
          </a:p>
          <a:p>
            <a:r>
              <a:rPr lang="en-GB" baseline="0" dirty="0" smtClean="0"/>
              <a:t>Dedication: to yourself and your aspirations through your work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E65976-EC69-4A39-8C85-E731C29E203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6834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91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5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3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1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59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86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39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00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0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57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62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26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778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056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8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93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49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831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67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218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93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53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41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30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5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268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139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853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626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19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088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focus on…………….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558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96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8DCA1D-590E-41B1-B544-CCA4B603BECE}" type="slidenum">
              <a:rPr lang="en-US" smtClean="0"/>
              <a:pPr eaLnBrk="1" hangingPunct="1"/>
              <a:t>62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22153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B37051D-A0FB-4C09-92F0-697E99A5994B}" type="slidenum">
              <a:rPr lang="en-US" smtClean="0"/>
              <a:pPr eaLnBrk="1" hangingPunct="1"/>
              <a:t>63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77602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02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033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838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609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986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277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801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>
                <a:latin typeface="Arial" pitchFamily="34" charset="0"/>
                <a:cs typeface="Arial" pitchFamily="34" charset="0"/>
              </a:rPr>
              <a:t>Common frustrations/reactions from Parents.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7691C88-AB83-4A5B-A7A5-7270370AEBA3}" type="slidenum">
              <a:rPr lang="en-US" altLang="en-US" smtClean="0"/>
              <a:pPr eaLnBrk="1" hangingPunct="1"/>
              <a:t>71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744485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35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747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233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292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202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4hrs</a:t>
            </a:r>
            <a:r>
              <a:rPr lang="en-GB" baseline="0" dirty="0" smtClean="0"/>
              <a:t> per week x 39 weeks = 156 / 24 hrs in a day = 6.5 days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677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615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24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000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84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9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A75D4-75C5-46D7-9DAD-8AFA98790C8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9525" y="1600200"/>
            <a:ext cx="7085013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9525" y="2819400"/>
            <a:ext cx="5256213" cy="1143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E839-14C4-4A5C-98EA-F96903D81C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FC110-D1F7-4BC5-A6BF-B9089DE766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685800"/>
            <a:ext cx="1771650" cy="5440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9525" y="685800"/>
            <a:ext cx="5162550" cy="5440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66D73-B427-4D87-8867-462968367B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19403-F3A2-46F5-83EB-8BD9F42D79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79525" y="1600200"/>
            <a:ext cx="52578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BFFE5-65EE-4DDC-84E5-B2473B706B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FE839-14C4-4A5C-98EA-F96903D81C7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091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7AF2A-7513-4C34-99B8-3CF29F789C8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159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A3551F-93EC-4D39-B370-DDFB6814DC2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50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004CAE-C2C4-4D15-9848-63453464D38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785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5D71A-A0A6-4BFD-94D8-7A7BB49AE49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37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F03BC-9AD0-4C7B-9C08-3605408F44B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38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7AF2A-7513-4C34-99B8-3CF29F789C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10326E-9BAA-4951-81A0-C1F08E5CD86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072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57ABD-1AA4-40C0-894E-017C89078D6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356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87522-22F3-420E-A3FC-45CD7691F8C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418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6FC110-D1F7-4BC5-A6BF-B9089DE766B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287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166D73-B427-4D87-8867-462968367BC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89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525" y="685800"/>
            <a:ext cx="7086600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79525" y="1600200"/>
            <a:ext cx="52578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BFFE5-65EE-4DDC-84E5-B2473B706B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73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3551F-93EC-4D39-B370-DDFB6814DC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5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84625" y="1600200"/>
            <a:ext cx="2552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04CAE-C2C4-4D15-9848-63453464D3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5D71A-A0A6-4BFD-94D8-7A7BB49AE4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F03BC-9AD0-4C7B-9C08-3605408F4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0326E-9BAA-4951-81A0-C1F08E5CD8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57ABD-1AA4-40C0-894E-017C89078D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87522-22F3-420E-A3FC-45CD7691F8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9525" y="685800"/>
            <a:ext cx="70866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9525" y="1600200"/>
            <a:ext cx="5257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29375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9375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D1536A96-CF3A-4229-BED7-8BAF21447A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536A96-CF3A-4229-BED7-8BAF21447A0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a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excel.com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orbettmaths.com/" TargetMode="External"/><Relationship Id="rId7" Type="http://schemas.openxmlformats.org/officeDocument/2006/relationships/hyperlink" Target="https://www.onmaths.com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themathsteacher.com/" TargetMode="External"/><Relationship Id="rId5" Type="http://schemas.openxmlformats.org/officeDocument/2006/relationships/hyperlink" Target="https://www.sites.google.com/site/mathscasts/" TargetMode="External"/><Relationship Id="rId4" Type="http://schemas.openxmlformats.org/officeDocument/2006/relationships/hyperlink" Target="http://www.hegartymaths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052513"/>
            <a:ext cx="7704138" cy="1066800"/>
          </a:xfrm>
        </p:spPr>
        <p:txBody>
          <a:bodyPr/>
          <a:lstStyle/>
          <a:p>
            <a:pPr algn="ctr" eaLnBrk="1" hangingPunct="1"/>
            <a:r>
              <a:rPr lang="en-GB" sz="3200" b="1" smtClean="0"/>
              <a:t>Helping my child to succeed at GCSE</a:t>
            </a:r>
            <a:endParaRPr lang="en-US" sz="3200" b="1" smtClean="0"/>
          </a:p>
        </p:txBody>
      </p:sp>
      <p:pic>
        <p:nvPicPr>
          <p:cNvPr id="3075" name="Picture 4" descr="Badge New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tretch>
            <a:fillRect/>
          </a:stretch>
        </p:blipFill>
        <p:spPr>
          <a:xfrm>
            <a:off x="3851920" y="2492896"/>
            <a:ext cx="1846666" cy="1752600"/>
          </a:xfrm>
          <a:noFill/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3779912" y="5589240"/>
            <a:ext cx="1951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400" dirty="0">
                <a:latin typeface="Monotype Corsiva" pitchFamily="66" charset="0"/>
              </a:rPr>
              <a:t>Welcome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52017" y="4508500"/>
            <a:ext cx="3806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3600" b="1" dirty="0">
                <a:solidFill>
                  <a:srgbClr val="00B050"/>
                </a:solidFill>
                <a:latin typeface="Monotype Corsiva" pitchFamily="66" charset="0"/>
              </a:rPr>
              <a:t>‘Let your Light Shine’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36" y="692696"/>
            <a:ext cx="7886700" cy="1325563"/>
          </a:xfrm>
        </p:spPr>
        <p:txBody>
          <a:bodyPr/>
          <a:lstStyle/>
          <a:p>
            <a:r>
              <a:rPr lang="en-GB" b="1" dirty="0" smtClean="0"/>
              <a:t>Mr Bayne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Head of Sixth Form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715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59" y="476672"/>
            <a:ext cx="8229600" cy="944562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Robert’s 6</a:t>
            </a:r>
            <a:r>
              <a:rPr lang="en-GB" sz="3600" b="1" baseline="300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36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 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80% of </a:t>
            </a:r>
            <a:r>
              <a:rPr lang="en-GB" sz="3200" dirty="0"/>
              <a:t>students </a:t>
            </a:r>
            <a:r>
              <a:rPr lang="en-GB" sz="3200" dirty="0" smtClean="0"/>
              <a:t>progress to university.</a:t>
            </a:r>
            <a:endParaRPr lang="en-GB" sz="3200" dirty="0"/>
          </a:p>
          <a:p>
            <a:r>
              <a:rPr lang="en-GB" sz="3200" dirty="0" smtClean="0"/>
              <a:t>Successful record of students to Oxbridge, Medicine, Dentistry and Veterinary Science.</a:t>
            </a:r>
          </a:p>
          <a:p>
            <a:r>
              <a:rPr lang="en-GB" sz="3200" dirty="0" smtClean="0"/>
              <a:t>32% of students go </a:t>
            </a:r>
            <a:r>
              <a:rPr lang="en-GB" sz="3200" dirty="0"/>
              <a:t>to Russell Group </a:t>
            </a:r>
            <a:r>
              <a:rPr lang="en-GB" sz="3200" dirty="0" smtClean="0"/>
              <a:t>universities.</a:t>
            </a:r>
          </a:p>
          <a:p>
            <a:r>
              <a:rPr lang="en-GB" sz="3200" dirty="0"/>
              <a:t>Over 35 courses.</a:t>
            </a:r>
          </a:p>
          <a:p>
            <a:r>
              <a:rPr lang="en-GB" sz="3200" dirty="0" smtClean="0"/>
              <a:t>Wide range of enrichment activities.</a:t>
            </a:r>
          </a:p>
          <a:p>
            <a:r>
              <a:rPr lang="en-GB" sz="3200" dirty="0" smtClean="0"/>
              <a:t>Most successful 6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Form in Sunderland area.</a:t>
            </a:r>
            <a:endParaRPr lang="en-GB" sz="3200" dirty="0"/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t="45318" r="20219" b="34889"/>
          <a:stretch/>
        </p:blipFill>
        <p:spPr bwMode="auto">
          <a:xfrm>
            <a:off x="0" y="5419493"/>
            <a:ext cx="9144000" cy="14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-67227" y="25673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426" y="362410"/>
            <a:ext cx="7499350" cy="562074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Expectations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426" y="742777"/>
            <a:ext cx="2232248" cy="5601460"/>
          </a:xfrm>
        </p:spPr>
        <p:txBody>
          <a:bodyPr>
            <a:noAutofit/>
          </a:bodyPr>
          <a:lstStyle/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B</a:t>
            </a:r>
            <a:r>
              <a:rPr lang="en-GB" sz="3200" dirty="0" smtClean="0"/>
              <a:t>ehaviour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E</a:t>
            </a:r>
            <a:r>
              <a:rPr lang="en-GB" sz="3200" dirty="0" smtClean="0"/>
              <a:t>quipment</a:t>
            </a:r>
          </a:p>
          <a:p>
            <a:pPr marL="82550" indent="0">
              <a:buNone/>
            </a:pPr>
            <a:endParaRPr lang="en-GB" sz="2400" dirty="0"/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P</a:t>
            </a:r>
            <a:r>
              <a:rPr lang="en-GB" sz="3200" dirty="0" smtClean="0"/>
              <a:t>ersonality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R</a:t>
            </a:r>
            <a:r>
              <a:rPr lang="en-GB" sz="3200" dirty="0" smtClean="0"/>
              <a:t>evision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E</a:t>
            </a:r>
            <a:r>
              <a:rPr lang="en-GB" sz="3200" dirty="0" smtClean="0"/>
              <a:t>ffort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P</a:t>
            </a:r>
            <a:r>
              <a:rPr lang="en-GB" sz="3200" dirty="0" smtClean="0"/>
              <a:t>ersist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A</a:t>
            </a:r>
            <a:r>
              <a:rPr lang="en-GB" sz="3200" dirty="0" smtClean="0"/>
              <a:t>spire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R</a:t>
            </a:r>
            <a:r>
              <a:rPr lang="en-GB" sz="3200" dirty="0" smtClean="0"/>
              <a:t>esilience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E</a:t>
            </a:r>
            <a:r>
              <a:rPr lang="en-GB" sz="3200" dirty="0" smtClean="0"/>
              <a:t>ngage</a:t>
            </a:r>
          </a:p>
          <a:p>
            <a:pPr marL="82550" indent="0">
              <a:buNone/>
            </a:pPr>
            <a:r>
              <a:rPr lang="en-GB" sz="3200" b="1" dirty="0" smtClean="0">
                <a:solidFill>
                  <a:srgbClr val="FF0000"/>
                </a:solidFill>
              </a:rPr>
              <a:t>D</a:t>
            </a:r>
            <a:r>
              <a:rPr lang="en-GB" sz="3200" dirty="0" smtClean="0"/>
              <a:t>edication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674" y="1485407"/>
            <a:ext cx="5495341" cy="411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36" y="692696"/>
            <a:ext cx="7886700" cy="1325563"/>
          </a:xfrm>
        </p:spPr>
        <p:txBody>
          <a:bodyPr/>
          <a:lstStyle/>
          <a:p>
            <a:r>
              <a:rPr lang="en-GB" b="1" dirty="0" smtClean="0"/>
              <a:t>Mr Davis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Head of Department: RE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875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2002"/>
            <a:ext cx="8869660" cy="1325563"/>
          </a:xfrm>
        </p:spPr>
        <p:txBody>
          <a:bodyPr>
            <a:normAutofit/>
          </a:bodyPr>
          <a:lstStyle/>
          <a:p>
            <a:pPr algn="ctr"/>
            <a:r>
              <a:rPr lang="en-GB" sz="2800" b="1" u="sng" dirty="0" smtClean="0">
                <a:latin typeface="Palatino Linotype" panose="02040502050505030304" pitchFamily="18" charset="0"/>
              </a:rPr>
              <a:t>Students</a:t>
            </a:r>
            <a:r>
              <a:rPr lang="en-GB" sz="3200" b="1" u="sng" dirty="0" smtClean="0">
                <a:latin typeface="Palatino Linotype" panose="02040502050505030304" pitchFamily="18" charset="0"/>
              </a:rPr>
              <a:t> will complete 3 exams in summer 2019 </a:t>
            </a:r>
            <a:endParaRPr lang="en-GB" sz="3200" b="1" u="sng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u="sng" dirty="0" smtClean="0">
                <a:latin typeface="Palatino Linotype" panose="02040502050505030304" pitchFamily="18" charset="0"/>
              </a:rPr>
              <a:t>Exam 1: Catholic Theology</a:t>
            </a: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Monday 13</a:t>
            </a:r>
            <a:r>
              <a:rPr lang="en-GB" sz="2800" baseline="30000" dirty="0" smtClean="0">
                <a:latin typeface="Palatino Linotype" panose="02040502050505030304" pitchFamily="18" charset="0"/>
              </a:rPr>
              <a:t>th</a:t>
            </a:r>
            <a:r>
              <a:rPr lang="en-GB" sz="2800" dirty="0" smtClean="0">
                <a:latin typeface="Palatino Linotype" panose="02040502050505030304" pitchFamily="18" charset="0"/>
              </a:rPr>
              <a:t> May p.m. </a:t>
            </a:r>
            <a:endParaRPr lang="en-GB" sz="2800" baseline="30000" dirty="0" smtClean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GB" sz="2800" dirty="0" smtClean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GB" sz="2800" dirty="0" smtClean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b="1" u="sng" dirty="0" smtClean="0">
                <a:latin typeface="Palatino Linotype" panose="02040502050505030304" pitchFamily="18" charset="0"/>
              </a:rPr>
              <a:t>Exam 2: Applied </a:t>
            </a:r>
            <a:r>
              <a:rPr lang="en-GB" sz="2800" b="1" u="sng" dirty="0">
                <a:latin typeface="Palatino Linotype" panose="02040502050505030304" pitchFamily="18" charset="0"/>
              </a:rPr>
              <a:t>Catholic </a:t>
            </a:r>
            <a:r>
              <a:rPr lang="en-GB" sz="2800" b="1" u="sng" dirty="0" smtClean="0">
                <a:latin typeface="Palatino Linotype" panose="02040502050505030304" pitchFamily="18" charset="0"/>
              </a:rPr>
              <a:t>Theology</a:t>
            </a: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Monday 20</a:t>
            </a:r>
            <a:r>
              <a:rPr lang="en-GB" sz="2800" baseline="30000" dirty="0" smtClean="0">
                <a:latin typeface="Palatino Linotype" panose="02040502050505030304" pitchFamily="18" charset="0"/>
              </a:rPr>
              <a:t>th</a:t>
            </a:r>
            <a:r>
              <a:rPr lang="en-GB" sz="2800" dirty="0" smtClean="0">
                <a:latin typeface="Palatino Linotype" panose="02040502050505030304" pitchFamily="18" charset="0"/>
              </a:rPr>
              <a:t> May a.m. </a:t>
            </a:r>
            <a:endParaRPr lang="en-GB" sz="2800" baseline="30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GB" sz="2800" baseline="30000" dirty="0" smtClean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b="1" u="sng" dirty="0" smtClean="0">
                <a:latin typeface="Palatino Linotype" panose="02040502050505030304" pitchFamily="18" charset="0"/>
              </a:rPr>
              <a:t>Exam 3: Judaism</a:t>
            </a: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Thursday 23</a:t>
            </a:r>
            <a:r>
              <a:rPr lang="en-GB" sz="2800" baseline="30000" dirty="0" smtClean="0">
                <a:latin typeface="Palatino Linotype" panose="02040502050505030304" pitchFamily="18" charset="0"/>
              </a:rPr>
              <a:t>rd</a:t>
            </a:r>
            <a:r>
              <a:rPr lang="en-GB" sz="2800" dirty="0" smtClean="0">
                <a:latin typeface="Palatino Linotype" panose="02040502050505030304" pitchFamily="18" charset="0"/>
              </a:rPr>
              <a:t> May p.m</a:t>
            </a:r>
            <a:r>
              <a:rPr lang="en-GB" sz="2800" dirty="0">
                <a:latin typeface="Palatino Linotype" panose="02040502050505030304" pitchFamily="18" charset="0"/>
              </a:rPr>
              <a:t>. </a:t>
            </a:r>
            <a:endParaRPr lang="en-GB" sz="2800" baseline="300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35" y="4776788"/>
            <a:ext cx="28575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33672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All students in Year 11 will complete a weekly ten point test based on previous learning from Year 10.</a:t>
            </a: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These will be collated in a revision book. 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05978"/>
            <a:ext cx="3367286" cy="1325563"/>
          </a:xfrm>
        </p:spPr>
        <p:txBody>
          <a:bodyPr/>
          <a:lstStyle/>
          <a:p>
            <a:r>
              <a:rPr lang="en-GB" b="1" u="sng" dirty="0" smtClean="0">
                <a:latin typeface="Palatino Linotype" panose="02040502050505030304" pitchFamily="18" charset="0"/>
              </a:rPr>
              <a:t>Study Support </a:t>
            </a:r>
            <a:endParaRPr lang="en-GB" b="1" u="sng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551" t="19282" r="3801" b="10017"/>
          <a:stretch/>
        </p:blipFill>
        <p:spPr>
          <a:xfrm>
            <a:off x="3995936" y="1700808"/>
            <a:ext cx="4752528" cy="4392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331"/>
            <a:ext cx="2281436" cy="1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33672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All students in Year 11 will complete a weekly ten point test based on previous learning from Year 10.</a:t>
            </a: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These will be collated in a revision book. 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703" y="605978"/>
            <a:ext cx="3367286" cy="1325563"/>
          </a:xfrm>
        </p:spPr>
        <p:txBody>
          <a:bodyPr/>
          <a:lstStyle/>
          <a:p>
            <a:r>
              <a:rPr lang="en-GB" b="1" u="sng" dirty="0" smtClean="0">
                <a:latin typeface="Palatino Linotype" panose="02040502050505030304" pitchFamily="18" charset="0"/>
              </a:rPr>
              <a:t>Study Support </a:t>
            </a:r>
            <a:endParaRPr lang="en-GB" b="1" u="sng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551" t="19282" r="3801" b="10017"/>
          <a:stretch/>
        </p:blipFill>
        <p:spPr>
          <a:xfrm>
            <a:off x="3995936" y="1700808"/>
            <a:ext cx="4752528" cy="4392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331"/>
            <a:ext cx="2281436" cy="1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33672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Year 11 students will be provided with task booklets based on areas they have studied.</a:t>
            </a: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The booklets will ensure that weekly revision is complete.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605978"/>
            <a:ext cx="3367286" cy="1325563"/>
          </a:xfrm>
        </p:spPr>
        <p:txBody>
          <a:bodyPr/>
          <a:lstStyle/>
          <a:p>
            <a:r>
              <a:rPr lang="en-GB" b="1" u="sng" dirty="0" smtClean="0">
                <a:latin typeface="Palatino Linotype" panose="02040502050505030304" pitchFamily="18" charset="0"/>
              </a:rPr>
              <a:t>Study Support </a:t>
            </a:r>
            <a:endParaRPr lang="en-GB" b="1" u="sng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099" t="18480" r="51176" b="23614"/>
          <a:stretch/>
        </p:blipFill>
        <p:spPr>
          <a:xfrm>
            <a:off x="4572000" y="1412776"/>
            <a:ext cx="4081636" cy="5088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331"/>
            <a:ext cx="2281436" cy="1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5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288032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All Year 11 pupils will be supplied with homework booklets.</a:t>
            </a: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These require pupils to complete weekly tasks to consolidate and extend learning. 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4594" y="651329"/>
            <a:ext cx="3367286" cy="1325563"/>
          </a:xfrm>
        </p:spPr>
        <p:txBody>
          <a:bodyPr/>
          <a:lstStyle/>
          <a:p>
            <a:r>
              <a:rPr lang="en-GB" b="1" u="sng" dirty="0" smtClean="0">
                <a:latin typeface="Palatino Linotype" panose="02040502050505030304" pitchFamily="18" charset="0"/>
              </a:rPr>
              <a:t>Study Support </a:t>
            </a:r>
            <a:endParaRPr lang="en-GB" b="1" u="sng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7299" t="25200" r="17051" b="14321"/>
          <a:stretch/>
        </p:blipFill>
        <p:spPr>
          <a:xfrm>
            <a:off x="3491880" y="1772816"/>
            <a:ext cx="5472608" cy="436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331"/>
            <a:ext cx="2281436" cy="1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36952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Hodder publishing have recently produced a revision book to support the GCSE.</a:t>
            </a: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This retails at £9.99 on Amazon with free delivery. 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0659" y="605978"/>
            <a:ext cx="3367286" cy="1325563"/>
          </a:xfrm>
        </p:spPr>
        <p:txBody>
          <a:bodyPr/>
          <a:lstStyle/>
          <a:p>
            <a:r>
              <a:rPr lang="en-GB" b="1" u="sng" dirty="0" smtClean="0">
                <a:latin typeface="Palatino Linotype" panose="02040502050505030304" pitchFamily="18" charset="0"/>
              </a:rPr>
              <a:t>Study Support </a:t>
            </a:r>
            <a:endParaRPr lang="en-GB" b="1" u="sng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331"/>
            <a:ext cx="2281436" cy="1003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546" t="47880" r="70475" b="17681"/>
          <a:stretch/>
        </p:blipFill>
        <p:spPr>
          <a:xfrm>
            <a:off x="4726587" y="1268760"/>
            <a:ext cx="3960440" cy="53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dge New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536" y="1"/>
            <a:ext cx="9577064" cy="6857999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32388"/>
            <a:ext cx="7886700" cy="615602"/>
          </a:xfrm>
        </p:spPr>
        <p:txBody>
          <a:bodyPr/>
          <a:lstStyle/>
          <a:p>
            <a:r>
              <a:rPr lang="en-GB" dirty="0" smtClean="0"/>
              <a:t>Key Staff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55576" y="1529407"/>
            <a:ext cx="7890080" cy="5877272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Mrs Salmon</a:t>
            </a:r>
            <a:r>
              <a:rPr lang="en-GB" sz="2400" dirty="0" smtClean="0"/>
              <a:t>: Senior Assistant Head Teacher (Achievement)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 McHale</a:t>
            </a:r>
            <a:r>
              <a:rPr lang="en-GB" sz="2400" dirty="0" smtClean="0"/>
              <a:t>:  Senior Assistant Head Teacher (Pastoral)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/>
              <a:t>Mr </a:t>
            </a:r>
            <a:r>
              <a:rPr lang="en-GB" sz="2400" b="1" dirty="0" smtClean="0"/>
              <a:t>Green</a:t>
            </a:r>
            <a:r>
              <a:rPr lang="en-GB" sz="2400" dirty="0" smtClean="0"/>
              <a:t>:  Assistant Head Teacher (Pastoral)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 Clark</a:t>
            </a:r>
            <a:r>
              <a:rPr lang="en-GB" sz="2400" dirty="0" smtClean="0"/>
              <a:t>: Assistant Head Teacher (Teaching &amp; Learning)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Mrs Dunn</a:t>
            </a:r>
            <a:r>
              <a:rPr lang="en-GB" sz="2400" dirty="0" smtClean="0"/>
              <a:t>: Assistant Head Teacher (Intervention</a:t>
            </a:r>
            <a:r>
              <a:rPr lang="en-GB" sz="2400" dirty="0"/>
              <a:t>)</a:t>
            </a:r>
            <a:endParaRPr lang="en-GB" sz="24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b="1" dirty="0"/>
              <a:t>Head of House: </a:t>
            </a:r>
            <a:r>
              <a:rPr lang="en-GB" sz="2400" dirty="0"/>
              <a:t>Mr Thompson, </a:t>
            </a:r>
            <a:r>
              <a:rPr lang="en-GB" sz="2400" dirty="0" smtClean="0"/>
              <a:t>Mrs Duncan, </a:t>
            </a:r>
            <a:r>
              <a:rPr lang="en-GB" sz="2400" dirty="0"/>
              <a:t>Mrs McHale, </a:t>
            </a:r>
            <a:r>
              <a:rPr lang="en-GB" sz="2400" dirty="0" smtClean="0"/>
              <a:t>			 	  Mrs </a:t>
            </a:r>
            <a:r>
              <a:rPr lang="en-GB" sz="2400" dirty="0" err="1" smtClean="0"/>
              <a:t>Hilburn-Mullhatton</a:t>
            </a:r>
            <a:endParaRPr lang="en-GB" sz="2400" dirty="0" smtClean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 </a:t>
            </a:r>
            <a:r>
              <a:rPr lang="en-GB" sz="2400" b="1" dirty="0" err="1" smtClean="0"/>
              <a:t>Brettell</a:t>
            </a:r>
            <a:r>
              <a:rPr lang="en-GB" sz="2400" dirty="0" smtClean="0"/>
              <a:t>: Head of English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 Medd</a:t>
            </a:r>
            <a:r>
              <a:rPr lang="en-GB" sz="2400" dirty="0" smtClean="0"/>
              <a:t>: Head of Maths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 </a:t>
            </a:r>
            <a:r>
              <a:rPr lang="en-GB" sz="2400" b="1" dirty="0" err="1" smtClean="0"/>
              <a:t>Wylam</a:t>
            </a:r>
            <a:r>
              <a:rPr lang="en-GB" sz="2400" b="1" dirty="0" smtClean="0"/>
              <a:t>:</a:t>
            </a:r>
            <a:r>
              <a:rPr lang="en-GB" sz="2400" dirty="0" smtClean="0"/>
              <a:t> Head of Science &amp; Physics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 Davis</a:t>
            </a:r>
            <a:r>
              <a:rPr lang="en-GB" sz="2400" dirty="0" smtClean="0"/>
              <a:t>: Head of RE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n-GB" sz="2400" b="1" dirty="0" smtClean="0"/>
              <a:t>Mrs Bruce</a:t>
            </a:r>
            <a:r>
              <a:rPr lang="en-GB" sz="2400" dirty="0" smtClean="0"/>
              <a:t>: Head of MFL</a:t>
            </a:r>
            <a:endParaRPr lang="en-GB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4851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556792"/>
            <a:ext cx="36952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The RE Department have also created their own revision resources.</a:t>
            </a:r>
          </a:p>
          <a:p>
            <a:pPr marL="0" indent="0">
              <a:buNone/>
            </a:pPr>
            <a:endParaRPr lang="en-GB" sz="2800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en-GB" sz="2800" dirty="0" smtClean="0">
                <a:latin typeface="Palatino Linotype" panose="02040502050505030304" pitchFamily="18" charset="0"/>
              </a:rPr>
              <a:t>Later in the year each pupil will be issued with an exemplar answers booklet for each of their exams. </a:t>
            </a:r>
            <a:endParaRPr lang="en-GB" sz="2800" dirty="0">
              <a:latin typeface="Palatino Linotype" panose="020405020505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605978"/>
            <a:ext cx="3367286" cy="1325563"/>
          </a:xfrm>
        </p:spPr>
        <p:txBody>
          <a:bodyPr/>
          <a:lstStyle/>
          <a:p>
            <a:r>
              <a:rPr lang="en-GB" b="1" u="sng" dirty="0" smtClean="0">
                <a:latin typeface="Palatino Linotype" panose="02040502050505030304" pitchFamily="18" charset="0"/>
              </a:rPr>
              <a:t>Study Support </a:t>
            </a:r>
            <a:endParaRPr lang="en-GB" b="1" u="sng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65331"/>
            <a:ext cx="2281436" cy="1003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850" t="19001" r="51701" b="11801"/>
          <a:stretch/>
        </p:blipFill>
        <p:spPr>
          <a:xfrm>
            <a:off x="4716016" y="1296595"/>
            <a:ext cx="3744416" cy="531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Mrs Bruce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Head of Department: MFL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4220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555" y="620688"/>
            <a:ext cx="7219413" cy="7596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b="1" dirty="0" smtClean="0"/>
              <a:t>Achievement</a:t>
            </a:r>
            <a:endParaRPr lang="en-GB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2048" y="1170288"/>
            <a:ext cx="8043915" cy="3940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827583" y="4241188"/>
            <a:ext cx="76328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800" b="1" dirty="0" smtClean="0">
              <a:latin typeface="Elephant" panose="02020904090505020303" pitchFamily="18" charset="0"/>
            </a:endParaRPr>
          </a:p>
          <a:p>
            <a:pPr algn="ctr"/>
            <a:endParaRPr lang="en-GB" sz="2800" b="1" dirty="0">
              <a:latin typeface="Elephant" panose="02020904090505020303" pitchFamily="18" charset="0"/>
            </a:endParaRPr>
          </a:p>
          <a:p>
            <a:pPr algn="ctr"/>
            <a:r>
              <a:rPr lang="en-GB" sz="2800" b="1" dirty="0" smtClean="0">
                <a:latin typeface="Elephant" panose="02020904090505020303" pitchFamily="18" charset="0"/>
              </a:rPr>
              <a:t>Success </a:t>
            </a:r>
            <a:r>
              <a:rPr lang="en-GB" sz="2800" b="1" dirty="0">
                <a:latin typeface="Elephant" panose="02020904090505020303" pitchFamily="18" charset="0"/>
              </a:rPr>
              <a:t>is the sum of small efforts, </a:t>
            </a:r>
          </a:p>
          <a:p>
            <a:pPr algn="ctr"/>
            <a:r>
              <a:rPr lang="en-GB" sz="2800" b="1" dirty="0">
                <a:latin typeface="Elephant" panose="02020904090505020303" pitchFamily="18" charset="0"/>
              </a:rPr>
              <a:t>repeated day in and day out. </a:t>
            </a:r>
          </a:p>
          <a:p>
            <a:pPr algn="ctr"/>
            <a:r>
              <a:rPr lang="en-GB" sz="1600" b="1" dirty="0">
                <a:latin typeface="Elephant" panose="02020904090505020303" pitchFamily="18" charset="0"/>
              </a:rPr>
              <a:t>Robert Collier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465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415" y="1"/>
            <a:ext cx="4666423" cy="6436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640"/>
            <a:ext cx="4597043" cy="6048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6237312"/>
            <a:ext cx="34563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Listening Paper Q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5220072" y="6237312"/>
            <a:ext cx="34563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Reading Paper Q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692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0" y="188640"/>
            <a:ext cx="4680520" cy="5832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8640"/>
            <a:ext cx="4176464" cy="6048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6021288"/>
            <a:ext cx="403244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Role Play – Speaking Paper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4701730" y="6021288"/>
            <a:ext cx="404673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Photo Card – Speaking Paper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876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6"/>
            <a:ext cx="8136903" cy="3816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149080"/>
            <a:ext cx="8856984" cy="34563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2852936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Writing Paper Q    90/150 words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395536" y="6021288"/>
            <a:ext cx="475252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Writing Paper Q Translation into French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751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365126"/>
            <a:ext cx="871296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600" b="1" dirty="0" smtClean="0"/>
              <a:t>MFL Intervention groups 2018-19</a:t>
            </a:r>
            <a:endParaRPr lang="en-GB" sz="3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12776"/>
            <a:ext cx="8047806" cy="4764187"/>
          </a:xfrm>
        </p:spPr>
        <p:txBody>
          <a:bodyPr>
            <a:normAutofit lnSpcReduction="10000"/>
          </a:bodyPr>
          <a:lstStyle/>
          <a:p>
            <a:pPr marL="109728" indent="0">
              <a:buNone/>
              <a:defRPr/>
            </a:pPr>
            <a:r>
              <a:rPr lang="en-GB" sz="2800" b="1" dirty="0" smtClean="0"/>
              <a:t>French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Aim High!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Aim Higher!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Aspiring for A Level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Drop ins and mentoring</a:t>
            </a:r>
          </a:p>
          <a:p>
            <a:pPr marL="109728" indent="0">
              <a:buNone/>
              <a:defRPr/>
            </a:pPr>
            <a:r>
              <a:rPr lang="en-GB" sz="2800" b="1" dirty="0" smtClean="0"/>
              <a:t>Spanish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Sixth Form mentoring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Aspiring for A Level</a:t>
            </a:r>
          </a:p>
          <a:p>
            <a:pPr marL="109728" indent="0">
              <a:buNone/>
              <a:defRPr/>
            </a:pPr>
            <a:r>
              <a:rPr lang="en-GB" sz="2800" b="1" dirty="0" smtClean="0"/>
              <a:t>German</a:t>
            </a:r>
          </a:p>
          <a:p>
            <a:pPr marL="0" indent="0">
              <a:buNone/>
              <a:defRPr/>
            </a:pPr>
            <a:r>
              <a:rPr lang="en-GB" sz="2900" dirty="0" smtClean="0"/>
              <a:t> Aspiring for A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4" y="2464891"/>
            <a:ext cx="4254209" cy="265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4400" b="1" dirty="0" smtClean="0"/>
              <a:t>MFL Exam Dates Summer 2019</a:t>
            </a:r>
            <a:endParaRPr lang="en-GB" sz="44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12776"/>
            <a:ext cx="8047806" cy="4764187"/>
          </a:xfrm>
        </p:spPr>
        <p:txBody>
          <a:bodyPr>
            <a:normAutofit/>
          </a:bodyPr>
          <a:lstStyle/>
          <a:p>
            <a:pPr marL="109728" indent="0">
              <a:buNone/>
              <a:defRPr/>
            </a:pPr>
            <a:r>
              <a:rPr lang="en-GB" sz="2800" b="1" dirty="0" smtClean="0"/>
              <a:t>French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Tuesday 14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 2019         am Listening + Reading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Friday 17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 2019             am Writing </a:t>
            </a:r>
          </a:p>
          <a:p>
            <a:pPr marL="109728" indent="0">
              <a:buNone/>
              <a:defRPr/>
            </a:pPr>
            <a:r>
              <a:rPr lang="en-GB" sz="2800" b="1" dirty="0" smtClean="0"/>
              <a:t>Spanish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Wednesday 22</a:t>
            </a:r>
            <a:r>
              <a:rPr lang="en-GB" sz="2800" baseline="30000" dirty="0" smtClean="0"/>
              <a:t>nd</a:t>
            </a:r>
            <a:r>
              <a:rPr lang="en-GB" sz="2800" dirty="0" smtClean="0"/>
              <a:t> May 2019   am 	Listening + Reading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Wednesday 5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 2019     am 	Writing</a:t>
            </a:r>
          </a:p>
          <a:p>
            <a:pPr marL="109728" indent="0">
              <a:buNone/>
              <a:defRPr/>
            </a:pPr>
            <a:r>
              <a:rPr lang="en-GB" sz="2800" b="1" dirty="0" smtClean="0"/>
              <a:t>German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Wednesday 12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 2019   am	Listening + Reading</a:t>
            </a:r>
          </a:p>
          <a:p>
            <a:pPr marL="109728" indent="0">
              <a:buNone/>
              <a:defRPr/>
            </a:pPr>
            <a:r>
              <a:rPr lang="en-GB" sz="2800" dirty="0" smtClean="0"/>
              <a:t>Monday 17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 2019         am</a:t>
            </a:r>
            <a:r>
              <a:rPr lang="en-GB" sz="2800" b="1" dirty="0" smtClean="0"/>
              <a:t>	</a:t>
            </a:r>
            <a:r>
              <a:rPr lang="en-GB" sz="2800" dirty="0" smtClean="0"/>
              <a:t>Writing</a:t>
            </a:r>
            <a:endParaRPr lang="en-GB" sz="2800" dirty="0"/>
          </a:p>
          <a:p>
            <a:pPr>
              <a:defRPr/>
            </a:pPr>
            <a:endParaRPr lang="en-GB" sz="2900" dirty="0" smtClean="0"/>
          </a:p>
        </p:txBody>
      </p:sp>
    </p:spTree>
    <p:extLst>
      <p:ext uri="{BB962C8B-B14F-4D97-AF65-F5344CB8AC3E}">
        <p14:creationId xmlns:p14="http://schemas.microsoft.com/office/powerpoint/2010/main" val="40766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0" y="8626"/>
            <a:ext cx="9119763" cy="6965806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Mr </a:t>
            </a:r>
            <a:r>
              <a:rPr lang="en-GB" b="1" dirty="0" err="1" smtClean="0"/>
              <a:t>Brettell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Head of Department: English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057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15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May: English Literature (Shakespeare &amp; 19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century novel)</a:t>
            </a:r>
          </a:p>
          <a:p>
            <a:r>
              <a:rPr lang="en-GB" sz="2800" dirty="0" smtClean="0"/>
              <a:t>23</a:t>
            </a:r>
            <a:r>
              <a:rPr lang="en-GB" sz="2800" baseline="30000" dirty="0" smtClean="0"/>
              <a:t>rd</a:t>
            </a:r>
            <a:r>
              <a:rPr lang="en-GB" sz="2800" dirty="0" smtClean="0"/>
              <a:t> May: English Literature (Modern texts &amp; poetry)</a:t>
            </a:r>
          </a:p>
          <a:p>
            <a:endParaRPr lang="en-GB" sz="2800" dirty="0"/>
          </a:p>
          <a:p>
            <a:r>
              <a:rPr lang="en-GB" sz="2800" dirty="0" smtClean="0"/>
              <a:t>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June: English Language (creative reading &amp; writing)</a:t>
            </a:r>
          </a:p>
          <a:p>
            <a:r>
              <a:rPr lang="en-GB" sz="2800" dirty="0" smtClean="0"/>
              <a:t>7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June: English Language (writers’ viewpoints &amp; perspectives)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820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211226" cy="7035667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886700" cy="1325563"/>
          </a:xfrm>
        </p:spPr>
        <p:txBody>
          <a:bodyPr/>
          <a:lstStyle/>
          <a:p>
            <a:r>
              <a:rPr lang="en-GB" dirty="0" smtClean="0"/>
              <a:t>GCSE Reform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447800"/>
            <a:ext cx="7674056" cy="5077544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GB" sz="2800" dirty="0" smtClean="0">
                <a:solidFill>
                  <a:srgbClr val="0070C0"/>
                </a:solidFill>
              </a:rPr>
              <a:t>Why?</a:t>
            </a:r>
          </a:p>
          <a:p>
            <a:pPr marL="82296" indent="0">
              <a:buNone/>
            </a:pPr>
            <a:r>
              <a:rPr lang="en-GB" sz="2800" dirty="0" smtClean="0"/>
              <a:t>In order to promote a more holistic learning experience and relieve demands of too much coursework, we have moved to </a:t>
            </a:r>
            <a:r>
              <a:rPr lang="en-GB" sz="2800" dirty="0" smtClean="0">
                <a:solidFill>
                  <a:srgbClr val="0070C0"/>
                </a:solidFill>
              </a:rPr>
              <a:t>linear </a:t>
            </a:r>
            <a:r>
              <a:rPr lang="en-GB" sz="2800" dirty="0" smtClean="0"/>
              <a:t>assessment.</a:t>
            </a:r>
          </a:p>
          <a:p>
            <a:pPr marL="82296" indent="0">
              <a:buNone/>
            </a:pPr>
            <a:endParaRPr lang="en-GB" sz="2800" dirty="0" smtClean="0">
              <a:solidFill>
                <a:srgbClr val="0070C0"/>
              </a:solidFill>
            </a:endParaRPr>
          </a:p>
          <a:p>
            <a:pPr marL="82296" indent="0">
              <a:buNone/>
            </a:pPr>
            <a:r>
              <a:rPr lang="en-GB" sz="2800" dirty="0" smtClean="0">
                <a:solidFill>
                  <a:srgbClr val="0070C0"/>
                </a:solidFill>
              </a:rPr>
              <a:t>What?</a:t>
            </a:r>
          </a:p>
          <a:p>
            <a:pPr marL="82296" indent="0">
              <a:buNone/>
            </a:pPr>
            <a:r>
              <a:rPr lang="en-GB" sz="2800" dirty="0" smtClean="0"/>
              <a:t>Modular </a:t>
            </a:r>
            <a:r>
              <a:rPr lang="en-GB" sz="2800" dirty="0"/>
              <a:t>exams are exams that are taken at the end of each unit or part of the GCSE, while linear exams are exams taken at the </a:t>
            </a:r>
            <a:r>
              <a:rPr lang="en-GB" sz="2800" dirty="0">
                <a:solidFill>
                  <a:srgbClr val="0070C0"/>
                </a:solidFill>
              </a:rPr>
              <a:t>end of the course</a:t>
            </a:r>
            <a:r>
              <a:rPr lang="en-GB" sz="2800" dirty="0" smtClean="0">
                <a:solidFill>
                  <a:srgbClr val="0070C0"/>
                </a:solidFill>
              </a:rPr>
              <a:t>.</a:t>
            </a:r>
          </a:p>
          <a:p>
            <a:pPr marL="82296" indent="0" algn="r">
              <a:buNone/>
            </a:pPr>
            <a:r>
              <a:rPr lang="en-GB" dirty="0" smtClean="0"/>
              <a:t>(</a:t>
            </a:r>
            <a:r>
              <a:rPr lang="en-GB" dirty="0" err="1" smtClean="0"/>
              <a:t>DfE</a:t>
            </a:r>
            <a:r>
              <a:rPr lang="en-GB" dirty="0" smtClean="0"/>
              <a:t> 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285749" y="4397687"/>
            <a:ext cx="2126009" cy="6840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242" name="TextBox 13"/>
          <p:cNvSpPr txBox="1">
            <a:spLocks noChangeArrowheads="1"/>
          </p:cNvSpPr>
          <p:nvPr/>
        </p:nvSpPr>
        <p:spPr bwMode="auto">
          <a:xfrm>
            <a:off x="2034383" y="880396"/>
            <a:ext cx="5072062" cy="5232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Calibri" pitchFamily="34" charset="0"/>
              </a:rPr>
              <a:t>GCSE English Language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1438" y="1487488"/>
            <a:ext cx="8715377" cy="1966445"/>
            <a:chOff x="71406" y="1488032"/>
            <a:chExt cx="8715438" cy="196624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071802" y="1488032"/>
              <a:ext cx="3000396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4393424" y="1666607"/>
              <a:ext cx="357153" cy="31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85851" y="1845184"/>
              <a:ext cx="6357983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4394217" y="2022966"/>
              <a:ext cx="357153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7466052" y="2035665"/>
              <a:ext cx="357153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1106482" y="2022966"/>
              <a:ext cx="357153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260" name="TextBox 14"/>
            <p:cNvSpPr txBox="1">
              <a:spLocks noChangeArrowheads="1"/>
            </p:cNvSpPr>
            <p:nvPr/>
          </p:nvSpPr>
          <p:spPr bwMode="auto">
            <a:xfrm>
              <a:off x="71406" y="2130974"/>
              <a:ext cx="2556364" cy="132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70C0"/>
                  </a:solidFill>
                  <a:latin typeface="Calibri" pitchFamily="34" charset="0"/>
                </a:rPr>
                <a:t>Paper One (50%)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Explorations in Creative Reading and Writing</a:t>
              </a:r>
            </a:p>
          </p:txBody>
        </p:sp>
        <p:sp>
          <p:nvSpPr>
            <p:cNvPr id="10261" name="TextBox 15"/>
            <p:cNvSpPr txBox="1">
              <a:spLocks noChangeArrowheads="1"/>
            </p:cNvSpPr>
            <p:nvPr/>
          </p:nvSpPr>
          <p:spPr bwMode="auto">
            <a:xfrm>
              <a:off x="3357554" y="2130974"/>
              <a:ext cx="2357455" cy="101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70C0"/>
                  </a:solidFill>
                  <a:latin typeface="Calibri" pitchFamily="34" charset="0"/>
                </a:rPr>
                <a:t>Paper Two (50%)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Writers’ Viewpoints and Perspectives</a:t>
              </a:r>
            </a:p>
          </p:txBody>
        </p:sp>
        <p:sp>
          <p:nvSpPr>
            <p:cNvPr id="10262" name="TextBox 16"/>
            <p:cNvSpPr txBox="1">
              <a:spLocks noChangeArrowheads="1"/>
            </p:cNvSpPr>
            <p:nvPr/>
          </p:nvSpPr>
          <p:spPr bwMode="auto">
            <a:xfrm>
              <a:off x="5715008" y="2130974"/>
              <a:ext cx="3071836" cy="707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99FF99"/>
                  </a:solidFill>
                  <a:latin typeface="Calibri" pitchFamily="34" charset="0"/>
                </a:rPr>
                <a:t>            </a:t>
              </a:r>
              <a:r>
                <a:rPr lang="en-GB" sz="2000" b="1" dirty="0">
                  <a:solidFill>
                    <a:srgbClr val="0070C0"/>
                  </a:solidFill>
                  <a:latin typeface="Calibri" pitchFamily="34" charset="0"/>
                </a:rPr>
                <a:t>Non- exam assessed</a:t>
              </a:r>
              <a:endParaRPr lang="en-GB" sz="2000" b="1" dirty="0">
                <a:solidFill>
                  <a:srgbClr val="99FF99"/>
                </a:solidFill>
                <a:latin typeface="Calibri" pitchFamily="34" charset="0"/>
              </a:endParaRPr>
            </a:p>
            <a:p>
              <a:pPr algn="ctr"/>
              <a:r>
                <a:rPr lang="en-GB" sz="2000" dirty="0">
                  <a:latin typeface="Calibri" pitchFamily="34" charset="0"/>
                </a:rPr>
                <a:t>                 Spoken Language</a:t>
              </a:r>
            </a:p>
          </p:txBody>
        </p:sp>
      </p:grpSp>
      <p:sp>
        <p:nvSpPr>
          <p:cNvPr id="10253" name="TextBox 23"/>
          <p:cNvSpPr txBox="1">
            <a:spLocks noChangeArrowheads="1"/>
          </p:cNvSpPr>
          <p:nvPr/>
        </p:nvSpPr>
        <p:spPr bwMode="auto">
          <a:xfrm>
            <a:off x="285750" y="3912156"/>
            <a:ext cx="2126009" cy="116955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>
                <a:latin typeface="Calibri" pitchFamily="34" charset="0"/>
              </a:rPr>
              <a:t>Section A (25%): </a:t>
            </a:r>
            <a:r>
              <a:rPr lang="en-GB" sz="1400" dirty="0">
                <a:latin typeface="Calibri" pitchFamily="34" charset="0"/>
              </a:rPr>
              <a:t>Reading based on a literature text</a:t>
            </a:r>
          </a:p>
          <a:p>
            <a:pPr algn="ctr"/>
            <a:r>
              <a:rPr lang="en-GB" sz="1400" b="1" u="sng" dirty="0">
                <a:latin typeface="Calibri" pitchFamily="34" charset="0"/>
              </a:rPr>
              <a:t>Section B (25%): </a:t>
            </a:r>
            <a:r>
              <a:rPr lang="en-GB" sz="1400" dirty="0">
                <a:latin typeface="Calibri" pitchFamily="34" charset="0"/>
              </a:rPr>
              <a:t>Descriptive or Narrative task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284289" y="3453933"/>
            <a:ext cx="1588" cy="3321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>
            <a:off x="1285877" y="5405799"/>
            <a:ext cx="1588" cy="3321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376646" y="5886564"/>
            <a:ext cx="1944216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50 % of total GCSE</a:t>
            </a:r>
          </a:p>
          <a:p>
            <a:r>
              <a:rPr lang="en-GB" sz="1400" b="1" dirty="0">
                <a:latin typeface="Calibri" pitchFamily="34" charset="0"/>
              </a:rPr>
              <a:t>Exam: 1 </a:t>
            </a:r>
            <a:r>
              <a:rPr lang="en-GB" sz="1400" b="1" dirty="0" err="1">
                <a:latin typeface="Calibri" pitchFamily="34" charset="0"/>
              </a:rPr>
              <a:t>hr</a:t>
            </a:r>
            <a:r>
              <a:rPr lang="en-GB" sz="1400" b="1" dirty="0">
                <a:latin typeface="Calibri" pitchFamily="34" charset="0"/>
              </a:rPr>
              <a:t> 45 </a:t>
            </a:r>
            <a:r>
              <a:rPr lang="en-GB" sz="1400" b="1" dirty="0" err="1">
                <a:latin typeface="Calibri" pitchFamily="34" charset="0"/>
              </a:rPr>
              <a:t>mins</a:t>
            </a:r>
            <a:endParaRPr lang="en-GB" sz="1400" b="1" dirty="0">
              <a:latin typeface="Calibri" pitchFamily="34" charset="0"/>
            </a:endParaRPr>
          </a:p>
          <a:p>
            <a:r>
              <a:rPr lang="en-GB" sz="1400" b="1" dirty="0">
                <a:latin typeface="Calibri" pitchFamily="34" charset="0"/>
              </a:rPr>
              <a:t>80 marks</a:t>
            </a: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3275856" y="3854731"/>
            <a:ext cx="2592288" cy="138499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u="sng" dirty="0">
                <a:latin typeface="Calibri" pitchFamily="34" charset="0"/>
              </a:rPr>
              <a:t>Section A (25%): </a:t>
            </a:r>
            <a:r>
              <a:rPr lang="en-GB" sz="1400" dirty="0">
                <a:latin typeface="Calibri" pitchFamily="34" charset="0"/>
              </a:rPr>
              <a:t>Reading based on a  non-fiction text and a literary non-fiction text</a:t>
            </a:r>
          </a:p>
          <a:p>
            <a:pPr algn="ctr"/>
            <a:r>
              <a:rPr lang="en-GB" sz="1400" b="1" u="sng" dirty="0">
                <a:latin typeface="Calibri" pitchFamily="34" charset="0"/>
              </a:rPr>
              <a:t>Section B (25%): </a:t>
            </a:r>
            <a:r>
              <a:rPr lang="en-GB" sz="1400" dirty="0">
                <a:latin typeface="Calibri" pitchFamily="34" charset="0"/>
              </a:rPr>
              <a:t>Writing to present a viewpoint e.g. argue, persuade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4586198" y="3357454"/>
            <a:ext cx="1588" cy="3321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>
            <a:off x="4587786" y="5405799"/>
            <a:ext cx="1588" cy="3321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3"/>
          <p:cNvSpPr txBox="1">
            <a:spLocks noChangeArrowheads="1"/>
          </p:cNvSpPr>
          <p:nvPr/>
        </p:nvSpPr>
        <p:spPr bwMode="auto">
          <a:xfrm>
            <a:off x="3598306" y="5886564"/>
            <a:ext cx="1944216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50 % of total GCSE</a:t>
            </a:r>
          </a:p>
          <a:p>
            <a:r>
              <a:rPr lang="en-GB" sz="1400" b="1" dirty="0">
                <a:latin typeface="Calibri" pitchFamily="34" charset="0"/>
              </a:rPr>
              <a:t>Exam: 1 </a:t>
            </a:r>
            <a:r>
              <a:rPr lang="en-GB" sz="1400" b="1" dirty="0" err="1">
                <a:latin typeface="Calibri" pitchFamily="34" charset="0"/>
              </a:rPr>
              <a:t>hr</a:t>
            </a:r>
            <a:r>
              <a:rPr lang="en-GB" sz="1400" b="1" dirty="0">
                <a:latin typeface="Calibri" pitchFamily="34" charset="0"/>
              </a:rPr>
              <a:t> 45 </a:t>
            </a:r>
            <a:r>
              <a:rPr lang="en-GB" sz="1400" b="1" dirty="0" err="1">
                <a:latin typeface="Calibri" pitchFamily="34" charset="0"/>
              </a:rPr>
              <a:t>mins</a:t>
            </a:r>
            <a:endParaRPr lang="en-GB" sz="1400" b="1" dirty="0">
              <a:latin typeface="Calibri" pitchFamily="34" charset="0"/>
            </a:endParaRPr>
          </a:p>
          <a:p>
            <a:r>
              <a:rPr lang="en-GB" sz="1400" b="1" dirty="0">
                <a:latin typeface="Calibri" pitchFamily="34" charset="0"/>
              </a:rPr>
              <a:t>80 marks</a:t>
            </a: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6444208" y="3848030"/>
            <a:ext cx="2126009" cy="954107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alibri" pitchFamily="34" charset="0"/>
              </a:rPr>
              <a:t>A spoken assessment: presenting and responding to questions using Standard English.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7645401" y="3357454"/>
            <a:ext cx="1588" cy="3321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6444208" y="5894842"/>
            <a:ext cx="194421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alibri" pitchFamily="34" charset="0"/>
              </a:rPr>
              <a:t>0 % of total GCSE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7642226" y="5425957"/>
            <a:ext cx="1588" cy="33214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97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620688"/>
            <a:ext cx="8173041" cy="638944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Details of 2 YEAR GCSE course:  </a:t>
            </a:r>
            <a:r>
              <a:rPr lang="en-GB" sz="2800" dirty="0">
                <a:solidFill>
                  <a:srgbClr val="FF0000"/>
                </a:solidFill>
              </a:rPr>
              <a:t>GCSE English Language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340768"/>
            <a:ext cx="8841839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200" dirty="0"/>
              <a:t>  </a:t>
            </a:r>
            <a:r>
              <a:rPr lang="en-GB" sz="2800" dirty="0"/>
              <a:t>Assessment is by </a:t>
            </a:r>
            <a:r>
              <a:rPr lang="en-GB" sz="2800" b="1" u="sng" dirty="0"/>
              <a:t>examination only </a:t>
            </a:r>
            <a:r>
              <a:rPr lang="en-GB" sz="2800" b="1" u="sng" dirty="0">
                <a:solidFill>
                  <a:srgbClr val="FF0000"/>
                </a:solidFill>
              </a:rPr>
              <a:t> </a:t>
            </a:r>
            <a:endParaRPr lang="en-GB" sz="2800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  There are </a:t>
            </a:r>
            <a:r>
              <a:rPr lang="en-GB" sz="2800" b="1" dirty="0"/>
              <a:t>2</a:t>
            </a:r>
            <a:r>
              <a:rPr lang="en-GB" sz="2800" dirty="0"/>
              <a:t> exam papers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  The exams are </a:t>
            </a:r>
            <a:r>
              <a:rPr lang="en-GB" sz="2800" b="1" u="sng" dirty="0"/>
              <a:t>un-tiered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  Grades will be assigned using </a:t>
            </a:r>
            <a:r>
              <a:rPr lang="en-GB" sz="2800" b="1" u="sng" dirty="0"/>
              <a:t>the new numbered system </a:t>
            </a:r>
            <a:r>
              <a:rPr lang="en-GB" sz="2800" dirty="0"/>
              <a:t>(Grades 9 – 1, where Grade 9 represents the top 5% of students who would previously have been awarded A*)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6873" y="4653136"/>
            <a:ext cx="8841839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u="sng" dirty="0"/>
              <a:t>Students will study: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Reading and comprehension skills </a:t>
            </a:r>
            <a:r>
              <a:rPr lang="en-GB" dirty="0"/>
              <a:t>using a range of fiction and non-fiction texts from the 19</a:t>
            </a:r>
            <a:r>
              <a:rPr lang="en-GB" baseline="30000" dirty="0"/>
              <a:t>th</a:t>
            </a:r>
            <a:r>
              <a:rPr lang="en-GB" dirty="0"/>
              <a:t>, 20</a:t>
            </a:r>
            <a:r>
              <a:rPr lang="en-GB" baseline="30000" dirty="0"/>
              <a:t>th</a:t>
            </a:r>
            <a:r>
              <a:rPr lang="en-GB" dirty="0"/>
              <a:t> and 21</a:t>
            </a:r>
            <a:r>
              <a:rPr lang="en-GB" baseline="30000" dirty="0"/>
              <a:t>st</a:t>
            </a:r>
            <a:r>
              <a:rPr lang="en-GB" dirty="0"/>
              <a:t>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Writing to describe </a:t>
            </a:r>
            <a:r>
              <a:rPr lang="en-GB" dirty="0"/>
              <a:t>and narrative writing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</a:rPr>
              <a:t>Discursive writing </a:t>
            </a:r>
            <a:r>
              <a:rPr lang="en-GB" dirty="0"/>
              <a:t>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Technical accuracy in </a:t>
            </a:r>
            <a:r>
              <a:rPr lang="en-GB" b="1" dirty="0">
                <a:solidFill>
                  <a:srgbClr val="0070C0"/>
                </a:solidFill>
              </a:rPr>
              <a:t>spelling, punctuation and grammar </a:t>
            </a:r>
            <a:r>
              <a:rPr lang="en-GB" dirty="0"/>
              <a:t>(</a:t>
            </a:r>
            <a:r>
              <a:rPr lang="en-GB" b="1" u="sng" dirty="0"/>
              <a:t>20%</a:t>
            </a:r>
            <a:r>
              <a:rPr lang="en-GB" dirty="0"/>
              <a:t> 0f GCSE grade)</a:t>
            </a:r>
          </a:p>
        </p:txBody>
      </p:sp>
    </p:spTree>
    <p:extLst>
      <p:ext uri="{BB962C8B-B14F-4D97-AF65-F5344CB8AC3E}">
        <p14:creationId xmlns:p14="http://schemas.microsoft.com/office/powerpoint/2010/main" val="991358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0"/>
            <a:ext cx="7859789" cy="5184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0803" y="5121023"/>
            <a:ext cx="785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Essentially: </a:t>
            </a:r>
            <a:r>
              <a:rPr lang="en-GB" sz="1600" b="1" dirty="0">
                <a:latin typeface="+mj-lt"/>
              </a:rPr>
              <a:t>identification</a:t>
            </a:r>
            <a:r>
              <a:rPr lang="en-GB" sz="1600" dirty="0">
                <a:latin typeface="+mj-lt"/>
              </a:rPr>
              <a:t> and summary, </a:t>
            </a:r>
          </a:p>
          <a:p>
            <a:r>
              <a:rPr lang="en-GB" sz="1600" dirty="0">
                <a:latin typeface="+mj-lt"/>
              </a:rPr>
              <a:t>                    language </a:t>
            </a:r>
            <a:r>
              <a:rPr lang="en-GB" sz="1600" b="1" dirty="0">
                <a:latin typeface="+mj-lt"/>
              </a:rPr>
              <a:t>analysis</a:t>
            </a:r>
            <a:r>
              <a:rPr lang="en-GB" sz="1600" dirty="0">
                <a:latin typeface="+mj-lt"/>
              </a:rPr>
              <a:t>, </a:t>
            </a:r>
          </a:p>
          <a:p>
            <a:r>
              <a:rPr lang="en-GB" sz="1600" dirty="0">
                <a:latin typeface="+mj-lt"/>
              </a:rPr>
              <a:t>                    the ability to comment on a text’s </a:t>
            </a:r>
            <a:r>
              <a:rPr lang="en-GB" sz="1600" b="1" dirty="0">
                <a:latin typeface="+mj-lt"/>
              </a:rPr>
              <a:t>structure</a:t>
            </a:r>
            <a:r>
              <a:rPr lang="en-GB" sz="1600" dirty="0">
                <a:latin typeface="+mj-lt"/>
              </a:rPr>
              <a:t>,</a:t>
            </a:r>
          </a:p>
          <a:p>
            <a:r>
              <a:rPr lang="en-GB" sz="1600" dirty="0">
                <a:latin typeface="+mj-lt"/>
              </a:rPr>
              <a:t>                    the ability to </a:t>
            </a:r>
            <a:r>
              <a:rPr lang="en-GB" sz="1600" b="1" dirty="0">
                <a:latin typeface="+mj-lt"/>
              </a:rPr>
              <a:t>compare</a:t>
            </a:r>
            <a:r>
              <a:rPr lang="en-GB" sz="1600" dirty="0">
                <a:latin typeface="+mj-lt"/>
              </a:rPr>
              <a:t> texts, </a:t>
            </a:r>
          </a:p>
          <a:p>
            <a:r>
              <a:rPr lang="en-GB" sz="1600" dirty="0">
                <a:latin typeface="+mj-lt"/>
              </a:rPr>
              <a:t>                    being able to debate and </a:t>
            </a:r>
            <a:r>
              <a:rPr lang="en-GB" sz="1600" b="1" dirty="0">
                <a:latin typeface="+mj-lt"/>
              </a:rPr>
              <a:t>evaluate</a:t>
            </a:r>
            <a:r>
              <a:rPr lang="en-GB" sz="1600" dirty="0">
                <a:latin typeface="+mj-lt"/>
              </a:rPr>
              <a:t> a particular viewpoint,</a:t>
            </a:r>
          </a:p>
          <a:p>
            <a:r>
              <a:rPr lang="en-GB" sz="1600" dirty="0">
                <a:latin typeface="+mj-lt"/>
              </a:rPr>
              <a:t>                    </a:t>
            </a:r>
            <a:r>
              <a:rPr lang="en-GB" sz="1600" b="1" dirty="0">
                <a:latin typeface="+mj-lt"/>
              </a:rPr>
              <a:t>creative writing </a:t>
            </a:r>
            <a:r>
              <a:rPr lang="en-GB" sz="1600" dirty="0">
                <a:latin typeface="+mj-lt"/>
              </a:rPr>
              <a:t>element </a:t>
            </a:r>
          </a:p>
        </p:txBody>
      </p:sp>
    </p:spTree>
    <p:extLst>
      <p:ext uri="{BB962C8B-B14F-4D97-AF65-F5344CB8AC3E}">
        <p14:creationId xmlns:p14="http://schemas.microsoft.com/office/powerpoint/2010/main" val="3738401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36300" y="3920633"/>
            <a:ext cx="1656185" cy="68402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10242" name="TextBox 13"/>
          <p:cNvSpPr txBox="1">
            <a:spLocks noChangeArrowheads="1"/>
          </p:cNvSpPr>
          <p:nvPr/>
        </p:nvSpPr>
        <p:spPr bwMode="auto">
          <a:xfrm>
            <a:off x="2041821" y="906827"/>
            <a:ext cx="5072062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alibri" pitchFamily="34" charset="0"/>
              </a:rPr>
              <a:t>GCSE English Literature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8876" y="1487488"/>
            <a:ext cx="8715377" cy="1966445"/>
            <a:chOff x="71406" y="1488032"/>
            <a:chExt cx="8715438" cy="196624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071802" y="1488032"/>
              <a:ext cx="3000396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4393424" y="1666607"/>
              <a:ext cx="357153" cy="317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85851" y="1845184"/>
              <a:ext cx="6357983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4394217" y="2022966"/>
              <a:ext cx="357153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7466052" y="2035665"/>
              <a:ext cx="357153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1106482" y="2022966"/>
              <a:ext cx="357153" cy="15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260" name="TextBox 14"/>
            <p:cNvSpPr txBox="1">
              <a:spLocks noChangeArrowheads="1"/>
            </p:cNvSpPr>
            <p:nvPr/>
          </p:nvSpPr>
          <p:spPr bwMode="auto">
            <a:xfrm>
              <a:off x="71406" y="2130974"/>
              <a:ext cx="2556364" cy="132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Calibri" pitchFamily="34" charset="0"/>
                </a:rPr>
                <a:t>Paper One (40%)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Shakespeare and the Nineteenth Century novel</a:t>
              </a:r>
            </a:p>
          </p:txBody>
        </p:sp>
        <p:sp>
          <p:nvSpPr>
            <p:cNvPr id="10262" name="TextBox 16"/>
            <p:cNvSpPr txBox="1">
              <a:spLocks noChangeArrowheads="1"/>
            </p:cNvSpPr>
            <p:nvPr/>
          </p:nvSpPr>
          <p:spPr bwMode="auto">
            <a:xfrm>
              <a:off x="5715008" y="2130974"/>
              <a:ext cx="3071836" cy="101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Calibri" pitchFamily="34" charset="0"/>
                </a:rPr>
                <a:t>            Paper Two (60%)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                 Modern Texts </a:t>
              </a:r>
            </a:p>
            <a:p>
              <a:pPr algn="ctr"/>
              <a:r>
                <a:rPr lang="en-GB" sz="2000" dirty="0">
                  <a:latin typeface="Calibri" pitchFamily="34" charset="0"/>
                </a:rPr>
                <a:t>            and Poetry</a:t>
              </a:r>
            </a:p>
          </p:txBody>
        </p:sp>
      </p:grpSp>
      <p:sp>
        <p:nvSpPr>
          <p:cNvPr id="10253" name="TextBox 23"/>
          <p:cNvSpPr txBox="1">
            <a:spLocks noChangeArrowheads="1"/>
          </p:cNvSpPr>
          <p:nvPr/>
        </p:nvSpPr>
        <p:spPr bwMode="auto">
          <a:xfrm>
            <a:off x="350005" y="3912156"/>
            <a:ext cx="2126009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b="1" u="sng" dirty="0">
                <a:latin typeface="Calibri" pitchFamily="34" charset="0"/>
              </a:rPr>
              <a:t>Section A: </a:t>
            </a:r>
          </a:p>
          <a:p>
            <a:r>
              <a:rPr lang="en-GB" sz="1400" dirty="0">
                <a:latin typeface="Calibri" pitchFamily="34" charset="0"/>
              </a:rPr>
              <a:t>Shakespeare play </a:t>
            </a:r>
          </a:p>
          <a:p>
            <a:r>
              <a:rPr lang="en-GB" sz="1400" i="1" dirty="0">
                <a:latin typeface="Calibri" pitchFamily="34" charset="0"/>
              </a:rPr>
              <a:t>Macbeth</a:t>
            </a:r>
          </a:p>
          <a:p>
            <a:r>
              <a:rPr lang="en-GB" sz="1400" b="1" u="sng" dirty="0">
                <a:latin typeface="Calibri" pitchFamily="34" charset="0"/>
              </a:rPr>
              <a:t>Section B: </a:t>
            </a:r>
            <a:endParaRPr lang="en-GB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Nineteenth century novel</a:t>
            </a:r>
          </a:p>
          <a:p>
            <a:r>
              <a:rPr lang="en-GB" sz="1400" i="1" dirty="0">
                <a:latin typeface="Calibri" pitchFamily="34" charset="0"/>
              </a:rPr>
              <a:t>A Christmas Carol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284289" y="3453933"/>
            <a:ext cx="1588" cy="332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>
            <a:off x="1285877" y="5405799"/>
            <a:ext cx="1588" cy="332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376646" y="5886564"/>
            <a:ext cx="1944216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40 % of total GCSE</a:t>
            </a:r>
          </a:p>
          <a:p>
            <a:r>
              <a:rPr lang="en-GB" sz="1400" b="1" dirty="0">
                <a:latin typeface="Calibri" pitchFamily="34" charset="0"/>
              </a:rPr>
              <a:t>Exam: 1 </a:t>
            </a:r>
            <a:r>
              <a:rPr lang="en-GB" sz="1400" b="1" dirty="0" err="1">
                <a:latin typeface="Calibri" pitchFamily="34" charset="0"/>
              </a:rPr>
              <a:t>hr</a:t>
            </a:r>
            <a:r>
              <a:rPr lang="en-GB" sz="1400" b="1" dirty="0">
                <a:latin typeface="Calibri" pitchFamily="34" charset="0"/>
              </a:rPr>
              <a:t> 45 </a:t>
            </a:r>
            <a:r>
              <a:rPr lang="en-GB" sz="1400" b="1" dirty="0" err="1">
                <a:latin typeface="Calibri" pitchFamily="34" charset="0"/>
              </a:rPr>
              <a:t>mins</a:t>
            </a:r>
            <a:endParaRPr lang="en-GB" sz="1400" b="1" dirty="0">
              <a:latin typeface="Calibri" pitchFamily="34" charset="0"/>
            </a:endParaRPr>
          </a:p>
          <a:p>
            <a:r>
              <a:rPr lang="en-GB" sz="1400" b="1" dirty="0">
                <a:latin typeface="Calibri" pitchFamily="34" charset="0"/>
              </a:rPr>
              <a:t>64 marks</a:t>
            </a:r>
          </a:p>
        </p:txBody>
      </p:sp>
      <p:sp>
        <p:nvSpPr>
          <p:cNvPr id="33" name="TextBox 23"/>
          <p:cNvSpPr txBox="1">
            <a:spLocks noChangeArrowheads="1"/>
          </p:cNvSpPr>
          <p:nvPr/>
        </p:nvSpPr>
        <p:spPr bwMode="auto">
          <a:xfrm>
            <a:off x="6726306" y="3614935"/>
            <a:ext cx="1913818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b="1" u="sng" dirty="0">
                <a:latin typeface="Calibri" pitchFamily="34" charset="0"/>
              </a:rPr>
              <a:t>Section A: </a:t>
            </a:r>
          </a:p>
          <a:p>
            <a:r>
              <a:rPr lang="en-GB" sz="1400" dirty="0">
                <a:latin typeface="Calibri" pitchFamily="34" charset="0"/>
              </a:rPr>
              <a:t>Modern novel or play </a:t>
            </a:r>
          </a:p>
          <a:p>
            <a:r>
              <a:rPr lang="en-GB" sz="1400" i="1" dirty="0">
                <a:latin typeface="Calibri" pitchFamily="34" charset="0"/>
              </a:rPr>
              <a:t>An Inspector Calls</a:t>
            </a:r>
          </a:p>
          <a:p>
            <a:r>
              <a:rPr lang="en-GB" sz="1400" b="1" u="sng" dirty="0">
                <a:latin typeface="Calibri" pitchFamily="34" charset="0"/>
              </a:rPr>
              <a:t>Section B: </a:t>
            </a:r>
            <a:endParaRPr lang="en-GB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Anthology Poetry </a:t>
            </a:r>
          </a:p>
          <a:p>
            <a:r>
              <a:rPr lang="en-GB" sz="1400" dirty="0">
                <a:latin typeface="Calibri" pitchFamily="34" charset="0"/>
              </a:rPr>
              <a:t>Power and Conflict</a:t>
            </a:r>
          </a:p>
          <a:p>
            <a:r>
              <a:rPr lang="en-GB" sz="1400" b="1" u="sng" dirty="0">
                <a:latin typeface="Calibri" pitchFamily="34" charset="0"/>
              </a:rPr>
              <a:t>Section C:</a:t>
            </a:r>
          </a:p>
          <a:p>
            <a:r>
              <a:rPr lang="en-GB" sz="1400" i="1" dirty="0">
                <a:latin typeface="Calibri" pitchFamily="34" charset="0"/>
              </a:rPr>
              <a:t>Unseen Poetry</a:t>
            </a: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7680039" y="3113866"/>
            <a:ext cx="1588" cy="332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6724718" y="5896884"/>
            <a:ext cx="1944216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Calibri" pitchFamily="34" charset="0"/>
              </a:rPr>
              <a:t>60 % of total GCSE</a:t>
            </a:r>
          </a:p>
          <a:p>
            <a:pPr algn="ctr"/>
            <a:r>
              <a:rPr lang="en-GB" sz="1400" b="1" dirty="0">
                <a:latin typeface="Calibri" pitchFamily="34" charset="0"/>
              </a:rPr>
              <a:t>Exam: 2 </a:t>
            </a:r>
            <a:r>
              <a:rPr lang="en-GB" sz="1400" b="1" dirty="0" err="1">
                <a:latin typeface="Calibri" pitchFamily="34" charset="0"/>
              </a:rPr>
              <a:t>hrs</a:t>
            </a:r>
            <a:r>
              <a:rPr lang="en-GB" sz="1400" b="1" dirty="0">
                <a:latin typeface="Calibri" pitchFamily="34" charset="0"/>
              </a:rPr>
              <a:t> 15 </a:t>
            </a:r>
            <a:r>
              <a:rPr lang="en-GB" sz="1400" b="1" dirty="0" err="1">
                <a:latin typeface="Calibri" pitchFamily="34" charset="0"/>
              </a:rPr>
              <a:t>mins</a:t>
            </a:r>
            <a:endParaRPr lang="en-GB" sz="1400" b="1" dirty="0">
              <a:latin typeface="Calibri" pitchFamily="34" charset="0"/>
            </a:endParaRPr>
          </a:p>
          <a:p>
            <a:pPr algn="ctr"/>
            <a:r>
              <a:rPr lang="en-GB" sz="1400" b="1" dirty="0">
                <a:latin typeface="Calibri" pitchFamily="34" charset="0"/>
              </a:rPr>
              <a:t>96 marks</a:t>
            </a: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7681627" y="5530739"/>
            <a:ext cx="1588" cy="332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97687" y="3614935"/>
            <a:ext cx="28037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  <a:latin typeface="+mj-lt"/>
              </a:rPr>
              <a:t>The core skills are the same in Literature as they are in Language and students will be prompted to recognise this </a:t>
            </a:r>
          </a:p>
        </p:txBody>
      </p:sp>
    </p:spTree>
    <p:extLst>
      <p:ext uri="{BB962C8B-B14F-4D97-AF65-F5344CB8AC3E}">
        <p14:creationId xmlns:p14="http://schemas.microsoft.com/office/powerpoint/2010/main" val="26370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16" y="39434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GB" sz="2800" dirty="0"/>
              <a:t>Details of 2 YEAR GCSE course:  </a:t>
            </a:r>
            <a:br>
              <a:rPr lang="en-GB" sz="2800" dirty="0"/>
            </a:br>
            <a:r>
              <a:rPr lang="en-GB" sz="2800" dirty="0">
                <a:solidFill>
                  <a:srgbClr val="00B050"/>
                </a:solidFill>
              </a:rPr>
              <a:t>GCSE English Literature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340768"/>
            <a:ext cx="8841839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200" dirty="0"/>
              <a:t>  </a:t>
            </a:r>
            <a:r>
              <a:rPr lang="en-GB" sz="2800" dirty="0"/>
              <a:t>Assessment is by </a:t>
            </a:r>
            <a:r>
              <a:rPr lang="en-GB" sz="2800" b="1" u="sng" dirty="0"/>
              <a:t>examination only </a:t>
            </a:r>
            <a:r>
              <a:rPr lang="en-GB" sz="2800" b="1" u="sng" dirty="0">
                <a:solidFill>
                  <a:srgbClr val="FF0000"/>
                </a:solidFill>
              </a:rPr>
              <a:t> </a:t>
            </a:r>
            <a:endParaRPr lang="en-GB" sz="2800" b="1" u="sng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  There are </a:t>
            </a:r>
            <a:r>
              <a:rPr lang="en-GB" sz="2800" b="1" dirty="0"/>
              <a:t>2</a:t>
            </a:r>
            <a:r>
              <a:rPr lang="en-GB" sz="2800" dirty="0"/>
              <a:t> exam papers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  The exams are </a:t>
            </a:r>
            <a:r>
              <a:rPr lang="en-GB" sz="2800" b="1" u="sng" dirty="0"/>
              <a:t>un-tiered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/>
              <a:t>  Grades will be assigned using </a:t>
            </a:r>
            <a:r>
              <a:rPr lang="en-GB" sz="2800" b="1" u="sng" dirty="0"/>
              <a:t>the new numbered system </a:t>
            </a:r>
            <a:r>
              <a:rPr lang="en-GB" sz="2800" dirty="0"/>
              <a:t>(Grades 9 – 1, where Grade 9 represents the top 5% of students who would previously have been awarded A*)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73697" y="4654877"/>
            <a:ext cx="8841839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u="sng" dirty="0"/>
              <a:t>Students will study: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FF0000"/>
                </a:solidFill>
              </a:rPr>
              <a:t>Macbeth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FF0000"/>
                </a:solidFill>
              </a:rPr>
              <a:t>A Christmas Carol</a:t>
            </a:r>
          </a:p>
          <a:p>
            <a:endParaRPr lang="en-GB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7030A0"/>
                </a:solidFill>
              </a:rPr>
              <a:t>An Inspector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7030A0"/>
                </a:solidFill>
              </a:rPr>
              <a:t>Power and Conflict Poetry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rgbClr val="7030A0"/>
                </a:solidFill>
              </a:rPr>
              <a:t>Unseen Poetry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51920" y="53012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Paper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594928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Paper 2</a:t>
            </a:r>
          </a:p>
        </p:txBody>
      </p:sp>
    </p:spTree>
    <p:extLst>
      <p:ext uri="{BB962C8B-B14F-4D97-AF65-F5344CB8AC3E}">
        <p14:creationId xmlns:p14="http://schemas.microsoft.com/office/powerpoint/2010/main" val="4044502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49" y="1548665"/>
            <a:ext cx="3539317" cy="4939947"/>
          </a:xfrm>
          <a:prstGeom prst="rect">
            <a:avLst/>
          </a:prstGeom>
        </p:spPr>
      </p:pic>
      <p:pic>
        <p:nvPicPr>
          <p:cNvPr id="1026" name="Picture 2" descr="Image result for breakfast club fil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5" y="318174"/>
            <a:ext cx="1432156" cy="214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iscu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5" y="2823570"/>
            <a:ext cx="1507742" cy="15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949" y="351211"/>
            <a:ext cx="1820907" cy="1452390"/>
          </a:xfrm>
          <a:prstGeom prst="rect">
            <a:avLst/>
          </a:prstGeom>
        </p:spPr>
      </p:pic>
      <p:pic>
        <p:nvPicPr>
          <p:cNvPr id="1030" name="Picture 6" descr="Image result for toolk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2439997"/>
            <a:ext cx="2533130" cy="249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6142" y="4596765"/>
            <a:ext cx="1609119" cy="1615810"/>
          </a:xfrm>
          <a:prstGeom prst="rect">
            <a:avLst/>
          </a:prstGeom>
        </p:spPr>
      </p:pic>
      <p:pic>
        <p:nvPicPr>
          <p:cNvPr id="1032" name="Picture 8" descr="Image result for communit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97" y="4756855"/>
            <a:ext cx="1468274" cy="14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897" y="2196447"/>
            <a:ext cx="236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Weekly morning sessions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8459" y="4314585"/>
            <a:ext cx="236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Targeted small cohorts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8544" y="6276688"/>
            <a:ext cx="236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Aiming high sessions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86907" y="1797856"/>
            <a:ext cx="2362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Poetry lectures and ‘Inside the Writer’s Studio’ events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1010" y="4596765"/>
            <a:ext cx="236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Thursday skillset sessions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1953" y="6276688"/>
            <a:ext cx="236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Tutorial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496C79-DA45-45EA-9897-2FE5D8DE9E5C}"/>
              </a:ext>
            </a:extLst>
          </p:cNvPr>
          <p:cNvSpPr txBox="1"/>
          <p:nvPr/>
        </p:nvSpPr>
        <p:spPr>
          <a:xfrm>
            <a:off x="3390505" y="1187035"/>
            <a:ext cx="2362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In-class intervention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4998FA-4A31-40E1-9918-EB0980EDB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6167" y="140604"/>
            <a:ext cx="18478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42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Mr </a:t>
            </a:r>
            <a:r>
              <a:rPr lang="en-GB" b="1" dirty="0" err="1" smtClean="0"/>
              <a:t>Medd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Head of Department: Mathematics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3856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5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June: Paper 1 (non-calculator)</a:t>
            </a:r>
          </a:p>
          <a:p>
            <a:r>
              <a:rPr lang="en-GB" sz="3600" dirty="0" smtClean="0"/>
              <a:t>12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June: Paper 2 (calculator)</a:t>
            </a:r>
          </a:p>
          <a:p>
            <a:r>
              <a:rPr lang="en-GB" sz="3600" dirty="0" smtClean="0"/>
              <a:t>14</a:t>
            </a:r>
            <a:r>
              <a:rPr lang="en-GB" sz="3600" baseline="30000" dirty="0" smtClean="0"/>
              <a:t>th</a:t>
            </a:r>
            <a:r>
              <a:rPr lang="en-GB" sz="3600" dirty="0" smtClean="0"/>
              <a:t> June: Paper 3 (calculator)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2858233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AQA GCSE Mathematics (8300)</a:t>
            </a:r>
          </a:p>
          <a:p>
            <a:r>
              <a:rPr lang="en-GB" sz="2800" dirty="0" smtClean="0"/>
              <a:t>Entirely linear</a:t>
            </a:r>
          </a:p>
          <a:p>
            <a:r>
              <a:rPr lang="en-GB" sz="2800" dirty="0" smtClean="0"/>
              <a:t>Exam board is AQA</a:t>
            </a:r>
          </a:p>
          <a:p>
            <a:r>
              <a:rPr lang="en-GB" sz="2800" dirty="0" smtClean="0"/>
              <a:t>Website </a:t>
            </a:r>
            <a:r>
              <a:rPr lang="en-GB" sz="2800" dirty="0" smtClean="0">
                <a:hlinkClick r:id="rId3"/>
              </a:rPr>
              <a:t>www.aqa.org</a:t>
            </a:r>
            <a:endParaRPr lang="en-GB" sz="2800" dirty="0" smtClean="0"/>
          </a:p>
          <a:p>
            <a:r>
              <a:rPr lang="en-GB" sz="2800" dirty="0" smtClean="0"/>
              <a:t>Two tiers: Higher (grades 4-9), Foundation (grades 1-5)</a:t>
            </a:r>
          </a:p>
          <a:p>
            <a:r>
              <a:rPr lang="en-GB" sz="2800" dirty="0" smtClean="0"/>
              <a:t>Some change in content, some change in how questions are asked</a:t>
            </a:r>
          </a:p>
          <a:p>
            <a:endParaRPr lang="en-GB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886700" cy="1325563"/>
          </a:xfrm>
        </p:spPr>
        <p:txBody>
          <a:bodyPr/>
          <a:lstStyle/>
          <a:p>
            <a:r>
              <a:rPr lang="en-GB" dirty="0" smtClean="0"/>
              <a:t>Details of 2 YEAR GCSE course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6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Three exams, all sat in Summer 2019</a:t>
            </a:r>
          </a:p>
          <a:p>
            <a:r>
              <a:rPr lang="en-GB" sz="2800" dirty="0" smtClean="0"/>
              <a:t>Paper 1 non-calculator, Paper 2 &amp; 3 calculator</a:t>
            </a:r>
          </a:p>
          <a:p>
            <a:r>
              <a:rPr lang="en-GB" sz="2800" dirty="0" smtClean="0"/>
              <a:t>Each worth 80 marks</a:t>
            </a:r>
          </a:p>
          <a:p>
            <a:r>
              <a:rPr lang="en-GB" sz="2800" dirty="0" smtClean="0"/>
              <a:t>Total mark = grade</a:t>
            </a:r>
          </a:p>
          <a:p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908720"/>
            <a:ext cx="7886700" cy="1325563"/>
          </a:xfrm>
        </p:spPr>
        <p:txBody>
          <a:bodyPr/>
          <a:lstStyle/>
          <a:p>
            <a:r>
              <a:rPr lang="en-GB" dirty="0" smtClean="0"/>
              <a:t>Examinations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4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Assessment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2215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Change in assessment at GCSE from grades to numbers.</a:t>
            </a:r>
          </a:p>
          <a:p>
            <a:endParaRPr lang="en-GB" sz="3200" dirty="0"/>
          </a:p>
          <a:p>
            <a:pPr marL="82296" indent="0">
              <a:buNone/>
            </a:pPr>
            <a:endParaRPr lang="en-GB" sz="3200" dirty="0" smtClean="0"/>
          </a:p>
          <a:p>
            <a:r>
              <a:rPr lang="en-GB" sz="3200" dirty="0" smtClean="0"/>
              <a:t>Current Y11 (examined in 2019)</a:t>
            </a:r>
          </a:p>
          <a:p>
            <a:pPr lvl="1"/>
            <a:r>
              <a:rPr lang="en-GB" sz="2800" dirty="0" smtClean="0"/>
              <a:t>All subjects will be assessed using numbers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9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84" y="1722103"/>
            <a:ext cx="7886700" cy="1325563"/>
          </a:xfrm>
          <a:solidFill>
            <a:schemeClr val="accent3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GB" b="1" dirty="0" smtClean="0">
                <a:latin typeface="Gill Sans MT" pitchFamily="34" charset="0"/>
              </a:rPr>
              <a:t>Level 2 Further Maths</a:t>
            </a:r>
            <a:endParaRPr lang="en-GB" b="1" dirty="0">
              <a:latin typeface="Gill Sans M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56992"/>
            <a:ext cx="7886700" cy="43513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dirty="0" smtClean="0"/>
              <a:t>Only students in 11N1 and 11R1</a:t>
            </a:r>
          </a:p>
          <a:p>
            <a:r>
              <a:rPr lang="en-GB" sz="2800" dirty="0" smtClean="0"/>
              <a:t>AQA</a:t>
            </a:r>
            <a:endParaRPr lang="en-GB" sz="2800" dirty="0"/>
          </a:p>
          <a:p>
            <a:r>
              <a:rPr lang="en-GB" sz="2800" dirty="0" smtClean="0"/>
              <a:t>Linear Course</a:t>
            </a:r>
          </a:p>
          <a:p>
            <a:r>
              <a:rPr lang="en-GB" sz="2800" dirty="0" smtClean="0"/>
              <a:t>Can also achieve A^ (A* with distinction!)</a:t>
            </a:r>
          </a:p>
          <a:p>
            <a:r>
              <a:rPr lang="en-GB" sz="2800" dirty="0" smtClean="0"/>
              <a:t>Level 2 Further Mathematics (8360)</a:t>
            </a:r>
          </a:p>
          <a:p>
            <a:r>
              <a:rPr lang="en-GB" sz="2800" dirty="0" smtClean="0"/>
              <a:t>Website: www.aqa.org.uk</a:t>
            </a:r>
          </a:p>
          <a:p>
            <a:pPr marL="0" indent="0">
              <a:buNone/>
            </a:pPr>
            <a:endParaRPr lang="en-GB" sz="2800" dirty="0" smtClean="0"/>
          </a:p>
          <a:p>
            <a:endParaRPr lang="en-GB" sz="2800" dirty="0" smtClean="0"/>
          </a:p>
        </p:txBody>
      </p:sp>
      <p:pic>
        <p:nvPicPr>
          <p:cNvPr id="1026" name="Picture 2" descr="Edexcel - advancing learning, changing liv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83647" y="-204788"/>
            <a:ext cx="185737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QA Hom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6267" y="5301208"/>
            <a:ext cx="2917281" cy="1169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9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939816"/>
            <a:ext cx="5832648" cy="936104"/>
          </a:xfrm>
          <a:solidFill>
            <a:schemeClr val="accent3"/>
          </a:solidFill>
        </p:spPr>
        <p:txBody>
          <a:bodyPr/>
          <a:lstStyle/>
          <a:p>
            <a:r>
              <a:rPr lang="en-GB" b="1" dirty="0" smtClean="0">
                <a:latin typeface="Gill Sans MT" pitchFamily="34" charset="0"/>
              </a:rPr>
              <a:t>Exam Information</a:t>
            </a:r>
            <a:endParaRPr lang="en-GB" b="1" dirty="0">
              <a:latin typeface="Gill Sans M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3356992"/>
            <a:ext cx="8229600" cy="3629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2800" dirty="0" smtClean="0">
                <a:latin typeface="Gill Sans MT" pitchFamily="34" charset="0"/>
              </a:rPr>
              <a:t>Two written papers: non-calc contributes 40% of the final grade, calc 60%.</a:t>
            </a:r>
          </a:p>
          <a:p>
            <a:r>
              <a:rPr lang="en-GB" sz="2800" dirty="0" smtClean="0">
                <a:latin typeface="Gill Sans MT" pitchFamily="34" charset="0"/>
              </a:rPr>
              <a:t>Pupils will sit two exam papers: non-calc </a:t>
            </a:r>
            <a:r>
              <a:rPr lang="en-GB" sz="2800" b="1" dirty="0" smtClean="0">
                <a:latin typeface="Gill Sans MT" pitchFamily="34" charset="0"/>
              </a:rPr>
              <a:t>1 hour 30 </a:t>
            </a:r>
            <a:r>
              <a:rPr lang="en-GB" sz="2800" dirty="0" smtClean="0">
                <a:latin typeface="Gill Sans MT" pitchFamily="34" charset="0"/>
              </a:rPr>
              <a:t>minutes, calc </a:t>
            </a:r>
            <a:r>
              <a:rPr lang="en-GB" sz="2800" b="1" dirty="0" smtClean="0">
                <a:latin typeface="Gill Sans MT" pitchFamily="34" charset="0"/>
              </a:rPr>
              <a:t>2 hours</a:t>
            </a:r>
            <a:r>
              <a:rPr lang="en-GB" sz="2800" dirty="0" smtClean="0">
                <a:latin typeface="Gill Sans MT" pitchFamily="34" charset="0"/>
              </a:rPr>
              <a:t>.</a:t>
            </a:r>
          </a:p>
          <a:p>
            <a:r>
              <a:rPr lang="en-GB" sz="2800" dirty="0" smtClean="0">
                <a:latin typeface="Gill Sans MT" pitchFamily="34" charset="0"/>
              </a:rPr>
              <a:t>Paper 1 – </a:t>
            </a:r>
            <a:r>
              <a:rPr lang="en-GB" sz="2800" b="1" dirty="0" smtClean="0">
                <a:latin typeface="Gill Sans MT" pitchFamily="34" charset="0"/>
              </a:rPr>
              <a:t>Non calculator</a:t>
            </a:r>
          </a:p>
          <a:p>
            <a:r>
              <a:rPr lang="en-GB" sz="2800" dirty="0" smtClean="0">
                <a:latin typeface="Gill Sans MT" pitchFamily="34" charset="0"/>
              </a:rPr>
              <a:t>Paper 2 – </a:t>
            </a:r>
            <a:r>
              <a:rPr lang="en-GB" sz="2800" b="1" dirty="0" smtClean="0">
                <a:latin typeface="Gill Sans MT" pitchFamily="34" charset="0"/>
              </a:rPr>
              <a:t>Calculator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34125" t="7560" r="35426" b="22721"/>
          <a:stretch>
            <a:fillRect/>
          </a:stretch>
        </p:blipFill>
        <p:spPr bwMode="auto">
          <a:xfrm rot="1304883">
            <a:off x="7164209" y="810391"/>
            <a:ext cx="161020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264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72" y="692696"/>
            <a:ext cx="8229600" cy="1012974"/>
          </a:xfrm>
        </p:spPr>
        <p:txBody>
          <a:bodyPr/>
          <a:lstStyle/>
          <a:p>
            <a:r>
              <a:rPr lang="en-GB" dirty="0" smtClean="0"/>
              <a:t>Assessment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72" y="1412776"/>
            <a:ext cx="8964488" cy="5760640"/>
          </a:xfrm>
        </p:spPr>
        <p:txBody>
          <a:bodyPr>
            <a:normAutofit/>
          </a:bodyPr>
          <a:lstStyle/>
          <a:p>
            <a:r>
              <a:rPr lang="en-GB" sz="2400" dirty="0" smtClean="0"/>
              <a:t>Homework: often past exam questions and revision material as well as topics learnt in class.</a:t>
            </a:r>
          </a:p>
          <a:p>
            <a:r>
              <a:rPr lang="en-GB" sz="2400" dirty="0" smtClean="0"/>
              <a:t>Topic tests: will be used in class or as homework so as to identify areas of strength and weakness</a:t>
            </a:r>
          </a:p>
          <a:p>
            <a:r>
              <a:rPr lang="en-GB" sz="2400" dirty="0" smtClean="0"/>
              <a:t>In class assessment: internal regular examination-style tests. Used to inform progress. These are GCSE papers so grade will be entirely realistic.</a:t>
            </a:r>
          </a:p>
          <a:p>
            <a:r>
              <a:rPr lang="en-GB" sz="2400" dirty="0" smtClean="0"/>
              <a:t>Revision can be done using notes in exercise books, revision guides and revision websites, BUT KEY IS APPLICATION OF THE KNOWLEDGE:</a:t>
            </a:r>
          </a:p>
          <a:p>
            <a:r>
              <a:rPr lang="en-GB" sz="2400" dirty="0" smtClean="0"/>
              <a:t>CORBETT MATHS </a:t>
            </a:r>
            <a:r>
              <a:rPr lang="en-GB" sz="2400" u="sng" dirty="0" smtClean="0">
                <a:hlinkClick r:id="rId3"/>
              </a:rPr>
              <a:t>http://corbettmaths.com/</a:t>
            </a:r>
            <a:endParaRPr lang="en-GB" sz="2400" dirty="0" smtClean="0"/>
          </a:p>
          <a:p>
            <a:r>
              <a:rPr lang="en-GB" sz="2400" dirty="0" smtClean="0"/>
              <a:t>HEGARTY MATHS </a:t>
            </a:r>
            <a:r>
              <a:rPr lang="en-GB" sz="2400" u="sng" dirty="0" smtClean="0">
                <a:hlinkClick r:id="rId4"/>
              </a:rPr>
              <a:t>http://www.hegartymaths.com/</a:t>
            </a:r>
            <a:endParaRPr lang="en-GB" sz="2400" dirty="0" smtClean="0"/>
          </a:p>
          <a:p>
            <a:r>
              <a:rPr lang="en-GB" sz="2400" dirty="0" smtClean="0"/>
              <a:t>MATHS CASTS </a:t>
            </a:r>
            <a:r>
              <a:rPr lang="en-GB" sz="2400" u="sng" dirty="0" smtClean="0">
                <a:hlinkClick r:id="rId5"/>
              </a:rPr>
              <a:t>https://www.sites.google.com/site/mathscasts/</a:t>
            </a:r>
            <a:endParaRPr lang="en-GB" sz="2400" dirty="0" smtClean="0"/>
          </a:p>
          <a:p>
            <a:r>
              <a:rPr lang="en-GB" sz="2400" dirty="0" smtClean="0"/>
              <a:t>THE MATHS TEACHER </a:t>
            </a:r>
            <a:r>
              <a:rPr lang="en-GB" sz="2400" u="sng" dirty="0" smtClean="0">
                <a:hlinkClick r:id="rId6"/>
              </a:rPr>
              <a:t>http://www.themathsteacher.com/</a:t>
            </a:r>
            <a:endParaRPr lang="en-GB" sz="2400" u="sng" dirty="0" smtClean="0"/>
          </a:p>
          <a:p>
            <a:r>
              <a:rPr lang="en-GB" sz="2400" dirty="0"/>
              <a:t>ONMATHS </a:t>
            </a:r>
            <a:r>
              <a:rPr lang="en-GB" sz="2400" dirty="0">
                <a:hlinkClick r:id="rId7"/>
              </a:rPr>
              <a:t>https://www.onmaths.com/</a:t>
            </a:r>
            <a:endParaRPr lang="en-GB" sz="2400" dirty="0" smtClean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3054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0" y="51349"/>
            <a:ext cx="9144000" cy="6984319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Mr </a:t>
            </a:r>
            <a:r>
              <a:rPr lang="en-GB" b="1" dirty="0" err="1" smtClean="0"/>
              <a:t>Wylam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Head of Department: Science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031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Science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GCSE Combined Science: Trilogy</a:t>
            </a:r>
          </a:p>
          <a:p>
            <a:r>
              <a:rPr lang="en-GB" dirty="0" smtClean="0"/>
              <a:t>GCSE Biology/Chemistry/Physics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8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8352928" cy="446449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14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May: Combined &amp; Separate Biology Paper 1</a:t>
            </a:r>
          </a:p>
          <a:p>
            <a:r>
              <a:rPr lang="en-GB" sz="2800" dirty="0" smtClean="0"/>
              <a:t>16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May: Combined &amp; Separate Chemistry Paper 1</a:t>
            </a:r>
          </a:p>
          <a:p>
            <a:r>
              <a:rPr lang="en-GB" sz="2800" dirty="0"/>
              <a:t>22</a:t>
            </a:r>
            <a:r>
              <a:rPr lang="en-GB" sz="2800" baseline="30000" dirty="0"/>
              <a:t>nd</a:t>
            </a:r>
            <a:r>
              <a:rPr lang="en-GB" sz="2800" dirty="0"/>
              <a:t> May: </a:t>
            </a:r>
            <a:r>
              <a:rPr lang="en-GB" sz="2800" dirty="0" smtClean="0"/>
              <a:t>Combined &amp; Separate Physics </a:t>
            </a:r>
            <a:r>
              <a:rPr lang="en-GB" sz="2800" dirty="0"/>
              <a:t>Paper 1</a:t>
            </a:r>
          </a:p>
          <a:p>
            <a:r>
              <a:rPr lang="en-GB" sz="2800" dirty="0" smtClean="0"/>
              <a:t>7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</a:t>
            </a:r>
            <a:r>
              <a:rPr lang="en-GB" sz="2800" dirty="0"/>
              <a:t>June: </a:t>
            </a:r>
            <a:r>
              <a:rPr lang="en-GB" sz="2800" dirty="0" smtClean="0"/>
              <a:t>Combined &amp; Separate Biology </a:t>
            </a:r>
            <a:r>
              <a:rPr lang="en-GB" sz="2800" dirty="0"/>
              <a:t>Paper 2</a:t>
            </a:r>
          </a:p>
          <a:p>
            <a:r>
              <a:rPr lang="en-GB" sz="2800" dirty="0" smtClean="0"/>
              <a:t>12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June: Combined and Separate Chemistry Paper 2</a:t>
            </a:r>
          </a:p>
          <a:p>
            <a:r>
              <a:rPr lang="en-GB" sz="2800" dirty="0" smtClean="0"/>
              <a:t>14</a:t>
            </a:r>
            <a:r>
              <a:rPr lang="en-GB" sz="2800" baseline="30000" dirty="0" smtClean="0"/>
              <a:t>th</a:t>
            </a:r>
            <a:r>
              <a:rPr lang="en-GB" sz="2800" dirty="0" smtClean="0"/>
              <a:t> June: Combined &amp; Separate Physics Paper 2</a:t>
            </a:r>
          </a:p>
          <a:p>
            <a:pPr marL="0" indent="0">
              <a:buNone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055465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219" y="18864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Details of the courses we offer</a:t>
            </a:r>
            <a:endParaRPr lang="en-GB" dirty="0"/>
          </a:p>
        </p:txBody>
      </p:sp>
      <p:sp>
        <p:nvSpPr>
          <p:cNvPr id="9" name="Content Placeholder 5"/>
          <p:cNvSpPr>
            <a:spLocks noGrp="1"/>
          </p:cNvSpPr>
          <p:nvPr>
            <p:ph sz="half" idx="1"/>
          </p:nvPr>
        </p:nvSpPr>
        <p:spPr>
          <a:xfrm>
            <a:off x="612254" y="980728"/>
            <a:ext cx="4038600" cy="5040312"/>
          </a:xfrm>
          <a:ln w="63500" cmpd="thickThin">
            <a:solidFill>
              <a:schemeClr val="tx1"/>
            </a:solidFill>
          </a:ln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b="1" u="sng" dirty="0" smtClean="0"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b="1" u="sng" dirty="0" smtClean="0">
                <a:latin typeface="Palatino Linotype" pitchFamily="18" charset="0"/>
              </a:rPr>
              <a:t>AQA </a:t>
            </a:r>
            <a:r>
              <a:rPr lang="en-GB" sz="8000" b="1" u="sng" dirty="0" smtClean="0">
                <a:latin typeface="Palatino Linotype" pitchFamily="18" charset="0"/>
                <a:cs typeface="Arabic Typesetting" pitchFamily="66" charset="-78"/>
              </a:rPr>
              <a:t>GCSE Combined Science: Trilogy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b="1" u="sng" dirty="0" smtClean="0">
              <a:latin typeface="Arabic Typesetting" pitchFamily="66" charset="-78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Arabic Typesetting" pitchFamily="66" charset="-78"/>
                <a:cs typeface="Arabic Typesetting" pitchFamily="66" charset="-78"/>
              </a:rPr>
              <a:t>	</a:t>
            </a: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4 hours of Science  per week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 smtClean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6 exams in May/June  2018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 smtClean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2 exams per subject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</a:t>
            </a:r>
            <a:r>
              <a:rPr lang="en-GB" sz="8000" dirty="0">
                <a:latin typeface="Palatino Linotype" pitchFamily="18" charset="0"/>
                <a:cs typeface="Arabic Typesetting" pitchFamily="66" charset="-78"/>
              </a:rPr>
              <a:t>E</a:t>
            </a: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ach paper lasts 1 hour 15 minutes and accounts for 16.7% of GCSE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Students will gain two GCSEs at the end of the course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800" dirty="0" smtClean="0">
                <a:latin typeface="Palatino Linotype" pitchFamily="18" charset="0"/>
                <a:cs typeface="Arabic Typesetting" pitchFamily="66" charset="-78"/>
              </a:rPr>
              <a:t>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2800" dirty="0" smtClean="0">
              <a:latin typeface="Arabic Typesetting" pitchFamily="66" charset="-78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2800" dirty="0" smtClean="0">
                <a:latin typeface="Arabic Typesetting" pitchFamily="66" charset="-78"/>
                <a:cs typeface="Arabic Typesetting" pitchFamily="66" charset="-78"/>
              </a:rPr>
              <a:t>	</a:t>
            </a:r>
            <a:endParaRPr lang="en-GB" sz="12800" dirty="0"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4860032" y="980728"/>
            <a:ext cx="4105275" cy="5040312"/>
          </a:xfrm>
          <a:prstGeom prst="rect">
            <a:avLst/>
          </a:prstGeom>
          <a:noFill/>
          <a:ln w="63500" cmpd="thickThin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25000" lnSpcReduction="20000"/>
          </a:bodyPr>
          <a:lstStyle>
            <a:lvl1pPr marL="365125" indent="-2825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36538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5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987F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0AC97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b="1" u="sng" dirty="0" smtClean="0">
              <a:latin typeface="Palatino Linotype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b="1" u="sng" dirty="0" smtClean="0">
                <a:latin typeface="Palatino Linotype" pitchFamily="18" charset="0"/>
              </a:rPr>
              <a:t>AQA </a:t>
            </a:r>
            <a:r>
              <a:rPr lang="en-GB" sz="8000" b="1" u="sng" dirty="0" smtClean="0">
                <a:latin typeface="Palatino Linotype" pitchFamily="18" charset="0"/>
                <a:cs typeface="Arabic Typesetting" pitchFamily="66" charset="-78"/>
              </a:rPr>
              <a:t>GCSE Biology/Chemistry/Physics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b="1" u="sng" dirty="0" smtClean="0">
              <a:latin typeface="Arabic Typesetting" pitchFamily="66" charset="-78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Arabic Typesetting" pitchFamily="66" charset="-78"/>
                <a:cs typeface="Arabic Typesetting" pitchFamily="66" charset="-78"/>
              </a:rPr>
              <a:t>	</a:t>
            </a:r>
            <a:r>
              <a:rPr lang="en-GB" sz="8000" dirty="0">
                <a:latin typeface="Palatino Linotype" pitchFamily="18" charset="0"/>
                <a:cs typeface="Arabic Typesetting" pitchFamily="66" charset="-78"/>
              </a:rPr>
              <a:t>6</a:t>
            </a: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 hours of Science  per week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 smtClean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6 exams in May/June  2018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 smtClean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2 exams per subject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 smtClean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Each paper lasts 1 hour 45 minutes and accounts for 50% of each GCSE subject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8000" dirty="0" smtClean="0">
              <a:latin typeface="Palatino Linotype" pitchFamily="18" charset="0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8000" dirty="0" smtClean="0">
                <a:latin typeface="Palatino Linotype" pitchFamily="18" charset="0"/>
                <a:cs typeface="Arabic Typesetting" pitchFamily="66" charset="-78"/>
              </a:rPr>
              <a:t>	Students will gain three GCSEs at the end of the course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4800" dirty="0" smtClean="0">
                <a:latin typeface="Palatino Linotype" pitchFamily="18" charset="0"/>
                <a:cs typeface="Arabic Typesetting" pitchFamily="66" charset="-78"/>
              </a:rPr>
              <a:t>	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2800" dirty="0" smtClean="0">
              <a:latin typeface="Arabic Typesetting" pitchFamily="66" charset="-78"/>
              <a:cs typeface="Arabic Typesetting" pitchFamily="66" charset="-78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2800" dirty="0" smtClean="0">
                <a:latin typeface="Arabic Typesetting" pitchFamily="66" charset="-78"/>
                <a:cs typeface="Arabic Typesetting" pitchFamily="66" charset="-78"/>
              </a:rPr>
              <a:t>	</a:t>
            </a:r>
            <a:endParaRPr lang="en-GB" sz="128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85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93336"/>
            <a:ext cx="7498080" cy="1143000"/>
          </a:xfrm>
        </p:spPr>
        <p:txBody>
          <a:bodyPr/>
          <a:lstStyle/>
          <a:p>
            <a:r>
              <a:rPr lang="en-GB" dirty="0" smtClean="0"/>
              <a:t>Awarding Qualifications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4680520" cy="5472608"/>
          </a:xfrm>
        </p:spPr>
        <p:txBody>
          <a:bodyPr>
            <a:noAutofit/>
          </a:bodyPr>
          <a:lstStyle/>
          <a:p>
            <a:r>
              <a:rPr lang="en-GB" sz="2600" dirty="0"/>
              <a:t>The qualification will be graded on a 17-point </a:t>
            </a:r>
            <a:r>
              <a:rPr lang="en-GB" sz="2600" dirty="0" smtClean="0"/>
              <a:t>scale</a:t>
            </a:r>
            <a:endParaRPr lang="en-GB" sz="2600" dirty="0"/>
          </a:p>
          <a:p>
            <a:endParaRPr lang="en-GB" sz="2600" dirty="0"/>
          </a:p>
          <a:p>
            <a:r>
              <a:rPr lang="en-GB" sz="2600" dirty="0"/>
              <a:t>A student taking Foundation Tier assessments will be awarded a grade within the range of 1 – 1 to 5 – </a:t>
            </a:r>
            <a:r>
              <a:rPr lang="en-GB" sz="2600" dirty="0" smtClean="0"/>
              <a:t>5</a:t>
            </a:r>
          </a:p>
          <a:p>
            <a:endParaRPr lang="en-GB" sz="2600" dirty="0"/>
          </a:p>
          <a:p>
            <a:r>
              <a:rPr lang="en-GB" sz="2600" dirty="0" smtClean="0"/>
              <a:t>A </a:t>
            </a:r>
            <a:r>
              <a:rPr lang="en-GB" sz="2600" dirty="0"/>
              <a:t>student taking Higher Tier assessments will be awarded a grade within the range of 4 – 4 to 9 – </a:t>
            </a:r>
            <a:r>
              <a:rPr lang="en-GB" sz="2600" dirty="0" smtClean="0"/>
              <a:t>9 </a:t>
            </a:r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5901" y="1436336"/>
            <a:ext cx="3596952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550" y="635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Developing Mathematical Skills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87624" y="1155484"/>
            <a:ext cx="7777163" cy="5189537"/>
          </a:xfrm>
        </p:spPr>
        <p:txBody>
          <a:bodyPr>
            <a:normAutofit/>
          </a:bodyPr>
          <a:lstStyle/>
          <a:p>
            <a:r>
              <a:rPr lang="en-GB" altLang="en-US" sz="2800" dirty="0" smtClean="0"/>
              <a:t>Science and Maths go hand in hand</a:t>
            </a:r>
          </a:p>
          <a:p>
            <a:endParaRPr lang="en-GB" altLang="en-US" sz="2800" dirty="0" smtClean="0"/>
          </a:p>
          <a:p>
            <a:r>
              <a:rPr lang="en-GB" altLang="en-US" sz="2800" dirty="0" smtClean="0"/>
              <a:t>It is important our students can apply the skills they learn during maths lessons in science </a:t>
            </a:r>
          </a:p>
          <a:p>
            <a:endParaRPr lang="en-GB" altLang="en-US" sz="2800" dirty="0" smtClean="0"/>
          </a:p>
          <a:p>
            <a:r>
              <a:rPr lang="en-GB" altLang="en-US" sz="2800" dirty="0" smtClean="0"/>
              <a:t>The mathematical content has increased – between 10% (Biology) and 30% (Physics) of questions will include mathematical applications</a:t>
            </a:r>
          </a:p>
          <a:p>
            <a:endParaRPr lang="en-GB" altLang="en-US" sz="2800" dirty="0" smtClean="0"/>
          </a:p>
          <a:p>
            <a:r>
              <a:rPr lang="en-GB" altLang="en-US" sz="2800" dirty="0" smtClean="0"/>
              <a:t>A scientific calculator is </a:t>
            </a:r>
            <a:r>
              <a:rPr lang="en-GB" altLang="en-US" sz="2800" b="1" dirty="0" smtClean="0"/>
              <a:t>essential</a:t>
            </a:r>
            <a:r>
              <a:rPr lang="en-GB" altLang="en-US" sz="2800" dirty="0" smtClean="0"/>
              <a:t> for success in Science</a:t>
            </a:r>
          </a:p>
        </p:txBody>
      </p:sp>
    </p:spTree>
    <p:extLst>
      <p:ext uri="{BB962C8B-B14F-4D97-AF65-F5344CB8AC3E}">
        <p14:creationId xmlns:p14="http://schemas.microsoft.com/office/powerpoint/2010/main" val="10111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1550" y="635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Developing Extended Response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87624" y="1155484"/>
            <a:ext cx="7777163" cy="5189537"/>
          </a:xfrm>
        </p:spPr>
        <p:txBody>
          <a:bodyPr>
            <a:normAutofit/>
          </a:bodyPr>
          <a:lstStyle/>
          <a:p>
            <a:r>
              <a:rPr lang="en-GB" altLang="en-US" sz="2800" dirty="0" smtClean="0"/>
              <a:t>The amount of detail is key</a:t>
            </a:r>
          </a:p>
          <a:p>
            <a:endParaRPr lang="en-GB" altLang="en-US" sz="2800" dirty="0" smtClean="0"/>
          </a:p>
          <a:p>
            <a:r>
              <a:rPr lang="en-GB" altLang="en-US" sz="2800" dirty="0" smtClean="0"/>
              <a:t>Students need to be able to explain and describe how systems are related</a:t>
            </a:r>
          </a:p>
          <a:p>
            <a:endParaRPr lang="en-GB" altLang="en-US" sz="2800" dirty="0"/>
          </a:p>
          <a:p>
            <a:r>
              <a:rPr lang="en-GB" altLang="en-US" sz="2800" dirty="0" smtClean="0"/>
              <a:t>Trying hard, being resilient, reading key content and asking for help are all needed </a:t>
            </a:r>
          </a:p>
          <a:p>
            <a:endParaRPr lang="en-GB" altLang="en-US" sz="2800" dirty="0"/>
          </a:p>
          <a:p>
            <a:r>
              <a:rPr lang="en-GB" altLang="en-US" sz="2800" dirty="0" smtClean="0"/>
              <a:t>Improvement tasks are given for exactly this – to improve</a:t>
            </a:r>
          </a:p>
        </p:txBody>
      </p:sp>
    </p:spTree>
    <p:extLst>
      <p:ext uri="{BB962C8B-B14F-4D97-AF65-F5344CB8AC3E}">
        <p14:creationId xmlns:p14="http://schemas.microsoft.com/office/powerpoint/2010/main" val="36136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bright="-2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696" y="-7455"/>
            <a:ext cx="5466672" cy="686545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569032" y="404664"/>
            <a:ext cx="2307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OLD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75164" y="398984"/>
            <a:ext cx="2307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NEW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455776"/>
            <a:ext cx="212372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5</a:t>
            </a:r>
            <a:r>
              <a:rPr lang="en-GB" sz="2000" dirty="0" smtClean="0"/>
              <a:t> = </a:t>
            </a:r>
          </a:p>
          <a:p>
            <a:pPr algn="ctr"/>
            <a:r>
              <a:rPr lang="en-GB" sz="2000" dirty="0" smtClean="0"/>
              <a:t>Strong Pass</a:t>
            </a:r>
          </a:p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>4 = Standard Pass</a:t>
            </a:r>
          </a:p>
          <a:p>
            <a:pPr algn="ctr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084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635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Developing Practical Skills</a:t>
            </a:r>
            <a:endParaRPr lang="en-GB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187624" y="1155484"/>
            <a:ext cx="7777163" cy="5189537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800" dirty="0" smtClean="0"/>
              <a:t>Students will be required to complete a series of practical experiments to develop their scientific thinking skills and understanding</a:t>
            </a:r>
          </a:p>
          <a:p>
            <a:endParaRPr lang="en-GB" altLang="en-US" sz="2800" dirty="0" smtClean="0"/>
          </a:p>
          <a:p>
            <a:r>
              <a:rPr lang="en-GB" altLang="en-US" sz="2800" dirty="0" smtClean="0"/>
              <a:t>Combined Science carry out eight per subject (a total of 24 over two years)</a:t>
            </a:r>
          </a:p>
          <a:p>
            <a:pPr marL="82296" indent="0">
              <a:buNone/>
            </a:pPr>
            <a:endParaRPr lang="en-GB" altLang="en-US" sz="2800" dirty="0" smtClean="0"/>
          </a:p>
          <a:p>
            <a:r>
              <a:rPr lang="en-GB" altLang="en-US" sz="2800" dirty="0" smtClean="0"/>
              <a:t>Separate Science students will carry out ten per subject (a total of 30)</a:t>
            </a:r>
          </a:p>
          <a:p>
            <a:endParaRPr lang="en-GB" altLang="en-US" sz="2800" dirty="0" smtClean="0"/>
          </a:p>
          <a:p>
            <a:r>
              <a:rPr lang="en-GB" altLang="en-US" sz="2800" dirty="0" smtClean="0"/>
              <a:t>Practical skills will be evaluated through the final examinations through questions designed to test students’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44352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Assessment</a:t>
            </a:r>
            <a:endParaRPr lang="en-GB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777163" cy="5189537"/>
          </a:xfrm>
        </p:spPr>
        <p:txBody>
          <a:bodyPr>
            <a:normAutofit fontScale="92500" lnSpcReduction="10000"/>
          </a:bodyPr>
          <a:lstStyle/>
          <a:p>
            <a:r>
              <a:rPr lang="en-GB" altLang="en-US" sz="2800" dirty="0" smtClean="0"/>
              <a:t>Students are assessed regularly in Science through end of topic assessments either set as homework or in class assessments. </a:t>
            </a:r>
          </a:p>
          <a:p>
            <a:endParaRPr lang="en-GB" altLang="en-US" sz="2800" dirty="0"/>
          </a:p>
          <a:p>
            <a:r>
              <a:rPr lang="en-GB" altLang="en-US" sz="2800" dirty="0" smtClean="0"/>
              <a:t>We expect students to prepare for in class assessments just as they would for the summer</a:t>
            </a:r>
          </a:p>
          <a:p>
            <a:endParaRPr lang="en-GB" altLang="en-US" sz="2800" dirty="0"/>
          </a:p>
          <a:p>
            <a:r>
              <a:rPr lang="en-GB" altLang="en-US" sz="2800" dirty="0" smtClean="0"/>
              <a:t>Used to track students and put intervention in place when necessary and also supports tier of entry.</a:t>
            </a:r>
          </a:p>
          <a:p>
            <a:endParaRPr lang="en-GB" altLang="en-US" sz="2800" dirty="0"/>
          </a:p>
          <a:p>
            <a:r>
              <a:rPr lang="en-GB" altLang="en-US" sz="2800" dirty="0" smtClean="0"/>
              <a:t>Assessments and homework tasks are made up of past exam questions to help students understand the language used by AQA.</a:t>
            </a:r>
          </a:p>
          <a:p>
            <a:endParaRPr lang="en-GB" altLang="en-US" sz="2800" dirty="0" smtClean="0"/>
          </a:p>
          <a:p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030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3" y="1412776"/>
            <a:ext cx="7920880" cy="52565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400" b="1" dirty="0" smtClean="0"/>
              <a:t>Homework: </a:t>
            </a:r>
            <a:r>
              <a:rPr lang="en-GB" sz="2400" dirty="0" smtClean="0"/>
              <a:t>Homework is essential for consolidation of classwork.</a:t>
            </a:r>
          </a:p>
          <a:p>
            <a:pPr marL="0" indent="0">
              <a:buNone/>
              <a:defRPr/>
            </a:pPr>
            <a:endParaRPr lang="en-GB" sz="2400" b="1" dirty="0"/>
          </a:p>
          <a:p>
            <a:pPr>
              <a:defRPr/>
            </a:pPr>
            <a:r>
              <a:rPr lang="en-GB" sz="2400" b="1" dirty="0" smtClean="0"/>
              <a:t>Revision </a:t>
            </a:r>
            <a:r>
              <a:rPr lang="en-GB" sz="2400" b="1" dirty="0"/>
              <a:t>&amp; Independent Study:</a:t>
            </a:r>
            <a:r>
              <a:rPr lang="en-GB" sz="2400" dirty="0"/>
              <a:t> We are developing </a:t>
            </a:r>
            <a:r>
              <a:rPr lang="en-GB" sz="2400" dirty="0" smtClean="0"/>
              <a:t>students’ </a:t>
            </a:r>
            <a:r>
              <a:rPr lang="en-GB" sz="2400" dirty="0"/>
              <a:t>ability to self study. They should constantly be revising and trying new techniques to find the ones best suited for them.</a:t>
            </a:r>
            <a:endParaRPr lang="en-GB" sz="2400" b="1" dirty="0"/>
          </a:p>
          <a:p>
            <a:pPr>
              <a:defRPr/>
            </a:pPr>
            <a:endParaRPr lang="en-GB" sz="2400" b="1" dirty="0"/>
          </a:p>
          <a:p>
            <a:pPr>
              <a:defRPr/>
            </a:pPr>
            <a:r>
              <a:rPr lang="en-GB" sz="2400" b="1" dirty="0"/>
              <a:t>Revision Guides: </a:t>
            </a:r>
            <a:r>
              <a:rPr lang="en-GB" sz="2400" dirty="0"/>
              <a:t>are very useful to support learning and may be purchased </a:t>
            </a:r>
            <a:r>
              <a:rPr lang="en-GB" sz="2400" dirty="0" smtClean="0"/>
              <a:t>at a </a:t>
            </a:r>
            <a:r>
              <a:rPr lang="en-GB" sz="2400" dirty="0"/>
              <a:t>reduced cost from the Science </a:t>
            </a:r>
            <a:r>
              <a:rPr lang="en-GB" sz="2400" dirty="0" smtClean="0"/>
              <a:t>department.</a:t>
            </a:r>
            <a:endParaRPr lang="en-GB" sz="2400" dirty="0"/>
          </a:p>
          <a:p>
            <a:pPr>
              <a:defRPr/>
            </a:pPr>
            <a:endParaRPr lang="en-GB" sz="2400" dirty="0"/>
          </a:p>
          <a:p>
            <a:pPr>
              <a:defRPr/>
            </a:pPr>
            <a:r>
              <a:rPr lang="en-GB" sz="2400" b="1" dirty="0"/>
              <a:t>Revision Classes: </a:t>
            </a:r>
            <a:r>
              <a:rPr lang="en-GB" sz="2400" dirty="0"/>
              <a:t>These will be focused at certain groups throughout the year. Encourage your child to come along and take part.</a:t>
            </a:r>
          </a:p>
          <a:p>
            <a:pPr>
              <a:defRPr/>
            </a:pPr>
            <a:endParaRPr lang="en-GB" sz="2400" b="1" dirty="0"/>
          </a:p>
          <a:p>
            <a:pPr>
              <a:defRPr/>
            </a:pP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3" y="404664"/>
            <a:ext cx="7417444" cy="8921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dirty="0"/>
              <a:t>Preparation for Examinations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55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040687" y="496332"/>
            <a:ext cx="8229600" cy="111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 Year 11 Examination Dates 2019</a:t>
            </a:r>
            <a:endParaRPr lang="en-GB" sz="31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044499" y="1628800"/>
          <a:ext cx="7200800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Biology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Chemistry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Physics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Paper 1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Tue 14</a:t>
                      </a:r>
                      <a:r>
                        <a:rPr lang="en-GB" sz="2800" baseline="30000" dirty="0" smtClean="0"/>
                        <a:t>th</a:t>
                      </a:r>
                      <a:r>
                        <a:rPr lang="en-GB" sz="2800" dirty="0" smtClean="0"/>
                        <a:t> May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Thu 16</a:t>
                      </a:r>
                      <a:r>
                        <a:rPr lang="en-GB" sz="2800" baseline="30000" dirty="0" smtClean="0"/>
                        <a:t>th</a:t>
                      </a:r>
                      <a:r>
                        <a:rPr lang="en-GB" sz="2800" dirty="0" smtClean="0"/>
                        <a:t> May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Wed 22</a:t>
                      </a:r>
                      <a:r>
                        <a:rPr lang="en-GB" sz="2800" baseline="30000" dirty="0" smtClean="0"/>
                        <a:t>nd</a:t>
                      </a:r>
                      <a:r>
                        <a:rPr lang="en-GB" sz="2800" dirty="0" smtClean="0"/>
                        <a:t>  May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/>
                        <a:t>Paper</a:t>
                      </a:r>
                      <a:r>
                        <a:rPr lang="en-GB" sz="2800" b="1" baseline="0" dirty="0" smtClean="0"/>
                        <a:t> 2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Fri 7</a:t>
                      </a:r>
                      <a:r>
                        <a:rPr lang="en-GB" sz="2800" baseline="30000" dirty="0" smtClean="0"/>
                        <a:t>th</a:t>
                      </a:r>
                      <a:r>
                        <a:rPr lang="en-GB" sz="2800" dirty="0" smtClean="0"/>
                        <a:t> </a:t>
                      </a:r>
                    </a:p>
                    <a:p>
                      <a:pPr algn="ctr"/>
                      <a:r>
                        <a:rPr lang="en-GB" sz="2800" dirty="0" smtClean="0"/>
                        <a:t>June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Wed 12</a:t>
                      </a:r>
                      <a:r>
                        <a:rPr lang="en-GB" sz="2800" baseline="30000" dirty="0" smtClean="0"/>
                        <a:t>th</a:t>
                      </a:r>
                      <a:r>
                        <a:rPr lang="en-GB" sz="2800" dirty="0" smtClean="0"/>
                        <a:t> June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 Fri 14</a:t>
                      </a:r>
                      <a:r>
                        <a:rPr lang="en-GB" sz="2800" baseline="30000" dirty="0" smtClean="0"/>
                        <a:t>th</a:t>
                      </a:r>
                      <a:r>
                        <a:rPr lang="en-GB" sz="2800" baseline="0" dirty="0" smtClean="0"/>
                        <a:t> June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899592" y="4581128"/>
            <a:ext cx="7777163" cy="158417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GB" altLang="en-US" sz="2800" dirty="0" smtClean="0"/>
              <a:t>26 weeks until the first exam (not including holidays)!</a:t>
            </a:r>
          </a:p>
          <a:p>
            <a:pPr fontAlgn="auto">
              <a:spcAft>
                <a:spcPts val="0"/>
              </a:spcAft>
            </a:pPr>
            <a:r>
              <a:rPr lang="en-GB" altLang="en-US" sz="2800" dirty="0" smtClean="0"/>
              <a:t>Approximately 52 lessons for Separate Science</a:t>
            </a:r>
          </a:p>
          <a:p>
            <a:pPr fontAlgn="auto">
              <a:spcAft>
                <a:spcPts val="0"/>
              </a:spcAft>
            </a:pPr>
            <a:r>
              <a:rPr lang="en-GB" altLang="en-US" sz="2800" dirty="0" smtClean="0"/>
              <a:t>Approximately 35 lessons for </a:t>
            </a:r>
            <a:r>
              <a:rPr lang="en-GB" altLang="en-US" sz="2800" dirty="0" smtClean="0"/>
              <a:t>Combined </a:t>
            </a:r>
            <a:r>
              <a:rPr lang="en-GB" altLang="en-US" sz="2800" dirty="0" smtClean="0"/>
              <a:t>Science </a:t>
            </a:r>
          </a:p>
          <a:p>
            <a:pPr fontAlgn="auto">
              <a:spcAft>
                <a:spcPts val="0"/>
              </a:spcAft>
            </a:pPr>
            <a:endParaRPr lang="en-GB" altLang="en-US" sz="2800" dirty="0" smtClean="0"/>
          </a:p>
          <a:p>
            <a:pPr fontAlgn="auto">
              <a:spcAft>
                <a:spcPts val="0"/>
              </a:spcAft>
            </a:pPr>
            <a:endParaRPr lang="en-GB" altLang="en-US" sz="2800" dirty="0" smtClean="0"/>
          </a:p>
          <a:p>
            <a:pPr fontAlgn="auto">
              <a:spcAft>
                <a:spcPts val="0"/>
              </a:spcAft>
            </a:pP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0311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Mr Clark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Assistant Head Teacher</a:t>
            </a:r>
          </a:p>
          <a:p>
            <a:pPr algn="ctr"/>
            <a:endParaRPr lang="en-GB" sz="2800" b="1" dirty="0" smtClean="0"/>
          </a:p>
          <a:p>
            <a:pPr algn="ctr"/>
            <a:endParaRPr lang="en-GB" sz="2800" b="1" dirty="0" smtClean="0"/>
          </a:p>
          <a:p>
            <a:pPr algn="ctr"/>
            <a:endParaRPr lang="en-GB" sz="2800" b="1" dirty="0"/>
          </a:p>
          <a:p>
            <a:pPr algn="ctr"/>
            <a:r>
              <a:rPr lang="en-GB" sz="2800" b="1" dirty="0" smtClean="0"/>
              <a:t>Revision Techniques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0548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54" name="Group 398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66253" y="1701402"/>
          <a:ext cx="8608809" cy="3665992"/>
        </p:xfrm>
        <a:graphic>
          <a:graphicData uri="http://schemas.openxmlformats.org/drawingml/2006/table">
            <a:tbl>
              <a:tblPr/>
              <a:tblGrid>
                <a:gridCol w="1774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7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6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56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61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Mon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20th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Tues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21</a:t>
                      </a:r>
                      <a:r>
                        <a:rPr kumimoji="0" lang="en-GB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st</a:t>
                      </a: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Wed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22</a:t>
                      </a:r>
                      <a:r>
                        <a:rPr kumimoji="0" lang="en-GB" sz="15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nd</a:t>
                      </a: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Thur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23d</a:t>
                      </a: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Fri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24</a:t>
                      </a:r>
                      <a:r>
                        <a:rPr kumimoji="0" lang="en-GB" sz="15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th</a:t>
                      </a: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  <a:endParaRPr kumimoji="0" lang="en-GB" sz="15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Sat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25th</a:t>
                      </a:r>
                      <a:endParaRPr kumimoji="0" lang="en-GB" sz="15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Garamond" pitchFamily="18" charset="0"/>
                        </a:rPr>
                        <a:t>Sun 26th</a:t>
                      </a:r>
                    </a:p>
                  </a:txBody>
                  <a:tcPr marL="68580" marR="68580" marT="34290" marB="34290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</a:rPr>
                        <a:t>Homework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7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</a:rPr>
                        <a:t>Coursework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</a:rPr>
                        <a:t>Revision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412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r="2001"/>
          <a:stretch/>
        </p:blipFill>
        <p:spPr bwMode="auto">
          <a:xfrm>
            <a:off x="-282388" y="857251"/>
            <a:ext cx="9426388" cy="508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1" y="857251"/>
            <a:ext cx="7886700" cy="994172"/>
          </a:xfrm>
        </p:spPr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0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13038" r="12602" b="6050"/>
          <a:stretch/>
        </p:blipFill>
        <p:spPr bwMode="auto">
          <a:xfrm>
            <a:off x="0" y="857251"/>
            <a:ext cx="9230061" cy="50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2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027"/>
            <a:ext cx="9144000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2" y="1018616"/>
            <a:ext cx="8786981" cy="5087021"/>
          </a:xfrm>
        </p:spPr>
      </p:pic>
    </p:spTree>
    <p:extLst>
      <p:ext uri="{BB962C8B-B14F-4D97-AF65-F5344CB8AC3E}">
        <p14:creationId xmlns:p14="http://schemas.microsoft.com/office/powerpoint/2010/main" val="225369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dge New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/>
          </a:blip>
          <a:stretch>
            <a:fillRect/>
          </a:stretch>
        </p:blipFill>
        <p:spPr>
          <a:xfrm>
            <a:off x="0" y="51349"/>
            <a:ext cx="9144000" cy="6984319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7584" y="980728"/>
            <a:ext cx="2808312" cy="56166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‘Aspirational target grade’ is the GCSE grade that your child should achieve based on their progress from  KS2.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grades were given to your child at the beginning of Year 10 for each subject studied.</a:t>
            </a:r>
          </a:p>
          <a:p>
            <a:pPr fontAlgn="auto">
              <a:spcAft>
                <a:spcPts val="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They should be recorded in their planner.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552" y="552531"/>
            <a:ext cx="7458032" cy="47004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Pupil Targets</a:t>
            </a:r>
            <a:endParaRPr lang="en-GB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68151"/>
              </p:ext>
            </p:extLst>
          </p:nvPr>
        </p:nvGraphicFramePr>
        <p:xfrm>
          <a:off x="3635896" y="552531"/>
          <a:ext cx="5256586" cy="5972820"/>
        </p:xfrm>
        <a:graphic>
          <a:graphicData uri="http://schemas.openxmlformats.org/drawingml/2006/table">
            <a:tbl>
              <a:tblPr firstRow="1" firstCol="1" bandRow="1"/>
              <a:tblGrid>
                <a:gridCol w="301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4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20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087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04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12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1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11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126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126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1165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126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0126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932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0636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KS2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Autumn Y7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Spring Y7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Summer Y7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Autumn Y8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Spring Y8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Summer Y8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Autumn Y9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Spring Y9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Summer Y9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Autumn Y10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Spring Y10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Summer Y10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Autumn Y11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Spring Y11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Summer Y11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New GCSE Grades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Old GCSE grades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^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A*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8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8C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7C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D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E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5C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F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4C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G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2A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2B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2C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09" marR="526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>
          <a:xfrm flipV="1">
            <a:off x="3923928" y="2996952"/>
            <a:ext cx="4464496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90" t="17995" r="50996" b="20308"/>
          <a:stretch/>
        </p:blipFill>
        <p:spPr>
          <a:xfrm>
            <a:off x="6157244" y="895697"/>
            <a:ext cx="1763560" cy="2489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2346" t="18748" r="51708" b="20990"/>
          <a:stretch/>
        </p:blipFill>
        <p:spPr>
          <a:xfrm>
            <a:off x="4774364" y="1635645"/>
            <a:ext cx="1644669" cy="238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837" t="17588" r="51105" b="20178"/>
          <a:stretch/>
        </p:blipFill>
        <p:spPr>
          <a:xfrm>
            <a:off x="3480082" y="2353411"/>
            <a:ext cx="1512168" cy="2173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1838" t="18170" r="51083" b="20335"/>
          <a:stretch/>
        </p:blipFill>
        <p:spPr>
          <a:xfrm>
            <a:off x="2324369" y="3000491"/>
            <a:ext cx="1397105" cy="198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1690" t="18436" r="50996" b="21153"/>
          <a:stretch/>
        </p:blipFill>
        <p:spPr>
          <a:xfrm>
            <a:off x="1156484" y="3611939"/>
            <a:ext cx="1324140" cy="183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4" t="24261" r="23135" b="21271"/>
          <a:stretch>
            <a:fillRect/>
          </a:stretch>
        </p:blipFill>
        <p:spPr bwMode="auto">
          <a:xfrm>
            <a:off x="56478" y="913728"/>
            <a:ext cx="8915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601391" y="1646636"/>
            <a:ext cx="4752975" cy="3996928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GB" sz="225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900" dirty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GB" sz="1500" b="1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1500" u="sng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en-GB" sz="9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9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900" dirty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8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t="18971" r="22861" b="24741"/>
          <a:stretch>
            <a:fillRect/>
          </a:stretch>
        </p:blipFill>
        <p:spPr bwMode="auto">
          <a:xfrm>
            <a:off x="0" y="859632"/>
            <a:ext cx="9144000" cy="514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24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24264" y="1081075"/>
            <a:ext cx="8455511" cy="23931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GB" sz="27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Departmental Revision Guides </a:t>
            </a:r>
            <a:endParaRPr lang="en-US" sz="2700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601391" y="1646636"/>
            <a:ext cx="4752975" cy="399692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z="225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50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038" t="16166" r="30377" b="5015"/>
          <a:stretch/>
        </p:blipFill>
        <p:spPr>
          <a:xfrm>
            <a:off x="2555776" y="1320391"/>
            <a:ext cx="4392488" cy="546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044492" cy="5085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4634" y="3429000"/>
            <a:ext cx="4104456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0" y="51349"/>
            <a:ext cx="9144000" cy="6984319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Mrs Dunn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Assistant Head Teacher</a:t>
            </a:r>
          </a:p>
          <a:p>
            <a:endParaRPr lang="en-GB" sz="2800" b="1" dirty="0" smtClean="0"/>
          </a:p>
          <a:p>
            <a:endParaRPr lang="en-GB" sz="2800" b="1" dirty="0"/>
          </a:p>
          <a:p>
            <a:pPr algn="ctr"/>
            <a:r>
              <a:rPr lang="en-GB" sz="2800" b="1" dirty="0" smtClean="0"/>
              <a:t>GCSE POD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5963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76" t="13199" r="2105" b="12526"/>
          <a:stretch/>
        </p:blipFill>
        <p:spPr>
          <a:xfrm>
            <a:off x="1143000" y="869987"/>
            <a:ext cx="6858000" cy="51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242" t="12327" r="3819" b="5351"/>
          <a:stretch/>
        </p:blipFill>
        <p:spPr>
          <a:xfrm>
            <a:off x="1143000" y="857250"/>
            <a:ext cx="6844412" cy="505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/>
          </a:blip>
          <a:stretch>
            <a:fillRect/>
          </a:stretch>
        </p:blipFill>
        <p:spPr>
          <a:xfrm>
            <a:off x="0" y="51349"/>
            <a:ext cx="9144000" cy="6984319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Mr McHale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/>
              <a:t>Senior Assistant Head Teacher (Pastoral)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903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88640"/>
            <a:ext cx="7086600" cy="731838"/>
          </a:xfrm>
        </p:spPr>
        <p:txBody>
          <a:bodyPr/>
          <a:lstStyle/>
          <a:p>
            <a:pPr algn="ctr" eaLnBrk="1" hangingPunct="1"/>
            <a:r>
              <a:rPr lang="en-GB" sz="2400" b="1" dirty="0" smtClean="0">
                <a:latin typeface="Tahoma" charset="0"/>
              </a:rPr>
              <a:t>How do I seek advice from the school?</a:t>
            </a:r>
            <a:endParaRPr lang="en-US" sz="2400" b="1" dirty="0" smtClean="0">
              <a:latin typeface="Tahoma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093751" y="836712"/>
            <a:ext cx="7416874" cy="544661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you need any advice from the school contact your child's</a:t>
            </a:r>
            <a:r>
              <a:rPr lang="en-GB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 of House.</a:t>
            </a:r>
          </a:p>
          <a:p>
            <a:pPr eaLnBrk="1" hangingPunct="1"/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Mrs Duncan - St Aidan Lindisfarne</a:t>
            </a:r>
          </a:p>
          <a:p>
            <a:pPr eaLnBrk="1" hangingPunct="1"/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Mrs </a:t>
            </a:r>
            <a:r>
              <a:rPr lang="en-GB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Hilburn-Mulhatton</a:t>
            </a:r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- St Cuthbert Durham</a:t>
            </a:r>
          </a:p>
          <a:p>
            <a:pPr eaLnBrk="1" hangingPunct="1"/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Mrs McHale - St </a:t>
            </a:r>
            <a:r>
              <a:rPr lang="en-GB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Godric</a:t>
            </a:r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Finchale</a:t>
            </a:r>
            <a:endParaRPr lang="en-GB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Mr Thompson - St Hilda Whitby</a:t>
            </a:r>
            <a:endParaRPr lang="en-GB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en-GB" sz="28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there is a personal issue </a:t>
            </a:r>
            <a:r>
              <a:rPr lang="en-GB" sz="2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 Hughes- </a:t>
            </a:r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school social worker</a:t>
            </a:r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available.</a:t>
            </a:r>
          </a:p>
          <a:p>
            <a:pPr eaLnBrk="1" hangingPunct="1">
              <a:buFontTx/>
              <a:buNone/>
            </a:pPr>
            <a:endParaRPr lang="en-GB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there is an attendance issue </a:t>
            </a:r>
            <a:r>
              <a:rPr lang="en-GB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Mrs Moran/Mrs Devlin </a:t>
            </a:r>
            <a:r>
              <a:rPr lang="en-GB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are the attendance team.</a:t>
            </a:r>
          </a:p>
          <a:p>
            <a:pPr eaLnBrk="1" hangingPunct="1"/>
            <a:endParaRPr lang="en-GB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800" dirty="0">
                <a:latin typeface="Calibri" pitchFamily="34" charset="0"/>
                <a:cs typeface="Calibri" pitchFamily="34" charset="0"/>
              </a:rPr>
              <a:t>You could communicate with subject staff or mentors (where applicable) via the planner.</a:t>
            </a:r>
          </a:p>
        </p:txBody>
      </p:sp>
    </p:spTree>
    <p:extLst>
      <p:ext uri="{BB962C8B-B14F-4D97-AF65-F5344CB8AC3E}">
        <p14:creationId xmlns:p14="http://schemas.microsoft.com/office/powerpoint/2010/main" val="33556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3608" y="82476"/>
            <a:ext cx="7458032" cy="47004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Pupil Targets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-1689"/>
            <a:ext cx="7964645" cy="68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043608" y="685800"/>
            <a:ext cx="7560840" cy="731838"/>
          </a:xfrm>
        </p:spPr>
        <p:txBody>
          <a:bodyPr/>
          <a:lstStyle/>
          <a:p>
            <a:pPr algn="ctr"/>
            <a:r>
              <a:rPr lang="en-GB" sz="3200" b="1" dirty="0" smtClean="0"/>
              <a:t>Parents/Carers – How can I help?????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7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equential Access Storage 3"/>
          <p:cNvSpPr/>
          <p:nvPr/>
        </p:nvSpPr>
        <p:spPr>
          <a:xfrm rot="21214603">
            <a:off x="147638" y="152400"/>
            <a:ext cx="2881312" cy="2814638"/>
          </a:xfrm>
          <a:prstGeom prst="flowChartMagnetic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2000" dirty="0"/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don’t understand all these </a:t>
            </a:r>
            <a:r>
              <a:rPr lang="en-GB" sz="2000" dirty="0" smtClean="0">
                <a:solidFill>
                  <a:schemeClr val="accent1">
                    <a:lumMod val="50000"/>
                  </a:schemeClr>
                </a:solidFill>
              </a:rPr>
              <a:t>controlled assessments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, levels and exams – its completely different from when I was at school.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059113" y="2781300"/>
            <a:ext cx="3600450" cy="2016125"/>
          </a:xfrm>
          <a:prstGeom prst="wedgeRoundRectCallou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Surely she shouldn’t be going out again when she’s studying for GCSE’s?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179388" y="3573017"/>
            <a:ext cx="2916237" cy="3096072"/>
          </a:xfrm>
          <a:prstGeom prst="cloudCallout">
            <a:avLst>
              <a:gd name="adj1" fmla="val 78474"/>
              <a:gd name="adj2" fmla="val 987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He’s always got an excuse, I don’t know what to believe!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3643313" y="244475"/>
            <a:ext cx="3816350" cy="1873250"/>
          </a:xfrm>
          <a:prstGeom prst="wedgeEllipseCallou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can’t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stand the arguments when I try to help....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24525" y="5013325"/>
            <a:ext cx="3168650" cy="1439863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I’ll just write her a note to excuse her late homework, just this once....</a:t>
            </a:r>
          </a:p>
        </p:txBody>
      </p:sp>
      <p:sp>
        <p:nvSpPr>
          <p:cNvPr id="9" name="Flowchart: Off-page Connector 8"/>
          <p:cNvSpPr/>
          <p:nvPr/>
        </p:nvSpPr>
        <p:spPr>
          <a:xfrm>
            <a:off x="7019925" y="1628800"/>
            <a:ext cx="1873250" cy="3095600"/>
          </a:xfrm>
          <a:prstGeom prst="flowChartOffpageConnector">
            <a:avLst/>
          </a:prstGeom>
          <a:solidFill>
            <a:srgbClr val="FF0066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I’m surprised she’s not got any homework, I expected more in Year 11</a:t>
            </a:r>
          </a:p>
        </p:txBody>
      </p:sp>
    </p:spTree>
    <p:extLst>
      <p:ext uri="{BB962C8B-B14F-4D97-AF65-F5344CB8AC3E}">
        <p14:creationId xmlns:p14="http://schemas.microsoft.com/office/powerpoint/2010/main" val="39013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85800"/>
            <a:ext cx="8064896" cy="731838"/>
          </a:xfrm>
        </p:spPr>
        <p:txBody>
          <a:bodyPr>
            <a:normAutofit/>
          </a:bodyPr>
          <a:lstStyle/>
          <a:p>
            <a:r>
              <a:rPr lang="en-GB" b="1" dirty="0" smtClean="0"/>
              <a:t>The Biggest Challenge: Priorities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700808"/>
            <a:ext cx="7498080" cy="4800600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Friendships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Family life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Social life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Hobbies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Clubs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Fashion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Romantic Concerns</a:t>
            </a:r>
          </a:p>
          <a:p>
            <a:r>
              <a:rPr lang="en-GB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GCSE’s?</a:t>
            </a: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mtClean="0">
                <a:solidFill>
                  <a:schemeClr val="tx2">
                    <a:satMod val="130000"/>
                  </a:schemeClr>
                </a:solidFill>
              </a:rPr>
              <a:t>A Partnership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773238"/>
            <a:ext cx="55435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TextBox 5"/>
          <p:cNvSpPr txBox="1">
            <a:spLocks noChangeArrowheads="1"/>
          </p:cNvSpPr>
          <p:nvPr/>
        </p:nvSpPr>
        <p:spPr bwMode="auto">
          <a:xfrm>
            <a:off x="4887913" y="300038"/>
            <a:ext cx="4033837" cy="674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GB" altLang="en-US" sz="2400" dirty="0">
                <a:latin typeface="Calibri" pitchFamily="34" charset="0"/>
              </a:rPr>
              <a:t> You are the expert on your own child and always have been his or her most important teacher.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endParaRPr lang="en-GB" altLang="en-US" sz="2400" dirty="0"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GB" altLang="en-US" sz="2400" dirty="0">
                <a:latin typeface="Calibri" pitchFamily="34" charset="0"/>
              </a:rPr>
              <a:t>Your support, encouragement and interest can make a spectacular difference to your child’s motivation and ability to cope with demands of GCSE.</a:t>
            </a:r>
          </a:p>
          <a:p>
            <a:pPr eaLnBrk="1" hangingPunct="1">
              <a:lnSpc>
                <a:spcPct val="150000"/>
              </a:lnSpc>
            </a:pPr>
            <a:endParaRPr lang="en-GB" alt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52736"/>
            <a:ext cx="799288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044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7928"/>
          <a:stretch/>
        </p:blipFill>
        <p:spPr>
          <a:xfrm>
            <a:off x="683568" y="1268760"/>
            <a:ext cx="662473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690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49" y="1209655"/>
            <a:ext cx="856895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3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b="1" u="sng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Attendance</a:t>
            </a:r>
            <a:r>
              <a:rPr lang="en-GB" altLang="en-US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GB" altLang="en-US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GB" altLang="en-US" smtClean="0">
                <a:solidFill>
                  <a:schemeClr val="tx2">
                    <a:satMod val="13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GCSE in under 5 days???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971550" y="1844675"/>
            <a:ext cx="7777163" cy="4525963"/>
          </a:xfrm>
        </p:spPr>
        <p:txBody>
          <a:bodyPr>
            <a:normAutofit/>
          </a:bodyPr>
          <a:lstStyle/>
          <a:p>
            <a:pPr marL="82296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You may think you’ve got forever BUT look at how many hours of lessons you have in Year 10.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GB" altLang="en-U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GB" altLang="en-US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Eng</a:t>
            </a: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/Maths/</a:t>
            </a:r>
            <a:r>
              <a:rPr lang="en-GB" altLang="en-US" sz="28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Sci</a:t>
            </a: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en-US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6.5 days </a:t>
            </a: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GB" alt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4</a:t>
            </a: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hrs per week)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Opted Subjects </a:t>
            </a:r>
            <a:r>
              <a:rPr lang="en-GB" altLang="en-US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3.25 days </a:t>
            </a: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(2hrs per week)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You will cover most topics </a:t>
            </a:r>
            <a:r>
              <a:rPr lang="en-GB" altLang="en-US" sz="2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only once </a:t>
            </a:r>
            <a:r>
              <a:rPr lang="en-GB" alt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in these hours so learning first time round is the key to successful revision and exam results!</a:t>
            </a:r>
          </a:p>
          <a:p>
            <a:pPr marL="82296" indent="0" algn="ctr" eaLnBrk="1" fontAlgn="auto" hangingPunct="1">
              <a:spcAft>
                <a:spcPts val="0"/>
              </a:spcAft>
              <a:buNone/>
              <a:defRPr/>
            </a:pPr>
            <a:r>
              <a:rPr lang="en-GB" altLang="en-US" sz="3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Every Lesson Counts!!!!!!!!!!!</a:t>
            </a:r>
          </a:p>
        </p:txBody>
      </p:sp>
    </p:spTree>
    <p:extLst>
      <p:ext uri="{BB962C8B-B14F-4D97-AF65-F5344CB8AC3E}">
        <p14:creationId xmlns:p14="http://schemas.microsoft.com/office/powerpoint/2010/main" val="13287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340768"/>
            <a:ext cx="770485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865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7086600" cy="7318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>
                <a:solidFill>
                  <a:schemeClr val="tx2">
                    <a:satMod val="130000"/>
                  </a:schemeClr>
                </a:solidFill>
              </a:rPr>
              <a:t>What you can do right now: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908050"/>
            <a:ext cx="7704137" cy="56896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Check your child’s planner weekly and sign it.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Use the planner to communicate with Head of House/Tutor/Subject teacher.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Ensure your child is equipped for each and every lesson.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Check your child is completing homework, encourage good presentation of work in books. 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Show an interest – ask them to explain what they are enjoying at school?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Ensure your child attends and is punctual every day.</a:t>
            </a:r>
          </a:p>
          <a:p>
            <a:pPr eaLnBrk="1" hangingPunct="1">
              <a:lnSpc>
                <a:spcPct val="80000"/>
              </a:lnSpc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GB" altLang="en-US" sz="2400" dirty="0" smtClean="0"/>
              <a:t>Support the School. </a:t>
            </a:r>
          </a:p>
        </p:txBody>
      </p:sp>
    </p:spTree>
    <p:extLst>
      <p:ext uri="{BB962C8B-B14F-4D97-AF65-F5344CB8AC3E}">
        <p14:creationId xmlns:p14="http://schemas.microsoft.com/office/powerpoint/2010/main" val="21790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dge New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/>
          </a:blip>
          <a:stretch>
            <a:fillRect/>
          </a:stretch>
        </p:blipFill>
        <p:spPr>
          <a:xfrm>
            <a:off x="0" y="51349"/>
            <a:ext cx="9144000" cy="6984319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664"/>
            <a:ext cx="7086600" cy="582612"/>
          </a:xfrm>
        </p:spPr>
        <p:txBody>
          <a:bodyPr/>
          <a:lstStyle/>
          <a:p>
            <a:pPr algn="ctr" eaLnBrk="1" hangingPunct="1"/>
            <a:r>
              <a:rPr lang="en-GB" sz="2400" u="sng" dirty="0" smtClean="0"/>
              <a:t>Student </a:t>
            </a:r>
            <a:r>
              <a:rPr lang="en-GB" sz="2400" b="1" u="sng" dirty="0" smtClean="0"/>
              <a:t>Progress</a:t>
            </a:r>
            <a:r>
              <a:rPr lang="en-GB" sz="2400" u="sng" dirty="0" smtClean="0"/>
              <a:t> Against Targets</a:t>
            </a:r>
            <a:endParaRPr lang="en-US" sz="2400" u="sng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908721"/>
            <a:ext cx="8061286" cy="4680520"/>
          </a:xfrm>
        </p:spPr>
        <p:txBody>
          <a:bodyPr>
            <a:normAutofit fontScale="92500"/>
          </a:bodyPr>
          <a:lstStyle/>
          <a:p>
            <a:pPr marL="609600" indent="-609600" eaLnBrk="1" hangingPunct="1">
              <a:buFontTx/>
              <a:buNone/>
            </a:pPr>
            <a:r>
              <a:rPr lang="en-GB" sz="2200" dirty="0" smtClean="0">
                <a:latin typeface="Tahoma" charset="0"/>
              </a:rPr>
              <a:t>The progress of your child is tracked throughout their GCSE courses.</a:t>
            </a:r>
          </a:p>
          <a:p>
            <a:pPr marL="609600" indent="-609600" eaLnBrk="1" hangingPunct="1">
              <a:buFontTx/>
              <a:buNone/>
            </a:pPr>
            <a:endParaRPr lang="en-GB" sz="1500" dirty="0" smtClean="0">
              <a:latin typeface="Tahoma" charset="0"/>
            </a:endParaRP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GB" sz="2600" b="1" dirty="0" smtClean="0"/>
              <a:t>September 2018: (Year 11) -  Teachers assess progress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GB" sz="2600" b="1" dirty="0" smtClean="0"/>
              <a:t>October 2018 (Year 11) – Grade report to parents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GB" sz="2600" b="1" dirty="0" smtClean="0"/>
              <a:t>November 2018: (Year 11) – Examinations &amp; Mock results day in December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GB" sz="2600" b="1" dirty="0" smtClean="0"/>
              <a:t>January 2019: (Year 11) – Full Report and Parents’/Carers’ Evening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GB" sz="2600" b="1" dirty="0" smtClean="0"/>
              <a:t>February 2019: (Year 11) – Teacher assess progress &amp; grade report to parents in March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GB" sz="2600" b="1" dirty="0" smtClean="0"/>
              <a:t>May 2019: (Year 11) – Formal examinations begin</a:t>
            </a:r>
          </a:p>
          <a:p>
            <a:pPr marL="609600" indent="-609600" eaLnBrk="1" hangingPunct="1">
              <a:buFontTx/>
              <a:buNone/>
            </a:pPr>
            <a:r>
              <a:rPr lang="en-GB" sz="2600" dirty="0" smtClean="0"/>
              <a:t> …………………………………………………………………………</a:t>
            </a:r>
          </a:p>
          <a:p>
            <a:pPr marL="609600" indent="-609600" algn="ctr" eaLnBrk="1" hangingPunct="1">
              <a:buFont typeface="Wingdings" pitchFamily="2" charset="2"/>
              <a:buNone/>
            </a:pPr>
            <a:endParaRPr lang="en-GB" sz="900" b="1" dirty="0" smtClean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116013" y="3284538"/>
            <a:ext cx="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51966" y="5589241"/>
            <a:ext cx="8064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rgbClr val="FF0000"/>
                </a:solidFill>
              </a:rPr>
              <a:t>N.B. As a result of monitoring progress, student class moves may </a:t>
            </a:r>
            <a:r>
              <a:rPr lang="en-GB" altLang="en-US" sz="2400" dirty="0" smtClean="0">
                <a:solidFill>
                  <a:srgbClr val="FF0000"/>
                </a:solidFill>
              </a:rPr>
              <a:t>occur at </a:t>
            </a:r>
            <a:r>
              <a:rPr lang="en-GB" altLang="en-US" sz="2400" dirty="0">
                <a:solidFill>
                  <a:srgbClr val="FF0000"/>
                </a:solidFill>
              </a:rPr>
              <a:t>our discretion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81" y="1268760"/>
            <a:ext cx="7498080" cy="4800600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GB" sz="6000" dirty="0" smtClean="0"/>
              <a:t>Thank You</a:t>
            </a:r>
            <a:endParaRPr lang="en-GB" sz="6000" dirty="0"/>
          </a:p>
        </p:txBody>
      </p:sp>
      <p:pic>
        <p:nvPicPr>
          <p:cNvPr id="4" name="Picture 4" descr="Badge New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3284984"/>
            <a:ext cx="1846666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33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dge New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227" y="1"/>
            <a:ext cx="9211227" cy="7035668"/>
          </a:xfrm>
          <a:prstGeom prst="rect">
            <a:avLst/>
          </a:prstGeom>
          <a:solidFill>
            <a:schemeClr val="accent1">
              <a:alpha val="99000"/>
            </a:schemeClr>
          </a:solidFill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16632"/>
            <a:ext cx="7498080" cy="1143000"/>
          </a:xfrm>
        </p:spPr>
        <p:txBody>
          <a:bodyPr/>
          <a:lstStyle/>
          <a:p>
            <a:pPr algn="ctr" eaLnBrk="1" hangingPunct="1"/>
            <a:r>
              <a:rPr lang="en-GB" sz="2400" b="1" u="sng" dirty="0" smtClean="0"/>
              <a:t>Achieving Potential</a:t>
            </a:r>
            <a:endParaRPr lang="en-US" sz="2400" b="1" u="sng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1259632"/>
            <a:ext cx="7704856" cy="5328592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GB" sz="2000" b="1" dirty="0" smtClean="0">
                <a:latin typeface="Tahoma" charset="0"/>
              </a:rPr>
              <a:t>Support from subject teachers for the highest achievement.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dirty="0" smtClean="0">
                <a:latin typeface="Tahoma" charset="0"/>
              </a:rPr>
              <a:t>All pupils will experience </a:t>
            </a:r>
            <a:r>
              <a:rPr lang="en-GB" sz="2000" b="1" dirty="0" smtClean="0">
                <a:latin typeface="Tahoma" charset="0"/>
              </a:rPr>
              <a:t>study skills</a:t>
            </a:r>
            <a:r>
              <a:rPr lang="en-GB" sz="2000" dirty="0" smtClean="0">
                <a:latin typeface="Tahoma" charset="0"/>
              </a:rPr>
              <a:t> and preparation for exams with revision techniques (Mr Clark).</a:t>
            </a:r>
            <a:endParaRPr lang="en-GB" sz="2000" b="1" dirty="0" smtClean="0">
              <a:latin typeface="Tahoma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GB" sz="2000" b="1" dirty="0" smtClean="0">
                <a:latin typeface="Tahoma" charset="0"/>
              </a:rPr>
              <a:t>Planning and revision materials</a:t>
            </a:r>
            <a:r>
              <a:rPr lang="en-GB" sz="2000" dirty="0" smtClean="0">
                <a:latin typeface="Tahoma" charset="0"/>
              </a:rPr>
              <a:t> supplied to pupils throughout the course.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b="1" dirty="0" smtClean="0">
                <a:latin typeface="Tahoma" charset="0"/>
              </a:rPr>
              <a:t>Tutorial time</a:t>
            </a:r>
            <a:r>
              <a:rPr lang="en-GB" sz="2000" dirty="0" smtClean="0">
                <a:latin typeface="Tahoma" charset="0"/>
              </a:rPr>
              <a:t> spent planning a revision programme.</a:t>
            </a:r>
          </a:p>
          <a:p>
            <a:pPr eaLnBrk="1" hangingPunct="1">
              <a:lnSpc>
                <a:spcPct val="150000"/>
              </a:lnSpc>
            </a:pPr>
            <a:r>
              <a:rPr lang="en-GB" sz="2000" b="1" smtClean="0">
                <a:latin typeface="Tahoma" charset="0"/>
              </a:rPr>
              <a:t>Revision classes, Booster classes, GCSE Pod </a:t>
            </a:r>
            <a:r>
              <a:rPr lang="en-GB" sz="2000" dirty="0" smtClean="0">
                <a:latin typeface="Tahoma" charset="0"/>
              </a:rPr>
              <a:t>(Mrs </a:t>
            </a:r>
            <a:r>
              <a:rPr lang="en-GB" sz="2000" dirty="0">
                <a:latin typeface="Tahoma" charset="0"/>
              </a:rPr>
              <a:t>D</a:t>
            </a:r>
            <a:r>
              <a:rPr lang="en-GB" sz="2000" dirty="0" smtClean="0">
                <a:latin typeface="Tahoma" charset="0"/>
              </a:rPr>
              <a:t>unn)</a:t>
            </a:r>
            <a:r>
              <a:rPr lang="en-GB" sz="2000" dirty="0" smtClean="0"/>
              <a:t>.</a:t>
            </a:r>
          </a:p>
          <a:p>
            <a:pPr marL="457200" lvl="1" indent="0">
              <a:buNone/>
              <a:defRPr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algn="ctr">
              <a:buNone/>
              <a:defRPr/>
            </a:pP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Revision attendance is not considered 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optional!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2296" indent="0" eaLnBrk="1" hangingPunct="1">
              <a:lnSpc>
                <a:spcPct val="150000"/>
              </a:lnSpc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 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ck of books design template">
  <a:themeElements>
    <a:clrScheme name="Stack of books desig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ck of books design templ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ck of book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ck of book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ck of book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2677</TotalTime>
  <Words>3005</Words>
  <Application>Microsoft Office PowerPoint</Application>
  <PresentationFormat>On-screen Show (4:3)</PresentationFormat>
  <Paragraphs>1062</Paragraphs>
  <Slides>80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6" baseType="lpstr">
      <vt:lpstr>Arabic Typesetting</vt:lpstr>
      <vt:lpstr>Arial</vt:lpstr>
      <vt:lpstr>Calibri</vt:lpstr>
      <vt:lpstr>Calibri Light</vt:lpstr>
      <vt:lpstr>Century Gothic</vt:lpstr>
      <vt:lpstr>Elephant</vt:lpstr>
      <vt:lpstr>Garamond</vt:lpstr>
      <vt:lpstr>Gill Sans MT</vt:lpstr>
      <vt:lpstr>Monotype Corsiva</vt:lpstr>
      <vt:lpstr>Palatino Linotype</vt:lpstr>
      <vt:lpstr>Tahoma</vt:lpstr>
      <vt:lpstr>Times New Roman</vt:lpstr>
      <vt:lpstr>Wingdings</vt:lpstr>
      <vt:lpstr>Wingdings 2</vt:lpstr>
      <vt:lpstr>Stack of books design template</vt:lpstr>
      <vt:lpstr>Office Theme</vt:lpstr>
      <vt:lpstr>Helping my child to succeed at GCSE</vt:lpstr>
      <vt:lpstr>Key Staff</vt:lpstr>
      <vt:lpstr>GCSE Reform</vt:lpstr>
      <vt:lpstr>Assessment</vt:lpstr>
      <vt:lpstr>PowerPoint Presentation</vt:lpstr>
      <vt:lpstr>Pupil Targets</vt:lpstr>
      <vt:lpstr>Pupil Targets</vt:lpstr>
      <vt:lpstr>Student Progress Against Targets</vt:lpstr>
      <vt:lpstr>Achieving Potential</vt:lpstr>
      <vt:lpstr>Mr Bayne</vt:lpstr>
      <vt:lpstr>St Robert’s 6th Form </vt:lpstr>
      <vt:lpstr>Expectations</vt:lpstr>
      <vt:lpstr>Mr Davis</vt:lpstr>
      <vt:lpstr>Students will complete 3 exams in summer 2019 </vt:lpstr>
      <vt:lpstr>Study Support </vt:lpstr>
      <vt:lpstr>Study Support </vt:lpstr>
      <vt:lpstr>Study Support </vt:lpstr>
      <vt:lpstr>Study Support </vt:lpstr>
      <vt:lpstr>Study Support </vt:lpstr>
      <vt:lpstr>Study Support </vt:lpstr>
      <vt:lpstr>Mrs Bruce</vt:lpstr>
      <vt:lpstr>Achievement</vt:lpstr>
      <vt:lpstr>PowerPoint Presentation</vt:lpstr>
      <vt:lpstr>PowerPoint Presentation</vt:lpstr>
      <vt:lpstr>PowerPoint Presentation</vt:lpstr>
      <vt:lpstr>MFL Intervention groups 2018-19</vt:lpstr>
      <vt:lpstr>MFL Exam Dates Summer 2019</vt:lpstr>
      <vt:lpstr>Mr Brettell</vt:lpstr>
      <vt:lpstr>PowerPoint Presentation</vt:lpstr>
      <vt:lpstr>PowerPoint Presentation</vt:lpstr>
      <vt:lpstr>Details of 2 YEAR GCSE course:  GCSE English Language</vt:lpstr>
      <vt:lpstr>PowerPoint Presentation</vt:lpstr>
      <vt:lpstr>PowerPoint Presentation</vt:lpstr>
      <vt:lpstr>Details of 2 YEAR GCSE course:   GCSE English Literature</vt:lpstr>
      <vt:lpstr>PowerPoint Presentation</vt:lpstr>
      <vt:lpstr>Mr Medd</vt:lpstr>
      <vt:lpstr>PowerPoint Presentation</vt:lpstr>
      <vt:lpstr>Details of 2 YEAR GCSE course</vt:lpstr>
      <vt:lpstr>Examinations</vt:lpstr>
      <vt:lpstr>Level 2 Further Maths</vt:lpstr>
      <vt:lpstr>Exam Information</vt:lpstr>
      <vt:lpstr>Assessment</vt:lpstr>
      <vt:lpstr>Mr Wylam</vt:lpstr>
      <vt:lpstr>Science</vt:lpstr>
      <vt:lpstr>PowerPoint Presentation</vt:lpstr>
      <vt:lpstr>Details of the courses we offer</vt:lpstr>
      <vt:lpstr>Awarding Qualifications</vt:lpstr>
      <vt:lpstr>Developing Mathematical Skills</vt:lpstr>
      <vt:lpstr>Developing Extended Response</vt:lpstr>
      <vt:lpstr>Developing Practical Skills</vt:lpstr>
      <vt:lpstr>Assessment</vt:lpstr>
      <vt:lpstr>Preparation for Examinations</vt:lpstr>
      <vt:lpstr> Year 11 Examination Dates 2019</vt:lpstr>
      <vt:lpstr>Mr Clark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Departmental Revision Guides </vt:lpstr>
      <vt:lpstr>PowerPoint Presentation</vt:lpstr>
      <vt:lpstr>Mrs Dunn</vt:lpstr>
      <vt:lpstr>PowerPoint Presentation</vt:lpstr>
      <vt:lpstr>PowerPoint Presentation</vt:lpstr>
      <vt:lpstr>Mr McHale</vt:lpstr>
      <vt:lpstr>How do I seek advice from the school?</vt:lpstr>
      <vt:lpstr>Parents/Carers – How can I help?????</vt:lpstr>
      <vt:lpstr>PowerPoint Presentation</vt:lpstr>
      <vt:lpstr>The Biggest Challenge: Priorities</vt:lpstr>
      <vt:lpstr>A Partnership</vt:lpstr>
      <vt:lpstr>PowerPoint Presentation</vt:lpstr>
      <vt:lpstr>PowerPoint Presentation</vt:lpstr>
      <vt:lpstr>PowerPoint Presentation</vt:lpstr>
      <vt:lpstr>Attendance A GCSE in under 5 days??? </vt:lpstr>
      <vt:lpstr>PowerPoint Presentation</vt:lpstr>
      <vt:lpstr>What you can do right now:</vt:lpstr>
      <vt:lpstr>PowerPoint Presentation</vt:lpstr>
    </vt:vector>
  </TitlesOfParts>
  <Company>St Robert of Newminster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my child to succeed at GCSE</dc:title>
  <dc:creator>Witte</dc:creator>
  <cp:lastModifiedBy>Mrs M Salmon</cp:lastModifiedBy>
  <cp:revision>163</cp:revision>
  <cp:lastPrinted>2018-10-04T08:57:51Z</cp:lastPrinted>
  <dcterms:created xsi:type="dcterms:W3CDTF">2006-11-07T11:55:19Z</dcterms:created>
  <dcterms:modified xsi:type="dcterms:W3CDTF">2018-10-05T14:44:14Z</dcterms:modified>
</cp:coreProperties>
</file>