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63" r:id="rId2"/>
  </p:sldMasterIdLst>
  <p:notesMasterIdLst>
    <p:notesMasterId r:id="rId41"/>
  </p:notesMasterIdLst>
  <p:handoutMasterIdLst>
    <p:handoutMasterId r:id="rId42"/>
  </p:handoutMasterIdLst>
  <p:sldIdLst>
    <p:sldId id="256" r:id="rId3"/>
    <p:sldId id="530" r:id="rId4"/>
    <p:sldId id="648" r:id="rId5"/>
    <p:sldId id="616" r:id="rId6"/>
    <p:sldId id="628" r:id="rId7"/>
    <p:sldId id="629" r:id="rId8"/>
    <p:sldId id="630" r:id="rId9"/>
    <p:sldId id="631" r:id="rId10"/>
    <p:sldId id="634" r:id="rId11"/>
    <p:sldId id="633" r:id="rId12"/>
    <p:sldId id="632" r:id="rId13"/>
    <p:sldId id="635" r:id="rId14"/>
    <p:sldId id="636" r:id="rId15"/>
    <p:sldId id="637" r:id="rId16"/>
    <p:sldId id="638" r:id="rId17"/>
    <p:sldId id="649" r:id="rId18"/>
    <p:sldId id="617" r:id="rId19"/>
    <p:sldId id="639" r:id="rId20"/>
    <p:sldId id="647" r:id="rId21"/>
    <p:sldId id="259" r:id="rId22"/>
    <p:sldId id="531" r:id="rId23"/>
    <p:sldId id="532" r:id="rId24"/>
    <p:sldId id="533" r:id="rId25"/>
    <p:sldId id="405" r:id="rId26"/>
    <p:sldId id="406" r:id="rId27"/>
    <p:sldId id="615" r:id="rId28"/>
    <p:sldId id="625" r:id="rId29"/>
    <p:sldId id="626" r:id="rId30"/>
    <p:sldId id="614" r:id="rId31"/>
    <p:sldId id="650" r:id="rId32"/>
    <p:sldId id="651" r:id="rId33"/>
    <p:sldId id="652" r:id="rId34"/>
    <p:sldId id="653" r:id="rId35"/>
    <p:sldId id="654" r:id="rId36"/>
    <p:sldId id="655" r:id="rId37"/>
    <p:sldId id="656" r:id="rId38"/>
    <p:sldId id="657" r:id="rId39"/>
    <p:sldId id="581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A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67AEE-DCC6-3FEC-6A29-CB9264F19047}" v="333" dt="2019-10-07T14:10:41.756"/>
    <p1510:client id="{0DAC09A4-626D-FC08-C2A0-7A432DF375C1}" v="13" dt="2019-10-10T08:06:30.855"/>
    <p1510:client id="{E01BD335-6AA0-C869-A7C3-514A8715D594}" v="1243" dt="2019-09-23T15:41:53.340"/>
    <p1510:client id="{E76AF2D6-D2E5-2F32-41AD-D9BEE957D3F2}" v="3" dt="2019-10-10T09:23:47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04" autoAdjust="0"/>
  </p:normalViewPr>
  <p:slideViewPr>
    <p:cSldViewPr>
      <p:cViewPr varScale="1">
        <p:scale>
          <a:sx n="55" d="100"/>
          <a:sy n="55" d="100"/>
        </p:scale>
        <p:origin x="18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A McHale" userId="S::mchale.a@strobertofnewminster.co.uk::0d899054-6de9-40d2-8db9-0c90087fd166" providerId="AD" clId="Web-{0A867AEE-DCC6-3FEC-6A29-CB9264F19047}"/>
    <pc:docChg chg="addSld delSld modSld sldOrd">
      <pc:chgData name="Mr A McHale" userId="S::mchale.a@strobertofnewminster.co.uk::0d899054-6de9-40d2-8db9-0c90087fd166" providerId="AD" clId="Web-{0A867AEE-DCC6-3FEC-6A29-CB9264F19047}" dt="2019-10-07T14:10:41.756" v="314" actId="14100"/>
      <pc:docMkLst>
        <pc:docMk/>
      </pc:docMkLst>
      <pc:sldChg chg="modSp">
        <pc:chgData name="Mr A McHale" userId="S::mchale.a@strobertofnewminster.co.uk::0d899054-6de9-40d2-8db9-0c90087fd166" providerId="AD" clId="Web-{0A867AEE-DCC6-3FEC-6A29-CB9264F19047}" dt="2019-10-07T13:59:29.393" v="205" actId="1076"/>
        <pc:sldMkLst>
          <pc:docMk/>
          <pc:sldMk cId="2772039767" sldId="616"/>
        </pc:sldMkLst>
        <pc:spChg chg="mod">
          <ac:chgData name="Mr A McHale" userId="S::mchale.a@strobertofnewminster.co.uk::0d899054-6de9-40d2-8db9-0c90087fd166" providerId="AD" clId="Web-{0A867AEE-DCC6-3FEC-6A29-CB9264F19047}" dt="2019-10-07T13:57:58.098" v="109" actId="20577"/>
          <ac:spMkLst>
            <pc:docMk/>
            <pc:sldMk cId="2772039767" sldId="616"/>
            <ac:spMk id="5" creationId="{00000000-0000-0000-0000-000000000000}"/>
          </ac:spMkLst>
        </pc:spChg>
        <pc:spChg chg="mod">
          <ac:chgData name="Mr A McHale" userId="S::mchale.a@strobertofnewminster.co.uk::0d899054-6de9-40d2-8db9-0c90087fd166" providerId="AD" clId="Web-{0A867AEE-DCC6-3FEC-6A29-CB9264F19047}" dt="2019-10-07T13:56:55.970" v="22" actId="20577"/>
          <ac:spMkLst>
            <pc:docMk/>
            <pc:sldMk cId="2772039767" sldId="616"/>
            <ac:spMk id="6" creationId="{00000000-0000-0000-0000-000000000000}"/>
          </ac:spMkLst>
        </pc:spChg>
        <pc:graphicFrameChg chg="mod modGraphic">
          <ac:chgData name="Mr A McHale" userId="S::mchale.a@strobertofnewminster.co.uk::0d899054-6de9-40d2-8db9-0c90087fd166" providerId="AD" clId="Web-{0A867AEE-DCC6-3FEC-6A29-CB9264F19047}" dt="2019-10-07T13:59:16.549" v="203"/>
          <ac:graphicFrameMkLst>
            <pc:docMk/>
            <pc:sldMk cId="2772039767" sldId="616"/>
            <ac:graphicFrameMk id="4" creationId="{00000000-0000-0000-0000-000000000000}"/>
          </ac:graphicFrameMkLst>
        </pc:graphicFrameChg>
        <pc:picChg chg="mod">
          <ac:chgData name="Mr A McHale" userId="S::mchale.a@strobertofnewminster.co.uk::0d899054-6de9-40d2-8db9-0c90087fd166" providerId="AD" clId="Web-{0A867AEE-DCC6-3FEC-6A29-CB9264F19047}" dt="2019-10-07T13:59:29.393" v="205" actId="1076"/>
          <ac:picMkLst>
            <pc:docMk/>
            <pc:sldMk cId="2772039767" sldId="616"/>
            <ac:picMk id="7" creationId="{00000000-0000-0000-0000-000000000000}"/>
          </ac:picMkLst>
        </pc:picChg>
      </pc:sldChg>
      <pc:sldChg chg="modSp">
        <pc:chgData name="Mr A McHale" userId="S::mchale.a@strobertofnewminster.co.uk::0d899054-6de9-40d2-8db9-0c90087fd166" providerId="AD" clId="Web-{0A867AEE-DCC6-3FEC-6A29-CB9264F19047}" dt="2019-10-07T14:00:03.629" v="255" actId="20577"/>
        <pc:sldMkLst>
          <pc:docMk/>
          <pc:sldMk cId="3839109128" sldId="628"/>
        </pc:sldMkLst>
        <pc:spChg chg="mod">
          <ac:chgData name="Mr A McHale" userId="S::mchale.a@strobertofnewminster.co.uk::0d899054-6de9-40d2-8db9-0c90087fd166" providerId="AD" clId="Web-{0A867AEE-DCC6-3FEC-6A29-CB9264F19047}" dt="2019-10-07T14:00:03.629" v="255" actId="20577"/>
          <ac:spMkLst>
            <pc:docMk/>
            <pc:sldMk cId="3839109128" sldId="628"/>
            <ac:spMk id="9219" creationId="{00000000-0000-0000-0000-000000000000}"/>
          </ac:spMkLst>
        </pc:spChg>
      </pc:sldChg>
      <pc:sldChg chg="modSp">
        <pc:chgData name="Mr A McHale" userId="S::mchale.a@strobertofnewminster.co.uk::0d899054-6de9-40d2-8db9-0c90087fd166" providerId="AD" clId="Web-{0A867AEE-DCC6-3FEC-6A29-CB9264F19047}" dt="2019-10-07T14:06:57.083" v="292" actId="20577"/>
        <pc:sldMkLst>
          <pc:docMk/>
          <pc:sldMk cId="2929233707" sldId="631"/>
        </pc:sldMkLst>
        <pc:spChg chg="mod">
          <ac:chgData name="Mr A McHale" userId="S::mchale.a@strobertofnewminster.co.uk::0d899054-6de9-40d2-8db9-0c90087fd166" providerId="AD" clId="Web-{0A867AEE-DCC6-3FEC-6A29-CB9264F19047}" dt="2019-10-07T14:06:57.083" v="292" actId="20577"/>
          <ac:spMkLst>
            <pc:docMk/>
            <pc:sldMk cId="2929233707" sldId="631"/>
            <ac:spMk id="2" creationId="{00000000-0000-0000-0000-000000000000}"/>
          </ac:spMkLst>
        </pc:spChg>
      </pc:sldChg>
      <pc:sldChg chg="addSp delSp modSp ord">
        <pc:chgData name="Mr A McHale" userId="S::mchale.a@strobertofnewminster.co.uk::0d899054-6de9-40d2-8db9-0c90087fd166" providerId="AD" clId="Web-{0A867AEE-DCC6-3FEC-6A29-CB9264F19047}" dt="2019-10-07T14:04:56.630" v="277"/>
        <pc:sldMkLst>
          <pc:docMk/>
          <pc:sldMk cId="4191240173" sldId="632"/>
        </pc:sldMkLst>
        <pc:spChg chg="add mod">
          <ac:chgData name="Mr A McHale" userId="S::mchale.a@strobertofnewminster.co.uk::0d899054-6de9-40d2-8db9-0c90087fd166" providerId="AD" clId="Web-{0A867AEE-DCC6-3FEC-6A29-CB9264F19047}" dt="2019-10-07T14:04:34.426" v="276"/>
          <ac:spMkLst>
            <pc:docMk/>
            <pc:sldMk cId="4191240173" sldId="632"/>
            <ac:spMk id="5" creationId="{4A940EE5-65F2-48AE-8CB0-6756A16B4AB0}"/>
          </ac:spMkLst>
        </pc:spChg>
        <pc:picChg chg="del">
          <ac:chgData name="Mr A McHale" userId="S::mchale.a@strobertofnewminster.co.uk::0d899054-6de9-40d2-8db9-0c90087fd166" providerId="AD" clId="Web-{0A867AEE-DCC6-3FEC-6A29-CB9264F19047}" dt="2019-10-07T14:02:10.972" v="262"/>
          <ac:picMkLst>
            <pc:docMk/>
            <pc:sldMk cId="4191240173" sldId="632"/>
            <ac:picMk id="2" creationId="{00000000-0000-0000-0000-000000000000}"/>
          </ac:picMkLst>
        </pc:picChg>
        <pc:picChg chg="add mod">
          <ac:chgData name="Mr A McHale" userId="S::mchale.a@strobertofnewminster.co.uk::0d899054-6de9-40d2-8db9-0c90087fd166" providerId="AD" clId="Web-{0A867AEE-DCC6-3FEC-6A29-CB9264F19047}" dt="2019-10-07T14:03:50.176" v="271" actId="14100"/>
          <ac:picMkLst>
            <pc:docMk/>
            <pc:sldMk cId="4191240173" sldId="632"/>
            <ac:picMk id="3" creationId="{9962B08A-8B33-4CBB-8DDD-2CD83A450A79}"/>
          </ac:picMkLst>
        </pc:picChg>
      </pc:sldChg>
      <pc:sldChg chg="modSp">
        <pc:chgData name="Mr A McHale" userId="S::mchale.a@strobertofnewminster.co.uk::0d899054-6de9-40d2-8db9-0c90087fd166" providerId="AD" clId="Web-{0A867AEE-DCC6-3FEC-6A29-CB9264F19047}" dt="2019-10-07T14:05:32.317" v="285" actId="20577"/>
        <pc:sldMkLst>
          <pc:docMk/>
          <pc:sldMk cId="3218727220" sldId="633"/>
        </pc:sldMkLst>
        <pc:spChg chg="mod">
          <ac:chgData name="Mr A McHale" userId="S::mchale.a@strobertofnewminster.co.uk::0d899054-6de9-40d2-8db9-0c90087fd166" providerId="AD" clId="Web-{0A867AEE-DCC6-3FEC-6A29-CB9264F19047}" dt="2019-10-07T14:05:32.317" v="285" actId="20577"/>
          <ac:spMkLst>
            <pc:docMk/>
            <pc:sldMk cId="3218727220" sldId="633"/>
            <ac:spMk id="2" creationId="{00000000-0000-0000-0000-000000000000}"/>
          </ac:spMkLst>
        </pc:spChg>
      </pc:sldChg>
      <pc:sldChg chg="addSp delSp modSp mod ord setBg">
        <pc:chgData name="Mr A McHale" userId="S::mchale.a@strobertofnewminster.co.uk::0d899054-6de9-40d2-8db9-0c90087fd166" providerId="AD" clId="Web-{0A867AEE-DCC6-3FEC-6A29-CB9264F19047}" dt="2019-10-07T14:08:19.052" v="305" actId="14100"/>
        <pc:sldMkLst>
          <pc:docMk/>
          <pc:sldMk cId="106812325" sldId="634"/>
        </pc:sldMkLst>
        <pc:spChg chg="add del">
          <ac:chgData name="Mr A McHale" userId="S::mchale.a@strobertofnewminster.co.uk::0d899054-6de9-40d2-8db9-0c90087fd166" providerId="AD" clId="Web-{0A867AEE-DCC6-3FEC-6A29-CB9264F19047}" dt="2019-10-07T14:07:59.740" v="298"/>
          <ac:spMkLst>
            <pc:docMk/>
            <pc:sldMk cId="106812325" sldId="634"/>
            <ac:spMk id="7" creationId="{B9FF99BD-075F-4761-A995-6FC574BD25EA}"/>
          </ac:spMkLst>
        </pc:spChg>
        <pc:spChg chg="add del">
          <ac:chgData name="Mr A McHale" userId="S::mchale.a@strobertofnewminster.co.uk::0d899054-6de9-40d2-8db9-0c90087fd166" providerId="AD" clId="Web-{0A867AEE-DCC6-3FEC-6A29-CB9264F19047}" dt="2019-10-07T14:07:59.740" v="298"/>
          <ac:spMkLst>
            <pc:docMk/>
            <pc:sldMk cId="106812325" sldId="634"/>
            <ac:spMk id="9" creationId="{A7B21A54-9BA3-4EA9-B460-5A829ADD9051}"/>
          </ac:spMkLst>
        </pc:spChg>
        <pc:spChg chg="add del">
          <ac:chgData name="Mr A McHale" userId="S::mchale.a@strobertofnewminster.co.uk::0d899054-6de9-40d2-8db9-0c90087fd166" providerId="AD" clId="Web-{0A867AEE-DCC6-3FEC-6A29-CB9264F19047}" dt="2019-10-07T14:07:59.740" v="298"/>
          <ac:spMkLst>
            <pc:docMk/>
            <pc:sldMk cId="106812325" sldId="634"/>
            <ac:spMk id="11" creationId="{6FA8F714-B9D8-488A-8CCA-E9948FF913A9}"/>
          </ac:spMkLst>
        </pc:spChg>
        <pc:picChg chg="add mod">
          <ac:chgData name="Mr A McHale" userId="S::mchale.a@strobertofnewminster.co.uk::0d899054-6de9-40d2-8db9-0c90087fd166" providerId="AD" clId="Web-{0A867AEE-DCC6-3FEC-6A29-CB9264F19047}" dt="2019-10-07T14:08:19.052" v="305" actId="14100"/>
          <ac:picMkLst>
            <pc:docMk/>
            <pc:sldMk cId="106812325" sldId="634"/>
            <ac:picMk id="2" creationId="{AAED5600-18C0-4989-8964-D6E3F8641BCA}"/>
          </ac:picMkLst>
        </pc:picChg>
        <pc:picChg chg="del">
          <ac:chgData name="Mr A McHale" userId="S::mchale.a@strobertofnewminster.co.uk::0d899054-6de9-40d2-8db9-0c90087fd166" providerId="AD" clId="Web-{0A867AEE-DCC6-3FEC-6A29-CB9264F19047}" dt="2019-10-07T14:07:44.521" v="295"/>
          <ac:picMkLst>
            <pc:docMk/>
            <pc:sldMk cId="106812325" sldId="634"/>
            <ac:picMk id="3" creationId="{00000000-0000-0000-0000-000000000000}"/>
          </ac:picMkLst>
        </pc:picChg>
      </pc:sldChg>
      <pc:sldChg chg="addSp delSp modSp add del">
        <pc:chgData name="Mr A McHale" userId="S::mchale.a@strobertofnewminster.co.uk::0d899054-6de9-40d2-8db9-0c90087fd166" providerId="AD" clId="Web-{0A867AEE-DCC6-3FEC-6A29-CB9264F19047}" dt="2019-10-07T14:10:41.756" v="314" actId="14100"/>
        <pc:sldMkLst>
          <pc:docMk/>
          <pc:sldMk cId="2945752789" sldId="637"/>
        </pc:sldMkLst>
        <pc:spChg chg="del mod">
          <ac:chgData name="Mr A McHale" userId="S::mchale.a@strobertofnewminster.co.uk::0d899054-6de9-40d2-8db9-0c90087fd166" providerId="AD" clId="Web-{0A867AEE-DCC6-3FEC-6A29-CB9264F19047}" dt="2019-10-07T14:10:27.975" v="310"/>
          <ac:spMkLst>
            <pc:docMk/>
            <pc:sldMk cId="2945752789" sldId="637"/>
            <ac:spMk id="21507" creationId="{00000000-0000-0000-0000-000000000000}"/>
          </ac:spMkLst>
        </pc:spChg>
        <pc:picChg chg="del">
          <ac:chgData name="Mr A McHale" userId="S::mchale.a@strobertofnewminster.co.uk::0d899054-6de9-40d2-8db9-0c90087fd166" providerId="AD" clId="Web-{0A867AEE-DCC6-3FEC-6A29-CB9264F19047}" dt="2019-10-07T14:10:08.069" v="308"/>
          <ac:picMkLst>
            <pc:docMk/>
            <pc:sldMk cId="2945752789" sldId="637"/>
            <ac:picMk id="2" creationId="{00000000-0000-0000-0000-000000000000}"/>
          </ac:picMkLst>
        </pc:picChg>
        <pc:picChg chg="add mod ord">
          <ac:chgData name="Mr A McHale" userId="S::mchale.a@strobertofnewminster.co.uk::0d899054-6de9-40d2-8db9-0c90087fd166" providerId="AD" clId="Web-{0A867AEE-DCC6-3FEC-6A29-CB9264F19047}" dt="2019-10-07T14:10:41.756" v="314" actId="14100"/>
          <ac:picMkLst>
            <pc:docMk/>
            <pc:sldMk cId="2945752789" sldId="637"/>
            <ac:picMk id="3" creationId="{4F9194BD-D655-4FDE-A4F4-7153BAD3578A}"/>
          </ac:picMkLst>
        </pc:picChg>
      </pc:sldChg>
    </pc:docChg>
  </pc:docChgLst>
  <pc:docChgLst>
    <pc:chgData name="Guest User" userId="S::urn:spo:anon#82a2105853af520d494be81b609dbccf1720e1cedcb5a92b3d982dcc7bc4f75b::" providerId="AD" clId="Web-{0DAC09A4-626D-FC08-C2A0-7A432DF375C1}"/>
    <pc:docChg chg="addSld delSld modSld">
      <pc:chgData name="Guest User" userId="S::urn:spo:anon#82a2105853af520d494be81b609dbccf1720e1cedcb5a92b3d982dcc7bc4f75b::" providerId="AD" clId="Web-{0DAC09A4-626D-FC08-C2A0-7A432DF375C1}" dt="2019-10-10T08:06:30.855" v="11"/>
      <pc:docMkLst>
        <pc:docMk/>
      </pc:docMkLst>
      <pc:sldChg chg="addSp delSp modSp">
        <pc:chgData name="Guest User" userId="S::urn:spo:anon#82a2105853af520d494be81b609dbccf1720e1cedcb5a92b3d982dcc7bc4f75b::" providerId="AD" clId="Web-{0DAC09A4-626D-FC08-C2A0-7A432DF375C1}" dt="2019-10-10T08:06:13.231" v="9"/>
        <pc:sldMkLst>
          <pc:docMk/>
          <pc:sldMk cId="4123793857" sldId="614"/>
        </pc:sldMkLst>
        <pc:picChg chg="add del mod">
          <ac:chgData name="Guest User" userId="S::urn:spo:anon#82a2105853af520d494be81b609dbccf1720e1cedcb5a92b3d982dcc7bc4f75b::" providerId="AD" clId="Web-{0DAC09A4-626D-FC08-C2A0-7A432DF375C1}" dt="2019-10-10T08:06:13.231" v="9"/>
          <ac:picMkLst>
            <pc:docMk/>
            <pc:sldMk cId="4123793857" sldId="614"/>
            <ac:picMk id="5" creationId="{58AE7ACF-DF12-46D0-A0B5-38F13AA46CD1}"/>
          </ac:picMkLst>
        </pc:picChg>
      </pc:sldChg>
      <pc:sldChg chg="del">
        <pc:chgData name="Guest User" userId="S::urn:spo:anon#82a2105853af520d494be81b609dbccf1720e1cedcb5a92b3d982dcc7bc4f75b::" providerId="AD" clId="Web-{0DAC09A4-626D-FC08-C2A0-7A432DF375C1}" dt="2019-10-10T06:57:35.496" v="1"/>
        <pc:sldMkLst>
          <pc:docMk/>
          <pc:sldMk cId="2642956161" sldId="641"/>
        </pc:sldMkLst>
      </pc:sldChg>
      <pc:sldChg chg="del">
        <pc:chgData name="Guest User" userId="S::urn:spo:anon#82a2105853af520d494be81b609dbccf1720e1cedcb5a92b3d982dcc7bc4f75b::" providerId="AD" clId="Web-{0DAC09A4-626D-FC08-C2A0-7A432DF375C1}" dt="2019-10-10T06:56:47.997" v="0"/>
        <pc:sldMkLst>
          <pc:docMk/>
          <pc:sldMk cId="2715794825" sldId="642"/>
        </pc:sldMkLst>
      </pc:sldChg>
      <pc:sldChg chg="del">
        <pc:chgData name="Guest User" userId="S::urn:spo:anon#82a2105853af520d494be81b609dbccf1720e1cedcb5a92b3d982dcc7bc4f75b::" providerId="AD" clId="Web-{0DAC09A4-626D-FC08-C2A0-7A432DF375C1}" dt="2019-10-10T06:57:36.418" v="2"/>
        <pc:sldMkLst>
          <pc:docMk/>
          <pc:sldMk cId="1877863727" sldId="643"/>
        </pc:sldMkLst>
      </pc:sldChg>
      <pc:sldChg chg="del">
        <pc:chgData name="Guest User" userId="S::urn:spo:anon#82a2105853af520d494be81b609dbccf1720e1cedcb5a92b3d982dcc7bc4f75b::" providerId="AD" clId="Web-{0DAC09A4-626D-FC08-C2A0-7A432DF375C1}" dt="2019-10-10T06:57:37.559" v="3"/>
        <pc:sldMkLst>
          <pc:docMk/>
          <pc:sldMk cId="3182258487" sldId="644"/>
        </pc:sldMkLst>
      </pc:sldChg>
      <pc:sldChg chg="del">
        <pc:chgData name="Guest User" userId="S::urn:spo:anon#82a2105853af520d494be81b609dbccf1720e1cedcb5a92b3d982dcc7bc4f75b::" providerId="AD" clId="Web-{0DAC09A4-626D-FC08-C2A0-7A432DF375C1}" dt="2019-10-10T06:57:38.340" v="4"/>
        <pc:sldMkLst>
          <pc:docMk/>
          <pc:sldMk cId="815475580" sldId="645"/>
        </pc:sldMkLst>
      </pc:sldChg>
      <pc:sldChg chg="del">
        <pc:chgData name="Guest User" userId="S::urn:spo:anon#82a2105853af520d494be81b609dbccf1720e1cedcb5a92b3d982dcc7bc4f75b::" providerId="AD" clId="Web-{0DAC09A4-626D-FC08-C2A0-7A432DF375C1}" dt="2019-10-10T06:57:39.403" v="5"/>
        <pc:sldMkLst>
          <pc:docMk/>
          <pc:sldMk cId="3633874553" sldId="646"/>
        </pc:sldMkLst>
      </pc:sldChg>
      <pc:sldChg chg="new del">
        <pc:chgData name="Guest User" userId="S::urn:spo:anon#82a2105853af520d494be81b609dbccf1720e1cedcb5a92b3d982dcc7bc4f75b::" providerId="AD" clId="Web-{0DAC09A4-626D-FC08-C2A0-7A432DF375C1}" dt="2019-10-10T08:06:30.855" v="11"/>
        <pc:sldMkLst>
          <pc:docMk/>
          <pc:sldMk cId="1793318977" sldId="650"/>
        </pc:sldMkLst>
      </pc:sldChg>
      <pc:sldChg chg="new del">
        <pc:chgData name="Guest User" userId="S::urn:spo:anon#82a2105853af520d494be81b609dbccf1720e1cedcb5a92b3d982dcc7bc4f75b::" providerId="AD" clId="Web-{0DAC09A4-626D-FC08-C2A0-7A432DF375C1}" dt="2019-10-10T08:06:28.590" v="10"/>
        <pc:sldMkLst>
          <pc:docMk/>
          <pc:sldMk cId="187771324" sldId="651"/>
        </pc:sldMkLst>
      </pc:sldChg>
    </pc:docChg>
  </pc:docChgLst>
  <pc:docChgLst>
    <pc:chgData name="Guest User" userId="S::urn:spo:anon#82a2105853af520d494be81b609dbccf1720e1cedcb5a92b3d982dcc7bc4f75b::" providerId="AD" clId="Web-{E76AF2D6-D2E5-2F32-41AD-D9BEE957D3F2}"/>
    <pc:docChg chg="modSld">
      <pc:chgData name="Guest User" userId="S::urn:spo:anon#82a2105853af520d494be81b609dbccf1720e1cedcb5a92b3d982dcc7bc4f75b::" providerId="AD" clId="Web-{E76AF2D6-D2E5-2F32-41AD-D9BEE957D3F2}" dt="2019-10-10T09:23:47.725" v="1"/>
      <pc:docMkLst>
        <pc:docMk/>
      </pc:docMkLst>
      <pc:sldChg chg="addSp delSp modSp">
        <pc:chgData name="Guest User" userId="S::urn:spo:anon#82a2105853af520d494be81b609dbccf1720e1cedcb5a92b3d982dcc7bc4f75b::" providerId="AD" clId="Web-{E76AF2D6-D2E5-2F32-41AD-D9BEE957D3F2}" dt="2019-10-10T09:23:47.725" v="1"/>
        <pc:sldMkLst>
          <pc:docMk/>
          <pc:sldMk cId="3993388348" sldId="581"/>
        </pc:sldMkLst>
        <pc:picChg chg="add del mod">
          <ac:chgData name="Guest User" userId="S::urn:spo:anon#82a2105853af520d494be81b609dbccf1720e1cedcb5a92b3d982dcc7bc4f75b::" providerId="AD" clId="Web-{E76AF2D6-D2E5-2F32-41AD-D9BEE957D3F2}" dt="2019-10-10T09:23:47.725" v="1"/>
          <ac:picMkLst>
            <pc:docMk/>
            <pc:sldMk cId="3993388348" sldId="581"/>
            <ac:picMk id="2" creationId="{783E2E36-648D-4E16-AB66-43A07B998E4C}"/>
          </ac:picMkLst>
        </pc:picChg>
      </pc:sldChg>
    </pc:docChg>
  </pc:docChgLst>
  <pc:docChgLst>
    <pc:chgData name="Mrs M Salmon" userId="S::salmon.m@strobertofnewminster.co.uk::09ad86e2-9478-4b20-85c6-918ac0c50874" providerId="AD" clId="Web-{E01BD335-6AA0-C869-A7C3-514A8715D594}"/>
    <pc:docChg chg="modSld">
      <pc:chgData name="Mrs M Salmon" userId="S::salmon.m@strobertofnewminster.co.uk::09ad86e2-9478-4b20-85c6-918ac0c50874" providerId="AD" clId="Web-{E01BD335-6AA0-C869-A7C3-514A8715D594}" dt="2019-09-23T15:41:53.340" v="299" actId="1076"/>
      <pc:docMkLst>
        <pc:docMk/>
      </pc:docMkLst>
      <pc:sldChg chg="modSp modNotes">
        <pc:chgData name="Mrs M Salmon" userId="S::salmon.m@strobertofnewminster.co.uk::09ad86e2-9478-4b20-85c6-918ac0c50874" providerId="AD" clId="Web-{E01BD335-6AA0-C869-A7C3-514A8715D594}" dt="2019-09-23T15:39:02.729" v="190"/>
        <pc:sldMkLst>
          <pc:docMk/>
          <pc:sldMk cId="0" sldId="259"/>
        </pc:sldMkLst>
        <pc:spChg chg="mod">
          <ac:chgData name="Mrs M Salmon" userId="S::salmon.m@strobertofnewminster.co.uk::09ad86e2-9478-4b20-85c6-918ac0c50874" providerId="AD" clId="Web-{E01BD335-6AA0-C869-A7C3-514A8715D594}" dt="2019-09-23T15:37:54.666" v="170" actId="20577"/>
          <ac:spMkLst>
            <pc:docMk/>
            <pc:sldMk cId="0" sldId="259"/>
            <ac:spMk id="5123" creationId="{00000000-0000-0000-0000-000000000000}"/>
          </ac:spMkLst>
        </pc:spChg>
      </pc:sldChg>
      <pc:sldChg chg="modSp">
        <pc:chgData name="Mrs M Salmon" userId="S::salmon.m@strobertofnewminster.co.uk::09ad86e2-9478-4b20-85c6-918ac0c50874" providerId="AD" clId="Web-{E01BD335-6AA0-C869-A7C3-514A8715D594}" dt="2019-09-23T15:41:17.793" v="283" actId="14100"/>
        <pc:sldMkLst>
          <pc:docMk/>
          <pc:sldMk cId="271809236" sldId="405"/>
        </pc:sldMkLst>
        <pc:graphicFrameChg chg="mod modGraphic">
          <ac:chgData name="Mrs M Salmon" userId="S::salmon.m@strobertofnewminster.co.uk::09ad86e2-9478-4b20-85c6-918ac0c50874" providerId="AD" clId="Web-{E01BD335-6AA0-C869-A7C3-514A8715D594}" dt="2019-09-23T15:41:12.840" v="280"/>
          <ac:graphicFrameMkLst>
            <pc:docMk/>
            <pc:sldMk cId="271809236" sldId="405"/>
            <ac:graphicFrameMk id="8" creationId="{00000000-0000-0000-0000-000000000000}"/>
          </ac:graphicFrameMkLst>
        </pc:graphicFrameChg>
        <pc:cxnChg chg="mod">
          <ac:chgData name="Mrs M Salmon" userId="S::salmon.m@strobertofnewminster.co.uk::09ad86e2-9478-4b20-85c6-918ac0c50874" providerId="AD" clId="Web-{E01BD335-6AA0-C869-A7C3-514A8715D594}" dt="2019-09-23T15:41:17.793" v="283" actId="14100"/>
          <ac:cxnSpMkLst>
            <pc:docMk/>
            <pc:sldMk cId="271809236" sldId="405"/>
            <ac:cxnSpMk id="13" creationId="{00000000-0000-0000-0000-000000000000}"/>
          </ac:cxnSpMkLst>
        </pc:cxnChg>
      </pc:sldChg>
      <pc:sldChg chg="modSp">
        <pc:chgData name="Mrs M Salmon" userId="S::salmon.m@strobertofnewminster.co.uk::09ad86e2-9478-4b20-85c6-918ac0c50874" providerId="AD" clId="Web-{E01BD335-6AA0-C869-A7C3-514A8715D594}" dt="2019-09-23T15:41:53.340" v="299" actId="1076"/>
        <pc:sldMkLst>
          <pc:docMk/>
          <pc:sldMk cId="2862485454" sldId="406"/>
        </pc:sldMkLst>
        <pc:graphicFrameChg chg="mod modGraphic">
          <ac:chgData name="Mrs M Salmon" userId="S::salmon.m@strobertofnewminster.co.uk::09ad86e2-9478-4b20-85c6-918ac0c50874" providerId="AD" clId="Web-{E01BD335-6AA0-C869-A7C3-514A8715D594}" dt="2019-09-23T15:41:43.340" v="297"/>
          <ac:graphicFrameMkLst>
            <pc:docMk/>
            <pc:sldMk cId="2862485454" sldId="406"/>
            <ac:graphicFrameMk id="4" creationId="{00000000-0000-0000-0000-000000000000}"/>
          </ac:graphicFrameMkLst>
        </pc:graphicFrameChg>
        <pc:cxnChg chg="mod">
          <ac:chgData name="Mrs M Salmon" userId="S::salmon.m@strobertofnewminster.co.uk::09ad86e2-9478-4b20-85c6-918ac0c50874" providerId="AD" clId="Web-{E01BD335-6AA0-C869-A7C3-514A8715D594}" dt="2019-09-23T15:41:53.340" v="299" actId="1076"/>
          <ac:cxnSpMkLst>
            <pc:docMk/>
            <pc:sldMk cId="2862485454" sldId="406"/>
            <ac:cxnSpMk id="6" creationId="{00000000-0000-0000-0000-000000000000}"/>
          </ac:cxnSpMkLst>
        </pc:cxnChg>
      </pc:sldChg>
      <pc:sldChg chg="modSp">
        <pc:chgData name="Mrs M Salmon" userId="S::salmon.m@strobertofnewminster.co.uk::09ad86e2-9478-4b20-85c6-918ac0c50874" providerId="AD" clId="Web-{E01BD335-6AA0-C869-A7C3-514A8715D594}" dt="2019-09-23T15:39:27.448" v="195" actId="20577"/>
        <pc:sldMkLst>
          <pc:docMk/>
          <pc:sldMk cId="2210958850" sldId="532"/>
        </pc:sldMkLst>
        <pc:spChg chg="mod">
          <ac:chgData name="Mrs M Salmon" userId="S::salmon.m@strobertofnewminster.co.uk::09ad86e2-9478-4b20-85c6-918ac0c50874" providerId="AD" clId="Web-{E01BD335-6AA0-C869-A7C3-514A8715D594}" dt="2019-09-23T15:39:27.448" v="195" actId="20577"/>
          <ac:spMkLst>
            <pc:docMk/>
            <pc:sldMk cId="2210958850" sldId="532"/>
            <ac:spMk id="3" creationId="{00000000-0000-0000-0000-000000000000}"/>
          </ac:spMkLst>
        </pc:spChg>
      </pc:sldChg>
      <pc:sldChg chg="modNotes">
        <pc:chgData name="Mrs M Salmon" userId="S::salmon.m@strobertofnewminster.co.uk::09ad86e2-9478-4b20-85c6-918ac0c50874" providerId="AD" clId="Web-{E01BD335-6AA0-C869-A7C3-514A8715D594}" dt="2019-09-23T15:32:23.725" v="1"/>
        <pc:sldMkLst>
          <pc:docMk/>
          <pc:sldMk cId="529396413" sldId="6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6485E8-3D3D-47AA-9EE9-B2BB8A55F7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968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1A75D4-75C5-46D7-9DAD-8AFA98790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58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endowmentfoundation.org.uk/toolkit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2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56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10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06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58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39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2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74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9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10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2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33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26C1E-6BB2-4BA7-8BF0-A63891C993A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059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100" dirty="0">
                <a:latin typeface="Arial" charset="0"/>
                <a:ea typeface="MS PGothic" pitchFamily="34" charset="-128"/>
                <a:cs typeface="ＭＳ Ｐゴシック" charset="0"/>
              </a:rPr>
              <a:t>Higgins, S., </a:t>
            </a:r>
            <a:r>
              <a:rPr lang="en-GB" sz="1100" dirty="0" err="1">
                <a:latin typeface="Arial" charset="0"/>
                <a:ea typeface="MS PGothic" pitchFamily="34" charset="-128"/>
                <a:cs typeface="ＭＳ Ｐゴシック" charset="0"/>
              </a:rPr>
              <a:t>Katsipataki</a:t>
            </a:r>
            <a:r>
              <a:rPr lang="en-GB" sz="1100" dirty="0">
                <a:latin typeface="Arial" charset="0"/>
                <a:ea typeface="MS PGothic" pitchFamily="34" charset="-128"/>
                <a:cs typeface="ＭＳ Ｐゴシック" charset="0"/>
              </a:rPr>
              <a:t>, M., Kokotsaki, D., Coleman, R., Major, L.E., &amp; Coe, R. (2013). The Sutton Trust-Education Endowment Foundation Teaching and Learning Toolkit. London: Education Endowment Foundation. [Available at </a:t>
            </a:r>
            <a:r>
              <a:rPr lang="en-GB" sz="1100" u="sng" dirty="0"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http://www.educationendowmentfoundation.org.uk/toolkit</a:t>
            </a:r>
            <a:r>
              <a:rPr lang="en-GB" sz="1100" dirty="0">
                <a:latin typeface="Arial" charset="0"/>
                <a:ea typeface="MS PGothic" pitchFamily="34" charset="-128"/>
                <a:cs typeface="ＭＳ Ｐゴシック" charset="0"/>
              </a:rPr>
              <a:t>]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40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BF6E-1191-44CB-92CC-63334F1C483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153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BF6E-1191-44CB-92CC-63334F1C483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68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BF6E-1191-44CB-92CC-63334F1C483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90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BF6E-1191-44CB-92CC-63334F1C483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295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8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1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6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84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4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88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0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E839-14C4-4A5C-98EA-F96903D81C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FC110-D1F7-4BC5-A6BF-B9089DE766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66D73-B427-4D87-8867-462968367B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19403-F3A2-46F5-83EB-8BD9F42D79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BFFE5-65EE-4DDC-84E5-B2473B706B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FE839-14C4-4A5C-98EA-F96903D81C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9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7AF2A-7513-4C34-99B8-3CF29F789C8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159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3551F-93EC-4D39-B370-DDFB6814DC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250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4CAE-C2C4-4D15-9848-63453464D38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85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5D71A-A0A6-4BFD-94D8-7A7BB49AE49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637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F03BC-9AD0-4C7B-9C08-3605408F44B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3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AF2A-7513-4C34-99B8-3CF29F789C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0326E-9BAA-4951-81A0-C1F08E5CD8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72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57ABD-1AA4-40C0-894E-017C89078D6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356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87522-22F3-420E-A3FC-45CD7691F8C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418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FC110-D1F7-4BC5-A6BF-B9089DE766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928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66D73-B427-4D87-8867-462968367BC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8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3551F-93EC-4D39-B370-DDFB6814DC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04CAE-C2C4-4D15-9848-63453464D3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5D71A-A0A6-4BFD-94D8-7A7BB49AE4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03BC-9AD0-4C7B-9C08-3605408F4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0326E-9BAA-4951-81A0-C1F08E5CD8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7ABD-1AA4-40C0-894E-017C89078D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87522-22F3-420E-A3FC-45CD7691F8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D1536A96-CF3A-4229-BED7-8BAF21447A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536A96-CF3A-4229-BED7-8BAF21447A0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endowmentfoundation.org.uk/toolki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052513"/>
            <a:ext cx="7704138" cy="1066800"/>
          </a:xfrm>
        </p:spPr>
        <p:txBody>
          <a:bodyPr/>
          <a:lstStyle/>
          <a:p>
            <a:pPr algn="ctr" eaLnBrk="1" hangingPunct="1"/>
            <a:r>
              <a:rPr lang="en-GB" sz="3200" b="1" dirty="0">
                <a:latin typeface="+mn-lt"/>
              </a:rPr>
              <a:t>Helping my child to succeed at KS3</a:t>
            </a:r>
            <a:endParaRPr lang="en-US" sz="3200" b="1" dirty="0">
              <a:latin typeface="+mn-lt"/>
            </a:endParaRPr>
          </a:p>
        </p:txBody>
      </p:sp>
      <p:pic>
        <p:nvPicPr>
          <p:cNvPr id="3075" name="Picture 4" descr="Badge New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tretch>
            <a:fillRect/>
          </a:stretch>
        </p:blipFill>
        <p:spPr>
          <a:xfrm>
            <a:off x="3851920" y="2492896"/>
            <a:ext cx="1846666" cy="1752600"/>
          </a:xfrm>
          <a:noFill/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779912" y="5589240"/>
            <a:ext cx="23394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dirty="0">
                <a:latin typeface="+mn-lt"/>
              </a:rPr>
              <a:t>Welcome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52017" y="4508500"/>
            <a:ext cx="4187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3600" b="1" dirty="0">
                <a:solidFill>
                  <a:srgbClr val="00B050"/>
                </a:solidFill>
                <a:latin typeface="+mn-lt"/>
              </a:rPr>
              <a:t>‘Let your Light Shine’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dge New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Year 7 currently have </a:t>
            </a:r>
            <a:r>
              <a:rPr lang="en-GB" dirty="0">
                <a:solidFill>
                  <a:schemeClr val="accent2"/>
                </a:solidFill>
                <a:latin typeface="+mn-lt"/>
              </a:rPr>
              <a:t>129</a:t>
            </a:r>
            <a:r>
              <a:rPr lang="en-GB" dirty="0">
                <a:latin typeface="+mn-lt"/>
              </a:rPr>
              <a:t> behaviour points.</a:t>
            </a:r>
          </a:p>
        </p:txBody>
      </p:sp>
    </p:spTree>
    <p:extLst>
      <p:ext uri="{BB962C8B-B14F-4D97-AF65-F5344CB8AC3E}">
        <p14:creationId xmlns:p14="http://schemas.microsoft.com/office/powerpoint/2010/main" val="32187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962B08A-8B33-4CBB-8DDD-2CD83A450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57" y="622451"/>
            <a:ext cx="7767636" cy="56845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940EE5-65F2-48AE-8CB0-6756A16B4AB0}"/>
              </a:ext>
            </a:extLst>
          </p:cNvPr>
          <p:cNvSpPr/>
          <p:nvPr/>
        </p:nvSpPr>
        <p:spPr>
          <a:xfrm>
            <a:off x="7889080" y="4400549"/>
            <a:ext cx="916781" cy="14644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982"/>
            <a:ext cx="7886700" cy="1325563"/>
          </a:xfrm>
        </p:spPr>
        <p:txBody>
          <a:bodyPr/>
          <a:lstStyle/>
          <a:p>
            <a:pPr algn="ctr"/>
            <a:r>
              <a:rPr lang="en-GB" altLang="en-US" b="1" u="sng" dirty="0">
                <a:solidFill>
                  <a:srgbClr val="00B050"/>
                </a:solidFill>
                <a:latin typeface="+mn-lt"/>
                <a:ea typeface="Calibri" pitchFamily="34" charset="0"/>
                <a:cs typeface="Calibri" pitchFamily="34" charset="0"/>
              </a:rPr>
              <a:t>Attendance</a:t>
            </a:r>
            <a:endParaRPr lang="en-GB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/>
          </a:bodyPr>
          <a:lstStyle/>
          <a:p>
            <a:r>
              <a:rPr lang="en-GB" sz="2800" dirty="0"/>
              <a:t>As of Monday </a:t>
            </a:r>
            <a:r>
              <a:rPr lang="en-GB" sz="2800" dirty="0" smtClean="0"/>
              <a:t>7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r>
              <a:rPr lang="en-GB" sz="2800" dirty="0"/>
              <a:t>October </a:t>
            </a:r>
            <a:r>
              <a:rPr lang="en-GB" sz="2800" dirty="0" smtClean="0"/>
              <a:t>2019 </a:t>
            </a:r>
            <a:r>
              <a:rPr lang="en-GB" sz="2800" dirty="0"/>
              <a:t>we have been back at school for 25 days.</a:t>
            </a:r>
          </a:p>
          <a:p>
            <a:r>
              <a:rPr lang="en-GB" sz="2800" dirty="0"/>
              <a:t>If your child has been absent it has affected their attendance in the following ways:</a:t>
            </a:r>
          </a:p>
          <a:p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 1 day off school – Attendance = 96%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2 days off school – Attendance = 92%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3 days off school – Attendance = 88%</a:t>
            </a:r>
          </a:p>
        </p:txBody>
      </p:sp>
    </p:spTree>
    <p:extLst>
      <p:ext uri="{BB962C8B-B14F-4D97-AF65-F5344CB8AC3E}">
        <p14:creationId xmlns:p14="http://schemas.microsoft.com/office/powerpoint/2010/main" val="17885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551" t="14280" r="36875" b="8841"/>
          <a:stretch/>
        </p:blipFill>
        <p:spPr>
          <a:xfrm>
            <a:off x="1619672" y="267494"/>
            <a:ext cx="5976664" cy="65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b="1" u="sng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Attendance</a:t>
            </a:r>
            <a:r>
              <a:rPr lang="en-GB" altLang="en-US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GB" altLang="en-US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GB" altLang="en-US" dirty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F9194BD-D655-4FDE-A4F4-7153BAD35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2469" y="1383396"/>
            <a:ext cx="7591424" cy="5217318"/>
          </a:xfrm>
        </p:spPr>
      </p:pic>
    </p:spTree>
    <p:extLst>
      <p:ext uri="{BB962C8B-B14F-4D97-AF65-F5344CB8AC3E}">
        <p14:creationId xmlns:p14="http://schemas.microsoft.com/office/powerpoint/2010/main" val="29457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2" y="744599"/>
            <a:ext cx="7086600" cy="7318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00B050"/>
                </a:solidFill>
                <a:latin typeface="+mn-lt"/>
              </a:rPr>
              <a:t>What you can do right now: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0925" y="1476436"/>
            <a:ext cx="8784975" cy="54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Check your child’s planner weekly and sign it.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Ensure your child is equipped for each and every lesson.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Check your child is completing homework, encourage good presentation of work in books.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Ensure your child attends school every day and that they are always on time.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Ensure your child’s uniform is correct.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/>
          </a:p>
          <a:p>
            <a:pPr>
              <a:lnSpc>
                <a:spcPct val="80000"/>
              </a:lnSpc>
            </a:pPr>
            <a:r>
              <a:rPr lang="en-GB" altLang="en-US" sz="2400" dirty="0"/>
              <a:t>Show an interest – ask them to explain what they are enjoying at school?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45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Mrs Salmon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Senior Assistant Head Teacher</a:t>
            </a:r>
          </a:p>
        </p:txBody>
      </p:sp>
    </p:spTree>
    <p:extLst>
      <p:ext uri="{BB962C8B-B14F-4D97-AF65-F5344CB8AC3E}">
        <p14:creationId xmlns:p14="http://schemas.microsoft.com/office/powerpoint/2010/main" val="11810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52" y="528388"/>
            <a:ext cx="2232248" cy="706810"/>
          </a:xfrm>
        </p:spPr>
        <p:txBody>
          <a:bodyPr/>
          <a:lstStyle/>
          <a:p>
            <a:r>
              <a:rPr lang="en-GB" b="1" u="sng" dirty="0">
                <a:solidFill>
                  <a:srgbClr val="00B050"/>
                </a:solidFill>
                <a:latin typeface="+mn-lt"/>
              </a:rPr>
              <a:t>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52" y="1124744"/>
            <a:ext cx="3697224" cy="561662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sz="2200" dirty="0"/>
              <a:t>English (4hrs)</a:t>
            </a:r>
          </a:p>
          <a:p>
            <a:r>
              <a:rPr lang="en-GB" sz="2200" dirty="0"/>
              <a:t>Maths (4hrs)</a:t>
            </a:r>
          </a:p>
          <a:p>
            <a:r>
              <a:rPr lang="en-GB" sz="2200" dirty="0"/>
              <a:t>Science (3hrs)</a:t>
            </a:r>
          </a:p>
          <a:p>
            <a:r>
              <a:rPr lang="en-GB" sz="2200" dirty="0"/>
              <a:t>RE (2hrs)</a:t>
            </a:r>
          </a:p>
          <a:p>
            <a:r>
              <a:rPr lang="en-GB" sz="2200" dirty="0" smtClean="0"/>
              <a:t>Spanish </a:t>
            </a:r>
            <a:r>
              <a:rPr lang="en-GB" sz="2200" dirty="0"/>
              <a:t>(2hrs)</a:t>
            </a:r>
          </a:p>
          <a:p>
            <a:r>
              <a:rPr lang="en-GB" sz="2200" dirty="0"/>
              <a:t>PE (2hrs)</a:t>
            </a:r>
          </a:p>
          <a:p>
            <a:r>
              <a:rPr lang="en-GB" sz="2200" dirty="0"/>
              <a:t>History (1hr)</a:t>
            </a:r>
          </a:p>
          <a:p>
            <a:r>
              <a:rPr lang="en-GB" sz="2200" dirty="0"/>
              <a:t>Geography (1hr)</a:t>
            </a:r>
          </a:p>
          <a:p>
            <a:r>
              <a:rPr lang="en-GB" sz="2200" dirty="0"/>
              <a:t>Art (1hr)</a:t>
            </a:r>
          </a:p>
          <a:p>
            <a:r>
              <a:rPr lang="en-GB" sz="2200" dirty="0"/>
              <a:t>DT (2hr)</a:t>
            </a:r>
          </a:p>
          <a:p>
            <a:r>
              <a:rPr lang="en-GB" sz="2200" dirty="0"/>
              <a:t>IT (1hr)</a:t>
            </a:r>
          </a:p>
          <a:p>
            <a:r>
              <a:rPr lang="en-GB" sz="2200" dirty="0"/>
              <a:t>Music (1hr)</a:t>
            </a:r>
          </a:p>
          <a:p>
            <a:r>
              <a:rPr lang="en-GB" sz="2200" dirty="0"/>
              <a:t>Tutorial (1hr)</a:t>
            </a:r>
          </a:p>
          <a:p>
            <a:r>
              <a:rPr lang="en-GB" sz="2200" dirty="0"/>
              <a:t>Reading (30mins)</a:t>
            </a:r>
          </a:p>
          <a:p>
            <a:endParaRPr lang="en-GB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1338512"/>
            <a:ext cx="4183360" cy="2246769"/>
          </a:xfrm>
          <a:prstGeom prst="rect">
            <a:avLst/>
          </a:prstGeom>
          <a:solidFill>
            <a:srgbClr val="FFAFAF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Assessment of Progress:</a:t>
            </a:r>
          </a:p>
          <a:p>
            <a:endParaRPr lang="en-GB" sz="28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GB" sz="2800" dirty="0">
                <a:latin typeface="+mn-lt"/>
              </a:rPr>
              <a:t>3 assessment points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+mn-lt"/>
              </a:rPr>
              <a:t>2 Grade reports/1 Full report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4003935"/>
            <a:ext cx="4183360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Website: </a:t>
            </a:r>
          </a:p>
          <a:p>
            <a:r>
              <a:rPr lang="en-GB" sz="2800" dirty="0">
                <a:latin typeface="+mn-lt"/>
              </a:rPr>
              <a:t>Parent </a:t>
            </a:r>
            <a:r>
              <a:rPr lang="en-GB" sz="28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GB" sz="2800" dirty="0">
                <a:latin typeface="+mn-lt"/>
              </a:rPr>
              <a:t>Curriculum </a:t>
            </a:r>
            <a:r>
              <a:rPr lang="en-GB" sz="2800" dirty="0">
                <a:latin typeface="+mn-lt"/>
                <a:sym typeface="Wingdings" panose="05000000000000000000" pitchFamily="2" charset="2"/>
              </a:rPr>
              <a:t> KS3 Curriculum &amp; Assessment</a:t>
            </a:r>
            <a:r>
              <a:rPr lang="en-GB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4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338" t="18555" r="34790" b="7803"/>
          <a:stretch/>
        </p:blipFill>
        <p:spPr>
          <a:xfrm>
            <a:off x="899592" y="205892"/>
            <a:ext cx="7056784" cy="891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dge New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338" t="18555" r="34790" b="7803"/>
          <a:stretch/>
        </p:blipFill>
        <p:spPr>
          <a:xfrm>
            <a:off x="899592" y="-2734777"/>
            <a:ext cx="7056784" cy="891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2536" y="1"/>
            <a:ext cx="9577064" cy="685799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32388"/>
            <a:ext cx="7886700" cy="615602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+mn-lt"/>
              </a:rPr>
              <a:t>Key Staff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2204864"/>
            <a:ext cx="9577064" cy="5201815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sz="2400" b="1" dirty="0"/>
              <a:t>Mrs Salmon</a:t>
            </a:r>
            <a:r>
              <a:rPr lang="en-GB" sz="2400" dirty="0"/>
              <a:t>: Senior Assistant Head Teacher (Achievement)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en-GB" sz="24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sz="2400" b="1" dirty="0"/>
              <a:t>Mr McHale</a:t>
            </a:r>
            <a:r>
              <a:rPr lang="en-GB" sz="2400" dirty="0"/>
              <a:t>:  Senior Assistant Head Teacher (Pastoral)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en-GB" sz="24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sz="2400" b="1" dirty="0"/>
              <a:t>Mr Clark</a:t>
            </a:r>
            <a:r>
              <a:rPr lang="en-GB" sz="2400" dirty="0"/>
              <a:t>: Assistant Head Teacher (Teaching &amp; Learning)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en-GB" sz="24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sz="2400" b="1" dirty="0"/>
              <a:t>Mrs Dunn</a:t>
            </a:r>
            <a:r>
              <a:rPr lang="en-GB" sz="2400" dirty="0"/>
              <a:t>: Assistant Head Teacher (Achievement/Intervention)</a:t>
            </a:r>
          </a:p>
        </p:txBody>
      </p:sp>
    </p:spTree>
    <p:extLst>
      <p:ext uri="{BB962C8B-B14F-4D97-AF65-F5344CB8AC3E}">
        <p14:creationId xmlns:p14="http://schemas.microsoft.com/office/powerpoint/2010/main" val="14851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51349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4664"/>
            <a:ext cx="7086600" cy="582612"/>
          </a:xfrm>
        </p:spPr>
        <p:txBody>
          <a:bodyPr/>
          <a:lstStyle/>
          <a:p>
            <a:pPr algn="ctr" eaLnBrk="1" hangingPunct="1"/>
            <a:r>
              <a:rPr lang="en-GB" sz="2400" b="1" u="sng" dirty="0">
                <a:solidFill>
                  <a:srgbClr val="00B050"/>
                </a:solidFill>
                <a:latin typeface="+mn-lt"/>
              </a:rPr>
              <a:t>Student Progress Against Targets</a:t>
            </a:r>
            <a:endParaRPr lang="en-US" sz="2400" b="1" u="sng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720"/>
            <a:ext cx="9144000" cy="61269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u="sng" dirty="0">
                <a:solidFill>
                  <a:srgbClr val="00B050"/>
                </a:solidFill>
              </a:rPr>
              <a:t>Term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/>
              <a:t>- October 2019:  Teachers assess progress</a:t>
            </a:r>
            <a:endParaRPr lang="en-GB" sz="2400" b="1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/>
              <a:t>- November 2019: </a:t>
            </a:r>
            <a:r>
              <a:rPr lang="en-GB" sz="2400" b="1" dirty="0">
                <a:solidFill>
                  <a:srgbClr val="00B050"/>
                </a:solidFill>
              </a:rPr>
              <a:t>Tutor Evening </a:t>
            </a:r>
            <a:r>
              <a:rPr lang="en-GB" sz="2400" b="1" dirty="0"/>
              <a:t>with Grade Report to Parents/Carers</a:t>
            </a:r>
            <a:endParaRPr lang="en-GB" sz="2400" b="1" dirty="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b="1" dirty="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u="sng" dirty="0">
                <a:solidFill>
                  <a:srgbClr val="00B050"/>
                </a:solidFill>
              </a:rPr>
              <a:t>Term 2 </a:t>
            </a:r>
            <a:endParaRPr lang="en-GB" sz="2400" b="1" u="sng" dirty="0">
              <a:solidFill>
                <a:srgbClr val="00B050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ea typeface="+mn-lt"/>
                <a:cs typeface="+mn-lt"/>
              </a:rPr>
              <a:t>- February 2020: Teachers assess progress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/>
              <a:t>- March 2020: </a:t>
            </a:r>
            <a:r>
              <a:rPr lang="en-GB" sz="2400" b="1" dirty="0">
                <a:solidFill>
                  <a:srgbClr val="00B050"/>
                </a:solidFill>
              </a:rPr>
              <a:t>Parents'/Carers' evening with subject teachers </a:t>
            </a:r>
            <a:r>
              <a:rPr lang="en-GB" sz="2400" b="1" dirty="0"/>
              <a:t>and Grade Report</a:t>
            </a:r>
            <a:endParaRPr lang="en-GB" sz="2400" b="1" dirty="0">
              <a:cs typeface="Calibri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u="sng" dirty="0">
                <a:solidFill>
                  <a:srgbClr val="00B050"/>
                </a:solidFill>
              </a:rPr>
              <a:t>Term 3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/>
              <a:t>- June 2020: Teachers assess progress: Formal examination hall</a:t>
            </a:r>
            <a:endParaRPr lang="en-GB" sz="2400" b="1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/>
              <a:t>- July 2020: Full Report and grades to Parents/Carers</a:t>
            </a:r>
            <a:endParaRPr lang="en-GB" sz="2400" b="1" dirty="0">
              <a:cs typeface="Calibri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GB" sz="2400" dirty="0"/>
              <a:t> </a:t>
            </a:r>
            <a:endParaRPr lang="en-GB" sz="2400" b="1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116013" y="328453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211226" cy="7035667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+mn-lt"/>
              </a:rPr>
              <a:t>GCSE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50775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GB" sz="2800" dirty="0"/>
              <a:t>Why?</a:t>
            </a:r>
          </a:p>
          <a:p>
            <a:pPr marL="82296" indent="0">
              <a:buNone/>
            </a:pPr>
            <a:r>
              <a:rPr lang="en-GB" sz="2800" dirty="0"/>
              <a:t>In order to promote a more holistic learning experience and relieve demands of too much coursework, we have moved to </a:t>
            </a:r>
            <a:r>
              <a:rPr lang="en-GB" sz="2800" dirty="0">
                <a:solidFill>
                  <a:srgbClr val="00B050"/>
                </a:solidFill>
              </a:rPr>
              <a:t>linear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/>
              <a:t>assessment.</a:t>
            </a:r>
          </a:p>
          <a:p>
            <a:pPr marL="82296" indent="0">
              <a:buNone/>
            </a:pPr>
            <a:endParaRPr lang="en-GB" sz="2800" dirty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en-GB" sz="2800" dirty="0"/>
              <a:t>What?</a:t>
            </a:r>
          </a:p>
          <a:p>
            <a:pPr marL="82296" indent="0">
              <a:buNone/>
            </a:pPr>
            <a:r>
              <a:rPr lang="en-GB" sz="2800" dirty="0"/>
              <a:t>Modular exams are exams that are taken at the end of each unit or part of the GCSE, while linear exams are exams taken at the </a:t>
            </a:r>
            <a:r>
              <a:rPr lang="en-GB" sz="2800" dirty="0">
                <a:solidFill>
                  <a:srgbClr val="00B050"/>
                </a:solidFill>
              </a:rPr>
              <a:t>end of the course.</a:t>
            </a:r>
          </a:p>
          <a:p>
            <a:pPr marL="82296" indent="0" algn="r">
              <a:buNone/>
            </a:pPr>
            <a:r>
              <a:rPr lang="en-GB" dirty="0"/>
              <a:t>(</a:t>
            </a:r>
            <a:r>
              <a:rPr lang="en-GB" dirty="0" err="1"/>
              <a:t>DfE</a:t>
            </a:r>
            <a:r>
              <a:rPr lang="en-GB" dirty="0"/>
              <a:t> 2014)</a:t>
            </a:r>
          </a:p>
        </p:txBody>
      </p:sp>
    </p:spTree>
    <p:extLst>
      <p:ext uri="{BB962C8B-B14F-4D97-AF65-F5344CB8AC3E}">
        <p14:creationId xmlns:p14="http://schemas.microsoft.com/office/powerpoint/2010/main" val="2888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27" y="1"/>
            <a:ext cx="9211227" cy="7035668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+mn-lt"/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/>
              <a:t>Change in assessment at GCSE from grades to numbers.</a:t>
            </a:r>
            <a:endParaRPr lang="en-GB" sz="3200" dirty="0">
              <a:cs typeface="Calibri"/>
            </a:endParaRPr>
          </a:p>
          <a:p>
            <a:endParaRPr lang="en-GB" sz="3200" dirty="0"/>
          </a:p>
          <a:p>
            <a:pPr marL="81915" indent="0">
              <a:buNone/>
            </a:pPr>
            <a:endParaRPr lang="en-GB" sz="3200" dirty="0">
              <a:cs typeface="Calibri"/>
            </a:endParaRPr>
          </a:p>
          <a:p>
            <a:r>
              <a:rPr lang="en-GB" sz="3200" dirty="0"/>
              <a:t>Current Y7 (examined in 2024)</a:t>
            </a:r>
            <a:endParaRPr lang="en-GB" sz="3200" dirty="0">
              <a:cs typeface="Calibri"/>
            </a:endParaRPr>
          </a:p>
          <a:p>
            <a:pPr lvl="1"/>
            <a:r>
              <a:rPr lang="en-GB" sz="2800" dirty="0"/>
              <a:t>All subjects will be assessed using numbers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9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200000"/>
                    </a14:imgEffect>
                    <a14:imgEffect>
                      <a14:brightnessContrast bright="-2000"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5696" y="-7455"/>
            <a:ext cx="5466672" cy="68654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69032" y="404664"/>
            <a:ext cx="2307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OLD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5164" y="398984"/>
            <a:ext cx="2307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NEW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55776"/>
            <a:ext cx="212372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5 = </a:t>
            </a:r>
          </a:p>
          <a:p>
            <a:pPr algn="ctr"/>
            <a:r>
              <a:rPr lang="en-GB" sz="2800" dirty="0">
                <a:latin typeface="+mn-lt"/>
              </a:rPr>
              <a:t>Strong Pass</a:t>
            </a:r>
          </a:p>
          <a:p>
            <a:pPr algn="ctr"/>
            <a:endParaRPr lang="en-GB" sz="2800" dirty="0">
              <a:latin typeface="+mn-lt"/>
            </a:endParaRPr>
          </a:p>
          <a:p>
            <a:pPr algn="ctr"/>
            <a:r>
              <a:rPr lang="en-GB" sz="2800" dirty="0">
                <a:latin typeface="+mn-lt"/>
              </a:rPr>
              <a:t>4 = Standard Pass</a:t>
            </a:r>
          </a:p>
          <a:p>
            <a:pPr algn="ctr"/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84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51349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183" y="1474469"/>
            <a:ext cx="3600401" cy="56166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GB" sz="2800" dirty="0">
                <a:cs typeface="Calibri" panose="020F0502020204030204" pitchFamily="34" charset="0"/>
              </a:rPr>
              <a:t>Y7: Pupils receive an end of Y7 target</a:t>
            </a:r>
          </a:p>
          <a:p>
            <a:pPr fontAlgn="auto">
              <a:spcAft>
                <a:spcPts val="0"/>
              </a:spcAft>
            </a:pPr>
            <a:endParaRPr lang="en-GB" sz="2800" dirty="0"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2800" dirty="0">
                <a:cs typeface="Calibri" panose="020F0502020204030204" pitchFamily="34" charset="0"/>
              </a:rPr>
              <a:t>Y8: Pupils receive an end of Y11 target</a:t>
            </a:r>
          </a:p>
          <a:p>
            <a:pPr fontAlgn="auto">
              <a:spcAft>
                <a:spcPts val="0"/>
              </a:spcAft>
            </a:pPr>
            <a:endParaRPr lang="en-GB" sz="2800" dirty="0"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2800" dirty="0">
                <a:cs typeface="Calibri" panose="020F0502020204030204" pitchFamily="34" charset="0"/>
              </a:rPr>
              <a:t>This ‘Aspirational target grade’ is the GCSE grade that your child should achieve based on their progress from  KS2.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GB" sz="2400" dirty="0"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940216"/>
            <a:ext cx="7458032" cy="47004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Pupil Targets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865760"/>
              </p:ext>
            </p:extLst>
          </p:nvPr>
        </p:nvGraphicFramePr>
        <p:xfrm>
          <a:off x="3694767" y="271630"/>
          <a:ext cx="4981687" cy="6325709"/>
        </p:xfrm>
        <a:graphic>
          <a:graphicData uri="http://schemas.openxmlformats.org/drawingml/2006/table">
            <a:tbl>
              <a:tblPr firstRow="1" firstCol="1" bandRow="1"/>
              <a:tblGrid>
                <a:gridCol w="285512">
                  <a:extLst>
                    <a:ext uri="{9D8B030D-6E8A-4147-A177-3AD203B41FA5}">
                      <a16:colId xmlns:a16="http://schemas.microsoft.com/office/drawing/2014/main" val="1757772295"/>
                    </a:ext>
                  </a:extLst>
                </a:gridCol>
                <a:gridCol w="275666">
                  <a:extLst>
                    <a:ext uri="{9D8B030D-6E8A-4147-A177-3AD203B41FA5}">
                      <a16:colId xmlns:a16="http://schemas.microsoft.com/office/drawing/2014/main" val="4275509262"/>
                    </a:ext>
                  </a:extLst>
                </a:gridCol>
                <a:gridCol w="255976">
                  <a:extLst>
                    <a:ext uri="{9D8B030D-6E8A-4147-A177-3AD203B41FA5}">
                      <a16:colId xmlns:a16="http://schemas.microsoft.com/office/drawing/2014/main" val="3329922703"/>
                    </a:ext>
                  </a:extLst>
                </a:gridCol>
                <a:gridCol w="255976">
                  <a:extLst>
                    <a:ext uri="{9D8B030D-6E8A-4147-A177-3AD203B41FA5}">
                      <a16:colId xmlns:a16="http://schemas.microsoft.com/office/drawing/2014/main" val="4095110769"/>
                    </a:ext>
                  </a:extLst>
                </a:gridCol>
                <a:gridCol w="255976">
                  <a:extLst>
                    <a:ext uri="{9D8B030D-6E8A-4147-A177-3AD203B41FA5}">
                      <a16:colId xmlns:a16="http://schemas.microsoft.com/office/drawing/2014/main" val="2572973900"/>
                    </a:ext>
                  </a:extLst>
                </a:gridCol>
                <a:gridCol w="265821">
                  <a:extLst>
                    <a:ext uri="{9D8B030D-6E8A-4147-A177-3AD203B41FA5}">
                      <a16:colId xmlns:a16="http://schemas.microsoft.com/office/drawing/2014/main" val="2105821484"/>
                    </a:ext>
                  </a:extLst>
                </a:gridCol>
                <a:gridCol w="305202">
                  <a:extLst>
                    <a:ext uri="{9D8B030D-6E8A-4147-A177-3AD203B41FA5}">
                      <a16:colId xmlns:a16="http://schemas.microsoft.com/office/drawing/2014/main" val="3964338467"/>
                    </a:ext>
                  </a:extLst>
                </a:gridCol>
                <a:gridCol w="275666">
                  <a:extLst>
                    <a:ext uri="{9D8B030D-6E8A-4147-A177-3AD203B41FA5}">
                      <a16:colId xmlns:a16="http://schemas.microsoft.com/office/drawing/2014/main" val="3855086177"/>
                    </a:ext>
                  </a:extLst>
                </a:gridCol>
                <a:gridCol w="265821">
                  <a:extLst>
                    <a:ext uri="{9D8B030D-6E8A-4147-A177-3AD203B41FA5}">
                      <a16:colId xmlns:a16="http://schemas.microsoft.com/office/drawing/2014/main" val="3784038869"/>
                    </a:ext>
                  </a:extLst>
                </a:gridCol>
                <a:gridCol w="285512">
                  <a:extLst>
                    <a:ext uri="{9D8B030D-6E8A-4147-A177-3AD203B41FA5}">
                      <a16:colId xmlns:a16="http://schemas.microsoft.com/office/drawing/2014/main" val="1315278615"/>
                    </a:ext>
                  </a:extLst>
                </a:gridCol>
                <a:gridCol w="285512">
                  <a:extLst>
                    <a:ext uri="{9D8B030D-6E8A-4147-A177-3AD203B41FA5}">
                      <a16:colId xmlns:a16="http://schemas.microsoft.com/office/drawing/2014/main" val="3883100821"/>
                    </a:ext>
                  </a:extLst>
                </a:gridCol>
                <a:gridCol w="295357">
                  <a:extLst>
                    <a:ext uri="{9D8B030D-6E8A-4147-A177-3AD203B41FA5}">
                      <a16:colId xmlns:a16="http://schemas.microsoft.com/office/drawing/2014/main" val="1045479142"/>
                    </a:ext>
                  </a:extLst>
                </a:gridCol>
                <a:gridCol w="285512">
                  <a:extLst>
                    <a:ext uri="{9D8B030D-6E8A-4147-A177-3AD203B41FA5}">
                      <a16:colId xmlns:a16="http://schemas.microsoft.com/office/drawing/2014/main" val="1533298781"/>
                    </a:ext>
                  </a:extLst>
                </a:gridCol>
                <a:gridCol w="285512">
                  <a:extLst>
                    <a:ext uri="{9D8B030D-6E8A-4147-A177-3AD203B41FA5}">
                      <a16:colId xmlns:a16="http://schemas.microsoft.com/office/drawing/2014/main" val="2904372613"/>
                    </a:ext>
                  </a:extLst>
                </a:gridCol>
                <a:gridCol w="295357">
                  <a:extLst>
                    <a:ext uri="{9D8B030D-6E8A-4147-A177-3AD203B41FA5}">
                      <a16:colId xmlns:a16="http://schemas.microsoft.com/office/drawing/2014/main" val="1847776402"/>
                    </a:ext>
                  </a:extLst>
                </a:gridCol>
                <a:gridCol w="285512">
                  <a:extLst>
                    <a:ext uri="{9D8B030D-6E8A-4147-A177-3AD203B41FA5}">
                      <a16:colId xmlns:a16="http://schemas.microsoft.com/office/drawing/2014/main" val="278186483"/>
                    </a:ext>
                  </a:extLst>
                </a:gridCol>
                <a:gridCol w="285512">
                  <a:extLst>
                    <a:ext uri="{9D8B030D-6E8A-4147-A177-3AD203B41FA5}">
                      <a16:colId xmlns:a16="http://schemas.microsoft.com/office/drawing/2014/main" val="3630293659"/>
                    </a:ext>
                  </a:extLst>
                </a:gridCol>
                <a:gridCol w="236285">
                  <a:extLst>
                    <a:ext uri="{9D8B030D-6E8A-4147-A177-3AD203B41FA5}">
                      <a16:colId xmlns:a16="http://schemas.microsoft.com/office/drawing/2014/main" val="1336172489"/>
                    </a:ext>
                  </a:extLst>
                </a:gridCol>
              </a:tblGrid>
              <a:tr h="112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KS2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Autumn Y7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Spring Y7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Summer Y7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Autumn Y8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Spring Y8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Summer Y8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Autumn Y9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Spring Y9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Summer Y9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Autumn Y10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Spring Y10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Summer Y10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Autumn Y11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Spring Y11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Summer Y11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New GCSE Grades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Old GCSE grades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270345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9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^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241920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188046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8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A*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551140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138464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7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A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717622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601614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842981"/>
                  </a:ext>
                </a:extLst>
              </a:tr>
              <a:tr h="177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6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B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512935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853381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245016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5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C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595395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673567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859892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4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D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055367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551956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579790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3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E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981493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191454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355248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2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F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27430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549969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137751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1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G</a:t>
                      </a: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009737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659674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281276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095477"/>
                  </a:ext>
                </a:extLst>
              </a:tr>
              <a:tr h="19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562031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4011068" y="2873421"/>
            <a:ext cx="4162330" cy="22463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47775"/>
              </p:ext>
            </p:extLst>
          </p:nvPr>
        </p:nvGraphicFramePr>
        <p:xfrm>
          <a:off x="244415" y="186905"/>
          <a:ext cx="8138164" cy="6671966"/>
        </p:xfrm>
        <a:graphic>
          <a:graphicData uri="http://schemas.openxmlformats.org/drawingml/2006/table">
            <a:tbl>
              <a:tblPr firstRow="1" firstCol="1" bandRow="1"/>
              <a:tblGrid>
                <a:gridCol w="680564">
                  <a:extLst>
                    <a:ext uri="{9D8B030D-6E8A-4147-A177-3AD203B41FA5}">
                      <a16:colId xmlns:a16="http://schemas.microsoft.com/office/drawing/2014/main" val="1757772295"/>
                    </a:ext>
                  </a:extLst>
                </a:gridCol>
                <a:gridCol w="415926">
                  <a:extLst>
                    <a:ext uri="{9D8B030D-6E8A-4147-A177-3AD203B41FA5}">
                      <a16:colId xmlns:a16="http://schemas.microsoft.com/office/drawing/2014/main" val="4275509262"/>
                    </a:ext>
                  </a:extLst>
                </a:gridCol>
                <a:gridCol w="386218">
                  <a:extLst>
                    <a:ext uri="{9D8B030D-6E8A-4147-A177-3AD203B41FA5}">
                      <a16:colId xmlns:a16="http://schemas.microsoft.com/office/drawing/2014/main" val="3329922703"/>
                    </a:ext>
                  </a:extLst>
                </a:gridCol>
                <a:gridCol w="386218">
                  <a:extLst>
                    <a:ext uri="{9D8B030D-6E8A-4147-A177-3AD203B41FA5}">
                      <a16:colId xmlns:a16="http://schemas.microsoft.com/office/drawing/2014/main" val="4095110769"/>
                    </a:ext>
                  </a:extLst>
                </a:gridCol>
                <a:gridCol w="386218">
                  <a:extLst>
                    <a:ext uri="{9D8B030D-6E8A-4147-A177-3AD203B41FA5}">
                      <a16:colId xmlns:a16="http://schemas.microsoft.com/office/drawing/2014/main" val="2572973900"/>
                    </a:ext>
                  </a:extLst>
                </a:gridCol>
                <a:gridCol w="401072">
                  <a:extLst>
                    <a:ext uri="{9D8B030D-6E8A-4147-A177-3AD203B41FA5}">
                      <a16:colId xmlns:a16="http://schemas.microsoft.com/office/drawing/2014/main" val="2105821484"/>
                    </a:ext>
                  </a:extLst>
                </a:gridCol>
                <a:gridCol w="460490">
                  <a:extLst>
                    <a:ext uri="{9D8B030D-6E8A-4147-A177-3AD203B41FA5}">
                      <a16:colId xmlns:a16="http://schemas.microsoft.com/office/drawing/2014/main" val="3964338467"/>
                    </a:ext>
                  </a:extLst>
                </a:gridCol>
                <a:gridCol w="415926">
                  <a:extLst>
                    <a:ext uri="{9D8B030D-6E8A-4147-A177-3AD203B41FA5}">
                      <a16:colId xmlns:a16="http://schemas.microsoft.com/office/drawing/2014/main" val="3855086177"/>
                    </a:ext>
                  </a:extLst>
                </a:gridCol>
                <a:gridCol w="401072">
                  <a:extLst>
                    <a:ext uri="{9D8B030D-6E8A-4147-A177-3AD203B41FA5}">
                      <a16:colId xmlns:a16="http://schemas.microsoft.com/office/drawing/2014/main" val="3784038869"/>
                    </a:ext>
                  </a:extLst>
                </a:gridCol>
                <a:gridCol w="430782">
                  <a:extLst>
                    <a:ext uri="{9D8B030D-6E8A-4147-A177-3AD203B41FA5}">
                      <a16:colId xmlns:a16="http://schemas.microsoft.com/office/drawing/2014/main" val="1315278615"/>
                    </a:ext>
                  </a:extLst>
                </a:gridCol>
                <a:gridCol w="430782">
                  <a:extLst>
                    <a:ext uri="{9D8B030D-6E8A-4147-A177-3AD203B41FA5}">
                      <a16:colId xmlns:a16="http://schemas.microsoft.com/office/drawing/2014/main" val="3883100821"/>
                    </a:ext>
                  </a:extLst>
                </a:gridCol>
                <a:gridCol w="445636">
                  <a:extLst>
                    <a:ext uri="{9D8B030D-6E8A-4147-A177-3AD203B41FA5}">
                      <a16:colId xmlns:a16="http://schemas.microsoft.com/office/drawing/2014/main" val="1045479142"/>
                    </a:ext>
                  </a:extLst>
                </a:gridCol>
                <a:gridCol w="430782">
                  <a:extLst>
                    <a:ext uri="{9D8B030D-6E8A-4147-A177-3AD203B41FA5}">
                      <a16:colId xmlns:a16="http://schemas.microsoft.com/office/drawing/2014/main" val="1533298781"/>
                    </a:ext>
                  </a:extLst>
                </a:gridCol>
                <a:gridCol w="430782">
                  <a:extLst>
                    <a:ext uri="{9D8B030D-6E8A-4147-A177-3AD203B41FA5}">
                      <a16:colId xmlns:a16="http://schemas.microsoft.com/office/drawing/2014/main" val="2904372613"/>
                    </a:ext>
                  </a:extLst>
                </a:gridCol>
                <a:gridCol w="445636">
                  <a:extLst>
                    <a:ext uri="{9D8B030D-6E8A-4147-A177-3AD203B41FA5}">
                      <a16:colId xmlns:a16="http://schemas.microsoft.com/office/drawing/2014/main" val="1847776402"/>
                    </a:ext>
                  </a:extLst>
                </a:gridCol>
                <a:gridCol w="430782">
                  <a:extLst>
                    <a:ext uri="{9D8B030D-6E8A-4147-A177-3AD203B41FA5}">
                      <a16:colId xmlns:a16="http://schemas.microsoft.com/office/drawing/2014/main" val="278186483"/>
                    </a:ext>
                  </a:extLst>
                </a:gridCol>
                <a:gridCol w="575481">
                  <a:extLst>
                    <a:ext uri="{9D8B030D-6E8A-4147-A177-3AD203B41FA5}">
                      <a16:colId xmlns:a16="http://schemas.microsoft.com/office/drawing/2014/main" val="3630293659"/>
                    </a:ext>
                  </a:extLst>
                </a:gridCol>
                <a:gridCol w="583797">
                  <a:extLst>
                    <a:ext uri="{9D8B030D-6E8A-4147-A177-3AD203B41FA5}">
                      <a16:colId xmlns:a16="http://schemas.microsoft.com/office/drawing/2014/main" val="1336172489"/>
                    </a:ext>
                  </a:extLst>
                </a:gridCol>
              </a:tblGrid>
              <a:tr h="1096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KS2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Autumn Y7</a:t>
                      </a:r>
                      <a:endParaRPr lang="en-GB" sz="14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Spring Y7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Summer Y7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Autumn Y8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Spring Y8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Summer Y8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Autumn Y9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Spring Y9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Summer Y9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Autumn Y10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Spring Y10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Summer Y10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Autumn Y11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Spring Y11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Summer Y11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New GCSE Grades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Old GCSE grades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270345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9</a:t>
                      </a: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^</a:t>
                      </a: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241920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188046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8</a:t>
                      </a: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A*</a:t>
                      </a: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551140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7+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138464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7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7</a:t>
                      </a: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A</a:t>
                      </a: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717622"/>
                  </a:ext>
                </a:extLst>
              </a:tr>
              <a:tr h="382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7-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601614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6+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842981"/>
                  </a:ext>
                </a:extLst>
              </a:tr>
              <a:tr h="172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6</a:t>
                      </a: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6</a:t>
                      </a:r>
                      <a:endParaRPr lang="en-GB" sz="16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B</a:t>
                      </a: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512935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6-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853381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5+</a:t>
                      </a: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245016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5</a:t>
                      </a: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C</a:t>
                      </a: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595395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5-</a:t>
                      </a: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673567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4+</a:t>
                      </a: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859892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4</a:t>
                      </a: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D</a:t>
                      </a: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055367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4-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551956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3+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579790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3</a:t>
                      </a: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E</a:t>
                      </a: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981493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3-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191454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2+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355248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2 (100)</a:t>
                      </a:r>
                      <a:endParaRPr lang="en-GB" sz="1600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2</a:t>
                      </a: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F</a:t>
                      </a: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27430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2-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549969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1+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137751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G</a:t>
                      </a: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009737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1-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659674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1W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281276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1W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095477"/>
                  </a:ext>
                </a:extLst>
              </a:tr>
              <a:tr h="187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1W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86" marR="4768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56203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942845" y="2896432"/>
            <a:ext cx="6264696" cy="2520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4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Mrs Dunn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Assistant Head Teacher</a:t>
            </a:r>
          </a:p>
        </p:txBody>
      </p:sp>
    </p:spTree>
    <p:extLst>
      <p:ext uri="{BB962C8B-B14F-4D97-AF65-F5344CB8AC3E}">
        <p14:creationId xmlns:p14="http://schemas.microsoft.com/office/powerpoint/2010/main" val="14503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994115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+mn-lt"/>
              </a:rPr>
              <a:t>Y7 class groupings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984" y="2132856"/>
            <a:ext cx="8837512" cy="4725144"/>
          </a:xfrm>
        </p:spPr>
        <p:txBody>
          <a:bodyPr>
            <a:noAutofit/>
          </a:bodyPr>
          <a:lstStyle/>
          <a:p>
            <a:r>
              <a:rPr lang="en-GB" sz="2800" dirty="0"/>
              <a:t>KS2 information on progress and transition information from Primary schools used to group students</a:t>
            </a:r>
          </a:p>
          <a:p>
            <a:r>
              <a:rPr lang="en-GB" sz="2800" dirty="0"/>
              <a:t>Progress evaluated throughout the year</a:t>
            </a:r>
          </a:p>
          <a:p>
            <a:r>
              <a:rPr lang="en-GB" sz="2800" dirty="0"/>
              <a:t>In year progress against targets and end of year progress in Y7 exams as well as KS2 results are used to set year 8 groups</a:t>
            </a:r>
          </a:p>
          <a:p>
            <a:r>
              <a:rPr lang="en-GB" sz="2800" dirty="0"/>
              <a:t>Class groupings reviewed regularly in year 8 and reset again going into Y9 based on in year progress and end of year progress in Y8 exams</a:t>
            </a:r>
          </a:p>
        </p:txBody>
      </p:sp>
    </p:spTree>
    <p:extLst>
      <p:ext uri="{BB962C8B-B14F-4D97-AF65-F5344CB8AC3E}">
        <p14:creationId xmlns:p14="http://schemas.microsoft.com/office/powerpoint/2010/main" val="24002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dge New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00" y="910728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+mn-lt"/>
              </a:rPr>
              <a:t>Class group structure for Year 7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98252"/>
              </p:ext>
            </p:extLst>
          </p:nvPr>
        </p:nvGraphicFramePr>
        <p:xfrm>
          <a:off x="395536" y="3092256"/>
          <a:ext cx="2952328" cy="278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593180349"/>
                    </a:ext>
                  </a:extLst>
                </a:gridCol>
              </a:tblGrid>
              <a:tr h="58356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Class groupings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4139579"/>
                  </a:ext>
                </a:extLst>
              </a:tr>
              <a:tr h="198542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English, Maths, MFL, Geography, History, Art, IT, Music, RE and Science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97793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860637"/>
              </p:ext>
            </p:extLst>
          </p:nvPr>
        </p:nvGraphicFramePr>
        <p:xfrm>
          <a:off x="3569427" y="3092256"/>
          <a:ext cx="2725226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226">
                  <a:extLst>
                    <a:ext uri="{9D8B030D-6E8A-4147-A177-3AD203B41FA5}">
                      <a16:colId xmlns:a16="http://schemas.microsoft.com/office/drawing/2014/main" val="2187546090"/>
                    </a:ext>
                  </a:extLst>
                </a:gridCol>
              </a:tblGrid>
              <a:tr h="81088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Design and Tech groups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3949108"/>
                  </a:ext>
                </a:extLst>
              </a:tr>
              <a:tr h="175810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Smaller groups taught on rotation</a:t>
                      </a:r>
                      <a:r>
                        <a:rPr lang="en-GB" sz="2800" baseline="0" dirty="0"/>
                        <a:t> of Food, textiles and  product design</a:t>
                      </a:r>
                      <a:endParaRPr lang="en-GB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615786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095222"/>
              </p:ext>
            </p:extLst>
          </p:nvPr>
        </p:nvGraphicFramePr>
        <p:xfrm>
          <a:off x="6732240" y="3092256"/>
          <a:ext cx="2016224" cy="262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1494354363"/>
                    </a:ext>
                  </a:extLst>
                </a:gridCol>
              </a:tblGrid>
              <a:tr h="8513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0000280"/>
                  </a:ext>
                </a:extLst>
              </a:tr>
              <a:tr h="171768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PE groups</a:t>
                      </a:r>
                      <a:r>
                        <a:rPr lang="en-GB" sz="2800" baseline="0" dirty="0"/>
                        <a:t> slightly different to class groups</a:t>
                      </a:r>
                      <a:endParaRPr lang="en-GB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81229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6500" y="2236291"/>
            <a:ext cx="560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Curriculum groups</a:t>
            </a:r>
          </a:p>
        </p:txBody>
      </p:sp>
    </p:spTree>
    <p:extLst>
      <p:ext uri="{BB962C8B-B14F-4D97-AF65-F5344CB8AC3E}">
        <p14:creationId xmlns:p14="http://schemas.microsoft.com/office/powerpoint/2010/main" val="25529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51349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Mr Clark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Assistant Head Teacher</a:t>
            </a:r>
          </a:p>
        </p:txBody>
      </p:sp>
    </p:spTree>
    <p:extLst>
      <p:ext uri="{BB962C8B-B14F-4D97-AF65-F5344CB8AC3E}">
        <p14:creationId xmlns:p14="http://schemas.microsoft.com/office/powerpoint/2010/main" val="41237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Mr McHale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Senior Assistant Head Teacher</a:t>
            </a:r>
          </a:p>
        </p:txBody>
      </p:sp>
    </p:spTree>
    <p:extLst>
      <p:ext uri="{BB962C8B-B14F-4D97-AF65-F5344CB8AC3E}">
        <p14:creationId xmlns:p14="http://schemas.microsoft.com/office/powerpoint/2010/main" val="5123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5326508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Homework   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0392" y="5899649"/>
            <a:ext cx="82867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 t="16209" r="43019" b="9323"/>
          <a:stretch>
            <a:fillRect/>
          </a:stretch>
        </p:blipFill>
        <p:spPr bwMode="auto">
          <a:xfrm>
            <a:off x="-9872" y="-20014"/>
            <a:ext cx="37068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666863" y="4150299"/>
            <a:ext cx="5303426" cy="1752600"/>
          </a:xfrm>
        </p:spPr>
        <p:txBody>
          <a:bodyPr>
            <a:normAutofit/>
          </a:bodyPr>
          <a:lstStyle/>
          <a:p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424" y="381784"/>
            <a:ext cx="8342451" cy="86409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</a:rPr>
              <a:t>What does the evidence tell us about homework ? </a:t>
            </a:r>
            <a:br>
              <a:rPr lang="en-GB" sz="3600" b="1" dirty="0" smtClean="0">
                <a:solidFill>
                  <a:srgbClr val="00B050"/>
                </a:solidFill>
              </a:rPr>
            </a:br>
            <a:r>
              <a:rPr lang="en-GB" sz="3600" b="1" dirty="0" smtClean="0">
                <a:solidFill>
                  <a:srgbClr val="00B050"/>
                </a:solidFill>
              </a:rPr>
              <a:t> </a:t>
            </a:r>
            <a:endParaRPr lang="en-GB" sz="3600" b="1" dirty="0"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1892" y="5470902"/>
            <a:ext cx="67882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91892" y="1658319"/>
            <a:ext cx="0" cy="38125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33594" y="5772727"/>
            <a:ext cx="268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 per pupil</a:t>
            </a:r>
            <a:endParaRPr lang="en-GB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617889" y="2928158"/>
            <a:ext cx="3862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Effect Size (months gain)</a:t>
            </a:r>
            <a:endParaRPr lang="en-GB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3403" y="5470902"/>
            <a:ext cx="10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83402" y="1908718"/>
            <a:ext cx="10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1892" y="5470903"/>
            <a:ext cx="0" cy="7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2341" y="5536803"/>
            <a:ext cx="4790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Times" charset="0"/>
              </a:rPr>
              <a:t>£0</a:t>
            </a:r>
            <a:endParaRPr lang="en-GB" sz="16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501" y="5301625"/>
            <a:ext cx="337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Times" charset="0"/>
              </a:rPr>
              <a:t>0</a:t>
            </a:r>
            <a:endParaRPr lang="en-GB" sz="16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793" y="1739441"/>
            <a:ext cx="47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Times" charset="0"/>
              </a:rPr>
              <a:t>8</a:t>
            </a:r>
            <a:endParaRPr lang="en-GB" sz="16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9785" y="5555687"/>
            <a:ext cx="88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Times" charset="0"/>
              </a:rPr>
              <a:t>£1000</a:t>
            </a:r>
            <a:endParaRPr lang="en-GB" sz="1600" dirty="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051496" y="5473539"/>
            <a:ext cx="0" cy="7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083284" y="2117934"/>
            <a:ext cx="163741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Meta-cognitive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85196" y="2498511"/>
            <a:ext cx="163741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Peer tutoring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780150" y="2722007"/>
            <a:ext cx="1339686" cy="4102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Early Years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83979" y="2847814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1-1 tuition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6829" y="2847814"/>
            <a:ext cx="1383358" cy="5689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FF0000"/>
                </a:solidFill>
              </a:rPr>
              <a:t>Homework (Secondary)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389902" y="4848268"/>
            <a:ext cx="112864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Mentoring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61845" y="4487528"/>
            <a:ext cx="1128644" cy="462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Summer schools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26695" y="4682972"/>
            <a:ext cx="1128644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After school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261650" y="5267763"/>
            <a:ext cx="125689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Aspirations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825502" y="5241673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Performance pay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493207" y="4037757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Smaller classes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133093" y="5423973"/>
            <a:ext cx="176551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Ability grouping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079" y="1077721"/>
            <a:ext cx="319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Most promising for raising attainment</a:t>
            </a:r>
            <a:endParaRPr lang="en-GB" sz="20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86728" y="1739441"/>
            <a:ext cx="1621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 be worth it</a:t>
            </a:r>
            <a:endParaRPr lang="en-GB" sz="20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60066" y="4644175"/>
            <a:ext cx="1453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Small effects / high cost</a:t>
            </a:r>
            <a:endParaRPr lang="en-GB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53438" y="1874630"/>
            <a:ext cx="1265274" cy="356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Feedback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84283" y="3841054"/>
            <a:ext cx="125689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Phonics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27145" y="4921358"/>
            <a:ext cx="1368880" cy="5420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Homework (Primary)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16829" y="3451905"/>
            <a:ext cx="1696495" cy="3891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Collaborative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084355" y="3751129"/>
            <a:ext cx="1114809" cy="573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Small </a:t>
            </a:r>
            <a:r>
              <a:rPr lang="en-GB" sz="1600" dirty="0" err="1" smtClean="0">
                <a:solidFill>
                  <a:srgbClr val="000000"/>
                </a:solidFill>
              </a:rPr>
              <a:t>gp</a:t>
            </a:r>
            <a:r>
              <a:rPr lang="en-GB" sz="1600" dirty="0" smtClean="0">
                <a:solidFill>
                  <a:srgbClr val="000000"/>
                </a:solidFill>
              </a:rPr>
              <a:t> tuition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94949" y="3979350"/>
            <a:ext cx="1386601" cy="5102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Parental involvement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084355" y="4558753"/>
            <a:ext cx="1482294" cy="4518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Individualised learning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86483" y="4298255"/>
            <a:ext cx="875362" cy="2883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ICT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199164" y="3585945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Behaviour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84283" y="4325418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Social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990600" y="1504949"/>
            <a:ext cx="3790950" cy="2884911"/>
          </a:xfrm>
          <a:custGeom>
            <a:avLst/>
            <a:gdLst>
              <a:gd name="connsiteX0" fmla="*/ 0 w 3771900"/>
              <a:gd name="connsiteY0" fmla="*/ 2457450 h 2479594"/>
              <a:gd name="connsiteX1" fmla="*/ 1428750 w 3771900"/>
              <a:gd name="connsiteY1" fmla="*/ 2324100 h 2479594"/>
              <a:gd name="connsiteX2" fmla="*/ 2857500 w 3771900"/>
              <a:gd name="connsiteY2" fmla="*/ 1295400 h 2479594"/>
              <a:gd name="connsiteX3" fmla="*/ 3771900 w 3771900"/>
              <a:gd name="connsiteY3" fmla="*/ 0 h 2479594"/>
              <a:gd name="connsiteX4" fmla="*/ 3771900 w 3771900"/>
              <a:gd name="connsiteY4" fmla="*/ 0 h 2479594"/>
              <a:gd name="connsiteX0" fmla="*/ 0 w 3714750"/>
              <a:gd name="connsiteY0" fmla="*/ 2476500 h 2494180"/>
              <a:gd name="connsiteX1" fmla="*/ 1371600 w 3714750"/>
              <a:gd name="connsiteY1" fmla="*/ 2324100 h 2494180"/>
              <a:gd name="connsiteX2" fmla="*/ 2800350 w 3714750"/>
              <a:gd name="connsiteY2" fmla="*/ 1295400 h 2494180"/>
              <a:gd name="connsiteX3" fmla="*/ 3714750 w 3714750"/>
              <a:gd name="connsiteY3" fmla="*/ 0 h 2494180"/>
              <a:gd name="connsiteX4" fmla="*/ 3714750 w 3714750"/>
              <a:gd name="connsiteY4" fmla="*/ 0 h 2494180"/>
              <a:gd name="connsiteX0" fmla="*/ 0 w 3714750"/>
              <a:gd name="connsiteY0" fmla="*/ 2476500 h 2476500"/>
              <a:gd name="connsiteX1" fmla="*/ 1371600 w 3714750"/>
              <a:gd name="connsiteY1" fmla="*/ 2324100 h 2476500"/>
              <a:gd name="connsiteX2" fmla="*/ 2800350 w 3714750"/>
              <a:gd name="connsiteY2" fmla="*/ 1295400 h 2476500"/>
              <a:gd name="connsiteX3" fmla="*/ 3714750 w 3714750"/>
              <a:gd name="connsiteY3" fmla="*/ 0 h 2476500"/>
              <a:gd name="connsiteX4" fmla="*/ 3714750 w 3714750"/>
              <a:gd name="connsiteY4" fmla="*/ 0 h 2476500"/>
              <a:gd name="connsiteX0" fmla="*/ 0 w 3714750"/>
              <a:gd name="connsiteY0" fmla="*/ 2571750 h 2571750"/>
              <a:gd name="connsiteX1" fmla="*/ 1371600 w 3714750"/>
              <a:gd name="connsiteY1" fmla="*/ 2324100 h 2571750"/>
              <a:gd name="connsiteX2" fmla="*/ 2800350 w 3714750"/>
              <a:gd name="connsiteY2" fmla="*/ 1295400 h 2571750"/>
              <a:gd name="connsiteX3" fmla="*/ 3714750 w 3714750"/>
              <a:gd name="connsiteY3" fmla="*/ 0 h 2571750"/>
              <a:gd name="connsiteX4" fmla="*/ 3714750 w 3714750"/>
              <a:gd name="connsiteY4" fmla="*/ 0 h 2571750"/>
              <a:gd name="connsiteX0" fmla="*/ 0 w 3790950"/>
              <a:gd name="connsiteY0" fmla="*/ 2590800 h 2590800"/>
              <a:gd name="connsiteX1" fmla="*/ 1447800 w 3790950"/>
              <a:gd name="connsiteY1" fmla="*/ 2324100 h 2590800"/>
              <a:gd name="connsiteX2" fmla="*/ 2876550 w 3790950"/>
              <a:gd name="connsiteY2" fmla="*/ 1295400 h 2590800"/>
              <a:gd name="connsiteX3" fmla="*/ 3790950 w 3790950"/>
              <a:gd name="connsiteY3" fmla="*/ 0 h 2590800"/>
              <a:gd name="connsiteX4" fmla="*/ 3790950 w 3790950"/>
              <a:gd name="connsiteY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0950" h="2590800">
                <a:moveTo>
                  <a:pt x="0" y="2590800"/>
                </a:moveTo>
                <a:cubicBezTo>
                  <a:pt x="476250" y="2544762"/>
                  <a:pt x="968375" y="2540000"/>
                  <a:pt x="1447800" y="2324100"/>
                </a:cubicBezTo>
                <a:cubicBezTo>
                  <a:pt x="1927225" y="2108200"/>
                  <a:pt x="2486025" y="1682750"/>
                  <a:pt x="2876550" y="1295400"/>
                </a:cubicBezTo>
                <a:cubicBezTo>
                  <a:pt x="3267075" y="908050"/>
                  <a:pt x="3790950" y="0"/>
                  <a:pt x="3790950" y="0"/>
                </a:cubicBezTo>
                <a:lnTo>
                  <a:pt x="3790950" y="0"/>
                </a:lnTo>
              </a:path>
            </a:pathLst>
          </a:custGeom>
          <a:noFill/>
          <a:ln w="76200" cap="flat" cmpd="sng" algn="ctr">
            <a:solidFill>
              <a:schemeClr val="accent3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009650" y="2695214"/>
            <a:ext cx="8110185" cy="2682406"/>
          </a:xfrm>
          <a:custGeom>
            <a:avLst/>
            <a:gdLst>
              <a:gd name="connsiteX0" fmla="*/ 0 w 7162800"/>
              <a:gd name="connsiteY0" fmla="*/ 3314700 h 3330276"/>
              <a:gd name="connsiteX1" fmla="*/ 2228850 w 7162800"/>
              <a:gd name="connsiteY1" fmla="*/ 3200400 h 3330276"/>
              <a:gd name="connsiteX2" fmla="*/ 4495800 w 7162800"/>
              <a:gd name="connsiteY2" fmla="*/ 2362200 h 3330276"/>
              <a:gd name="connsiteX3" fmla="*/ 5924550 w 7162800"/>
              <a:gd name="connsiteY3" fmla="*/ 1562100 h 3330276"/>
              <a:gd name="connsiteX4" fmla="*/ 7162800 w 7162800"/>
              <a:gd name="connsiteY4" fmla="*/ 0 h 3330276"/>
              <a:gd name="connsiteX0" fmla="*/ 0 w 7162800"/>
              <a:gd name="connsiteY0" fmla="*/ 3314700 h 3317986"/>
              <a:gd name="connsiteX1" fmla="*/ 2209800 w 7162800"/>
              <a:gd name="connsiteY1" fmla="*/ 3086100 h 3317986"/>
              <a:gd name="connsiteX2" fmla="*/ 4495800 w 7162800"/>
              <a:gd name="connsiteY2" fmla="*/ 2362200 h 3317986"/>
              <a:gd name="connsiteX3" fmla="*/ 5924550 w 7162800"/>
              <a:gd name="connsiteY3" fmla="*/ 1562100 h 3317986"/>
              <a:gd name="connsiteX4" fmla="*/ 7162800 w 7162800"/>
              <a:gd name="connsiteY4" fmla="*/ 0 h 3317986"/>
              <a:gd name="connsiteX0" fmla="*/ 0 w 7162800"/>
              <a:gd name="connsiteY0" fmla="*/ 3409950 h 3411900"/>
              <a:gd name="connsiteX1" fmla="*/ 2209800 w 7162800"/>
              <a:gd name="connsiteY1" fmla="*/ 3086100 h 3411900"/>
              <a:gd name="connsiteX2" fmla="*/ 4495800 w 7162800"/>
              <a:gd name="connsiteY2" fmla="*/ 2362200 h 3411900"/>
              <a:gd name="connsiteX3" fmla="*/ 5924550 w 7162800"/>
              <a:gd name="connsiteY3" fmla="*/ 1562100 h 3411900"/>
              <a:gd name="connsiteX4" fmla="*/ 7162800 w 7162800"/>
              <a:gd name="connsiteY4" fmla="*/ 0 h 341190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924550 w 7162800"/>
              <a:gd name="connsiteY3" fmla="*/ 1562100 h 3409950"/>
              <a:gd name="connsiteX4" fmla="*/ 7162800 w 7162800"/>
              <a:gd name="connsiteY4" fmla="*/ 0 h 340995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791200 w 7162800"/>
              <a:gd name="connsiteY3" fmla="*/ 1619250 h 3409950"/>
              <a:gd name="connsiteX4" fmla="*/ 7162800 w 7162800"/>
              <a:gd name="connsiteY4" fmla="*/ 0 h 340995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791200 w 7162800"/>
              <a:gd name="connsiteY3" fmla="*/ 1619250 h 3409950"/>
              <a:gd name="connsiteX4" fmla="*/ 7162800 w 7162800"/>
              <a:gd name="connsiteY4" fmla="*/ 0 h 3409950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495800 w 7565756"/>
              <a:gd name="connsiteY2" fmla="*/ 2083231 h 3130981"/>
              <a:gd name="connsiteX3" fmla="*/ 5791200 w 7565756"/>
              <a:gd name="connsiteY3" fmla="*/ 1340281 h 3130981"/>
              <a:gd name="connsiteX4" fmla="*/ 7565756 w 7565756"/>
              <a:gd name="connsiteY4" fmla="*/ 0 h 3130981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495800 w 7565756"/>
              <a:gd name="connsiteY2" fmla="*/ 2083231 h 3130981"/>
              <a:gd name="connsiteX3" fmla="*/ 5884190 w 7565756"/>
              <a:gd name="connsiteY3" fmla="*/ 1495264 h 3130981"/>
              <a:gd name="connsiteX4" fmla="*/ 7565756 w 7565756"/>
              <a:gd name="connsiteY4" fmla="*/ 0 h 3130981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511298 w 7565756"/>
              <a:gd name="connsiteY2" fmla="*/ 2191719 h 3130981"/>
              <a:gd name="connsiteX3" fmla="*/ 5884190 w 7565756"/>
              <a:gd name="connsiteY3" fmla="*/ 1495264 h 3130981"/>
              <a:gd name="connsiteX4" fmla="*/ 7565756 w 7565756"/>
              <a:gd name="connsiteY4" fmla="*/ 0 h 3130981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884190 w 7705240"/>
              <a:gd name="connsiteY3" fmla="*/ 1386776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977180 w 7705240"/>
              <a:gd name="connsiteY3" fmla="*/ 1402274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977180 w 7705240"/>
              <a:gd name="connsiteY3" fmla="*/ 1402274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6039173 w 7705240"/>
              <a:gd name="connsiteY3" fmla="*/ 1495263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42295 w 7705240"/>
              <a:gd name="connsiteY2" fmla="*/ 2176221 h 3022493"/>
              <a:gd name="connsiteX3" fmla="*/ 6039173 w 7705240"/>
              <a:gd name="connsiteY3" fmla="*/ 1495263 h 3022493"/>
              <a:gd name="connsiteX4" fmla="*/ 7705240 w 7705240"/>
              <a:gd name="connsiteY4" fmla="*/ 0 h 3022493"/>
              <a:gd name="connsiteX0" fmla="*/ 0 w 7782732"/>
              <a:gd name="connsiteY0" fmla="*/ 2759022 h 2759022"/>
              <a:gd name="connsiteX1" fmla="*/ 2209800 w 7782732"/>
              <a:gd name="connsiteY1" fmla="*/ 2435172 h 2759022"/>
              <a:gd name="connsiteX2" fmla="*/ 4542295 w 7782732"/>
              <a:gd name="connsiteY2" fmla="*/ 1912750 h 2759022"/>
              <a:gd name="connsiteX3" fmla="*/ 6039173 w 7782732"/>
              <a:gd name="connsiteY3" fmla="*/ 1231792 h 2759022"/>
              <a:gd name="connsiteX4" fmla="*/ 7782732 w 7782732"/>
              <a:gd name="connsiteY4" fmla="*/ 0 h 2759022"/>
              <a:gd name="connsiteX0" fmla="*/ 0 w 7782732"/>
              <a:gd name="connsiteY0" fmla="*/ 2759022 h 2759022"/>
              <a:gd name="connsiteX1" fmla="*/ 2209800 w 7782732"/>
              <a:gd name="connsiteY1" fmla="*/ 2435172 h 2759022"/>
              <a:gd name="connsiteX2" fmla="*/ 4542295 w 7782732"/>
              <a:gd name="connsiteY2" fmla="*/ 1912750 h 2759022"/>
              <a:gd name="connsiteX3" fmla="*/ 6039173 w 7782732"/>
              <a:gd name="connsiteY3" fmla="*/ 1231792 h 2759022"/>
              <a:gd name="connsiteX4" fmla="*/ 7782732 w 7782732"/>
              <a:gd name="connsiteY4" fmla="*/ 0 h 2759022"/>
              <a:gd name="connsiteX0" fmla="*/ 0 w 7782732"/>
              <a:gd name="connsiteY0" fmla="*/ 2681530 h 2681530"/>
              <a:gd name="connsiteX1" fmla="*/ 2209800 w 7782732"/>
              <a:gd name="connsiteY1" fmla="*/ 2357680 h 2681530"/>
              <a:gd name="connsiteX2" fmla="*/ 4542295 w 7782732"/>
              <a:gd name="connsiteY2" fmla="*/ 1835258 h 2681530"/>
              <a:gd name="connsiteX3" fmla="*/ 6039173 w 7782732"/>
              <a:gd name="connsiteY3" fmla="*/ 1154300 h 2681530"/>
              <a:gd name="connsiteX4" fmla="*/ 7782732 w 7782732"/>
              <a:gd name="connsiteY4" fmla="*/ 0 h 2681530"/>
              <a:gd name="connsiteX0" fmla="*/ 0 w 7782732"/>
              <a:gd name="connsiteY0" fmla="*/ 2681530 h 2681530"/>
              <a:gd name="connsiteX1" fmla="*/ 2209800 w 7782732"/>
              <a:gd name="connsiteY1" fmla="*/ 2357680 h 2681530"/>
              <a:gd name="connsiteX2" fmla="*/ 4542295 w 7782732"/>
              <a:gd name="connsiteY2" fmla="*/ 1835258 h 2681530"/>
              <a:gd name="connsiteX3" fmla="*/ 6039173 w 7782732"/>
              <a:gd name="connsiteY3" fmla="*/ 1154300 h 2681530"/>
              <a:gd name="connsiteX4" fmla="*/ 7782732 w 7782732"/>
              <a:gd name="connsiteY4" fmla="*/ 0 h 2681530"/>
              <a:gd name="connsiteX0" fmla="*/ 0 w 7829227"/>
              <a:gd name="connsiteY0" fmla="*/ 2619537 h 2619537"/>
              <a:gd name="connsiteX1" fmla="*/ 2209800 w 7829227"/>
              <a:gd name="connsiteY1" fmla="*/ 2295687 h 2619537"/>
              <a:gd name="connsiteX2" fmla="*/ 4542295 w 7829227"/>
              <a:gd name="connsiteY2" fmla="*/ 1773265 h 2619537"/>
              <a:gd name="connsiteX3" fmla="*/ 6039173 w 7829227"/>
              <a:gd name="connsiteY3" fmla="*/ 1092307 h 2619537"/>
              <a:gd name="connsiteX4" fmla="*/ 7829227 w 7829227"/>
              <a:gd name="connsiteY4" fmla="*/ 0 h 2619537"/>
              <a:gd name="connsiteX0" fmla="*/ 0 w 7829227"/>
              <a:gd name="connsiteY0" fmla="*/ 2619537 h 2619537"/>
              <a:gd name="connsiteX1" fmla="*/ 2209800 w 7829227"/>
              <a:gd name="connsiteY1" fmla="*/ 2295687 h 2619537"/>
              <a:gd name="connsiteX2" fmla="*/ 4542295 w 7829227"/>
              <a:gd name="connsiteY2" fmla="*/ 1773265 h 2619537"/>
              <a:gd name="connsiteX3" fmla="*/ 6039173 w 7829227"/>
              <a:gd name="connsiteY3" fmla="*/ 1092307 h 2619537"/>
              <a:gd name="connsiteX4" fmla="*/ 7829227 w 7829227"/>
              <a:gd name="connsiteY4" fmla="*/ 0 h 261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9227" h="2619537">
                <a:moveTo>
                  <a:pt x="0" y="2619537"/>
                </a:moveTo>
                <a:cubicBezTo>
                  <a:pt x="835025" y="2527462"/>
                  <a:pt x="1452751" y="2436732"/>
                  <a:pt x="2209800" y="2295687"/>
                </a:cubicBezTo>
                <a:cubicBezTo>
                  <a:pt x="2966849" y="2154642"/>
                  <a:pt x="3904066" y="1973828"/>
                  <a:pt x="4542295" y="1773265"/>
                </a:cubicBezTo>
                <a:cubicBezTo>
                  <a:pt x="5180524" y="1572702"/>
                  <a:pt x="5506526" y="1358469"/>
                  <a:pt x="6039173" y="1092307"/>
                </a:cubicBezTo>
                <a:cubicBezTo>
                  <a:pt x="6618314" y="779651"/>
                  <a:pt x="7199877" y="460213"/>
                  <a:pt x="7829227" y="0"/>
                </a:cubicBezTo>
              </a:path>
            </a:pathLst>
          </a:custGeom>
          <a:noFill/>
          <a:ln w="76200" cap="flat" cmpd="sng" algn="ctr">
            <a:solidFill>
              <a:schemeClr val="accent3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2610" y="6309320"/>
            <a:ext cx="577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www.educationendowmentfoundation.org.uk/toolkit</a:t>
            </a:r>
            <a:endParaRPr lang="en-GB" dirty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44" grpId="0"/>
      <p:bldP spid="2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What type of homework will be set?</a:t>
            </a:r>
            <a:br>
              <a:rPr lang="en-GB" b="1" dirty="0" smtClean="0">
                <a:solidFill>
                  <a:srgbClr val="00B050"/>
                </a:solidFill>
              </a:rPr>
            </a:b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06" y="1052736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/>
          </a:p>
          <a:p>
            <a:pPr lvl="0"/>
            <a:r>
              <a:rPr lang="en-GB" b="1" dirty="0" smtClean="0"/>
              <a:t>Prepare - </a:t>
            </a:r>
            <a:r>
              <a:rPr lang="en-GB" dirty="0" smtClean="0"/>
              <a:t>tasks </a:t>
            </a:r>
            <a:r>
              <a:rPr lang="en-GB" dirty="0"/>
              <a:t>required </a:t>
            </a:r>
            <a:r>
              <a:rPr lang="en-GB" dirty="0" smtClean="0"/>
              <a:t>to </a:t>
            </a:r>
            <a:r>
              <a:rPr lang="en-GB" dirty="0"/>
              <a:t>prepare, successfully, for the next lesson or </a:t>
            </a:r>
            <a:r>
              <a:rPr lang="en-GB" dirty="0" smtClean="0"/>
              <a:t>beyond. </a:t>
            </a:r>
          </a:p>
          <a:p>
            <a:pPr lvl="0"/>
            <a:endParaRPr lang="en-GB" dirty="0"/>
          </a:p>
          <a:p>
            <a:pPr lvl="0"/>
            <a:r>
              <a:rPr lang="en-GB" b="1" dirty="0" smtClean="0"/>
              <a:t>Consolidate - </a:t>
            </a:r>
            <a:r>
              <a:rPr lang="en-GB" dirty="0"/>
              <a:t>tasks which helps to reinforce the challenging nature of the work done in </a:t>
            </a:r>
            <a:r>
              <a:rPr lang="en-GB" dirty="0" smtClean="0"/>
              <a:t>class.</a:t>
            </a:r>
          </a:p>
          <a:p>
            <a:pPr lvl="0"/>
            <a:endParaRPr lang="en-GB" dirty="0"/>
          </a:p>
          <a:p>
            <a:pPr lvl="0"/>
            <a:r>
              <a:rPr lang="en-GB" b="1" dirty="0" smtClean="0"/>
              <a:t>Extend - </a:t>
            </a:r>
            <a:r>
              <a:rPr lang="en-GB" dirty="0" smtClean="0"/>
              <a:t>tasks </a:t>
            </a:r>
            <a:r>
              <a:rPr lang="en-GB" dirty="0"/>
              <a:t>designed to challenge pupils to find out more and gather new information to deepen their knowledge, understanding and </a:t>
            </a:r>
            <a:r>
              <a:rPr lang="en-GB" dirty="0" smtClean="0"/>
              <a:t>skills.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/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>How much homework is set? </a:t>
            </a:r>
            <a:r>
              <a:rPr lang="en-GB" dirty="0" smtClean="0">
                <a:solidFill>
                  <a:srgbClr val="00B050"/>
                </a:solidFill>
              </a:rPr>
              <a:t/>
            </a:r>
            <a:br>
              <a:rPr lang="en-GB" dirty="0" smtClean="0">
                <a:solidFill>
                  <a:srgbClr val="00B050"/>
                </a:solidFill>
              </a:rPr>
            </a:b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00B050"/>
                </a:solidFill>
              </a:rPr>
              <a:t>Key </a:t>
            </a:r>
            <a:r>
              <a:rPr lang="en-GB" b="1" u="sng" dirty="0">
                <a:solidFill>
                  <a:srgbClr val="00B050"/>
                </a:solidFill>
              </a:rPr>
              <a:t>Stage 3:</a:t>
            </a:r>
            <a:endParaRPr lang="en-GB" dirty="0">
              <a:solidFill>
                <a:srgbClr val="00B050"/>
              </a:solidFill>
            </a:endParaRPr>
          </a:p>
          <a:p>
            <a:pPr lvl="0"/>
            <a:r>
              <a:rPr lang="en-GB" dirty="0"/>
              <a:t>Homework is set </a:t>
            </a:r>
            <a:r>
              <a:rPr lang="en-GB" b="1" dirty="0"/>
              <a:t>once a week </a:t>
            </a:r>
            <a:r>
              <a:rPr lang="en-GB" dirty="0"/>
              <a:t>if the pupil is taught </a:t>
            </a:r>
            <a:r>
              <a:rPr lang="en-GB" b="1" dirty="0"/>
              <a:t>two</a:t>
            </a:r>
            <a:r>
              <a:rPr lang="en-GB" dirty="0"/>
              <a:t> or more lessons a week i</a:t>
            </a:r>
            <a:r>
              <a:rPr lang="en-GB" dirty="0" smtClean="0"/>
              <a:t>n that subject.</a:t>
            </a:r>
            <a:endParaRPr lang="en-GB" dirty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Homework </a:t>
            </a:r>
            <a:r>
              <a:rPr lang="en-GB" dirty="0"/>
              <a:t>is </a:t>
            </a:r>
            <a:r>
              <a:rPr lang="en-GB" b="1" dirty="0"/>
              <a:t>set fortnightly </a:t>
            </a:r>
            <a:r>
              <a:rPr lang="en-GB" dirty="0"/>
              <a:t>if the pupil is taught </a:t>
            </a:r>
            <a:r>
              <a:rPr lang="en-GB" b="1" dirty="0"/>
              <a:t>one </a:t>
            </a:r>
            <a:r>
              <a:rPr lang="en-GB" dirty="0"/>
              <a:t>lesson a week </a:t>
            </a:r>
            <a:r>
              <a:rPr lang="en-GB" dirty="0" smtClean="0"/>
              <a:t>in that subject.</a:t>
            </a:r>
            <a:endParaRPr lang="en-GB" dirty="0"/>
          </a:p>
          <a:p>
            <a:endParaRPr lang="en-GB" b="1" u="sng" dirty="0" smtClean="0"/>
          </a:p>
          <a:p>
            <a:pPr marL="0" indent="0">
              <a:buNone/>
            </a:pPr>
            <a:r>
              <a:rPr lang="en-GB" b="1" u="sng" dirty="0" smtClean="0">
                <a:solidFill>
                  <a:srgbClr val="00B050"/>
                </a:solidFill>
              </a:rPr>
              <a:t>Key </a:t>
            </a:r>
            <a:r>
              <a:rPr lang="en-GB" b="1" u="sng" dirty="0">
                <a:solidFill>
                  <a:srgbClr val="00B050"/>
                </a:solidFill>
              </a:rPr>
              <a:t>Stage 3: </a:t>
            </a:r>
            <a:endParaRPr lang="en-GB" dirty="0">
              <a:solidFill>
                <a:srgbClr val="00B050"/>
              </a:solidFill>
            </a:endParaRPr>
          </a:p>
          <a:p>
            <a:pPr lvl="0"/>
            <a:r>
              <a:rPr lang="en-GB" dirty="0"/>
              <a:t>Year 7: 30 minutes per </a:t>
            </a:r>
            <a:r>
              <a:rPr lang="en-GB" dirty="0" smtClean="0"/>
              <a:t>subject. </a:t>
            </a:r>
            <a:endParaRPr lang="en-GB" dirty="0"/>
          </a:p>
          <a:p>
            <a:pPr lvl="0"/>
            <a:r>
              <a:rPr lang="en-GB" dirty="0"/>
              <a:t>Year 8: 30 to 45 minutes per </a:t>
            </a:r>
            <a:r>
              <a:rPr lang="en-GB" dirty="0" smtClean="0"/>
              <a:t>subject. </a:t>
            </a:r>
            <a:endParaRPr lang="en-GB" dirty="0"/>
          </a:p>
          <a:p>
            <a:pPr lvl="0"/>
            <a:r>
              <a:rPr lang="en-GB" dirty="0"/>
              <a:t>Year 9: 45 minutes per </a:t>
            </a:r>
            <a:r>
              <a:rPr lang="en-GB" dirty="0" smtClean="0"/>
              <a:t>subject.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6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Our expectations of pupils </a:t>
            </a:r>
            <a:r>
              <a:rPr lang="en-GB" dirty="0" smtClean="0">
                <a:solidFill>
                  <a:srgbClr val="00B050"/>
                </a:solidFill>
              </a:rPr>
              <a:t/>
            </a:r>
            <a:br>
              <a:rPr lang="en-GB" dirty="0" smtClean="0">
                <a:solidFill>
                  <a:srgbClr val="00B050"/>
                </a:solidFill>
              </a:rPr>
            </a:b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Clearly write </a:t>
            </a:r>
            <a:r>
              <a:rPr lang="en-GB" dirty="0" smtClean="0"/>
              <a:t>the </a:t>
            </a:r>
            <a:r>
              <a:rPr lang="en-GB" dirty="0"/>
              <a:t>homework in their </a:t>
            </a:r>
            <a:r>
              <a:rPr lang="en-GB" dirty="0" smtClean="0"/>
              <a:t>planners.</a:t>
            </a:r>
          </a:p>
          <a:p>
            <a:endParaRPr lang="en-GB" dirty="0"/>
          </a:p>
          <a:p>
            <a:r>
              <a:rPr lang="en-GB" dirty="0" smtClean="0"/>
              <a:t>Include when the homework is to be handed in. 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lvl="0"/>
            <a:r>
              <a:rPr lang="en-GB" dirty="0" smtClean="0"/>
              <a:t>Pupils must complete their homework </a:t>
            </a:r>
            <a:r>
              <a:rPr lang="en-GB" dirty="0"/>
              <a:t>on time and to a high </a:t>
            </a:r>
            <a:r>
              <a:rPr lang="en-GB" dirty="0" smtClean="0"/>
              <a:t>standard. 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Pupils must re-draft </a:t>
            </a:r>
            <a:r>
              <a:rPr lang="en-GB" dirty="0"/>
              <a:t>homework if it is not to a high </a:t>
            </a:r>
            <a:r>
              <a:rPr lang="en-GB" dirty="0" smtClean="0"/>
              <a:t>standard.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8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4205" y="523380"/>
            <a:ext cx="2654052" cy="37986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</a:rPr>
              <a:t>Planners and Organisation </a:t>
            </a:r>
            <a:endParaRPr lang="en-GB" sz="3600" b="1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45" y="260648"/>
            <a:ext cx="3128030" cy="64831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5214" y="1484784"/>
            <a:ext cx="2492034" cy="5300061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All subjects </a:t>
            </a:r>
            <a:r>
              <a:rPr lang="en-GB" dirty="0" smtClean="0"/>
              <a:t>to be written in the planner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P-</a:t>
            </a:r>
            <a:r>
              <a:rPr lang="en-GB" dirty="0" smtClean="0"/>
              <a:t>Prepare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C-</a:t>
            </a:r>
            <a:r>
              <a:rPr lang="en-GB" dirty="0" smtClean="0"/>
              <a:t>Consolidate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E-</a:t>
            </a:r>
            <a:r>
              <a:rPr lang="en-GB" dirty="0" smtClean="0"/>
              <a:t>Extend  </a:t>
            </a:r>
          </a:p>
          <a:p>
            <a:r>
              <a:rPr lang="en-GB" b="1" dirty="0">
                <a:solidFill>
                  <a:srgbClr val="00B050"/>
                </a:solidFill>
              </a:rPr>
              <a:t>Due date </a:t>
            </a:r>
            <a:r>
              <a:rPr lang="en-GB" dirty="0"/>
              <a:t>to be included 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None set </a:t>
            </a:r>
            <a:r>
              <a:rPr lang="en-GB" dirty="0" smtClean="0"/>
              <a:t>to be written in if no homework is set</a:t>
            </a:r>
          </a:p>
          <a:p>
            <a:r>
              <a:rPr lang="en-GB" dirty="0" smtClean="0"/>
              <a:t>Add a </a:t>
            </a:r>
            <a:r>
              <a:rPr lang="en-GB" b="1" dirty="0" smtClean="0">
                <a:solidFill>
                  <a:srgbClr val="00B050"/>
                </a:solidFill>
              </a:rPr>
              <a:t>‘Tick’ </a:t>
            </a:r>
            <a:r>
              <a:rPr lang="en-GB" dirty="0" smtClean="0"/>
              <a:t>when done 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Neat and tidy </a:t>
            </a:r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r="17823"/>
          <a:stretch/>
        </p:blipFill>
        <p:spPr bwMode="auto">
          <a:xfrm>
            <a:off x="252640" y="260648"/>
            <a:ext cx="3045269" cy="64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683568" y="948464"/>
            <a:ext cx="6285155" cy="71000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932040" y="1658469"/>
            <a:ext cx="2061829" cy="82353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716016" y="1888561"/>
            <a:ext cx="2296239" cy="106310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279853" y="2880199"/>
            <a:ext cx="1688870" cy="4663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843808" y="4134814"/>
            <a:ext cx="4333432" cy="149584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83568" y="2807063"/>
            <a:ext cx="6364433" cy="166941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860341" y="3727667"/>
            <a:ext cx="1159498" cy="28592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6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How can you support us? 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You </a:t>
            </a:r>
            <a:r>
              <a:rPr lang="en-GB" dirty="0"/>
              <a:t>can support your child by: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Ensuring they have a quiet space to work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Encouraging them to commit specific time to homework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Helping them to get organised, discuss their work and their deadlines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11161"/>
            <a:ext cx="4968552" cy="6846839"/>
          </a:xfrm>
        </p:spPr>
      </p:pic>
    </p:spTree>
    <p:extLst>
      <p:ext uri="{BB962C8B-B14F-4D97-AF65-F5344CB8AC3E}">
        <p14:creationId xmlns:p14="http://schemas.microsoft.com/office/powerpoint/2010/main" val="39736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1" y="1268760"/>
            <a:ext cx="7498080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GB" sz="6000" dirty="0"/>
              <a:t>Thank You</a:t>
            </a:r>
          </a:p>
        </p:txBody>
      </p:sp>
      <p:pic>
        <p:nvPicPr>
          <p:cNvPr id="4" name="Picture 4" descr="Badge New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284984"/>
            <a:ext cx="1846666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33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328" y="107156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55601"/>
            <a:ext cx="8191822" cy="984722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+mn-lt"/>
              </a:rPr>
              <a:t>Welcome to Year 7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072837"/>
              </p:ext>
            </p:extLst>
          </p:nvPr>
        </p:nvGraphicFramePr>
        <p:xfrm>
          <a:off x="203324" y="2703107"/>
          <a:ext cx="8712968" cy="318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val="2399569406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3230467354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81451306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320088837"/>
                    </a:ext>
                  </a:extLst>
                </a:gridCol>
              </a:tblGrid>
              <a:tr h="43207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818684"/>
                  </a:ext>
                </a:extLst>
              </a:tr>
              <a:tr h="73783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St Cuthbert, Durham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St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</a:rPr>
                        <a:t>Godric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</a:rPr>
                        <a:t>Finchale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At Aidan, Lindisfarne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St Hilda, Whitby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565583"/>
                  </a:ext>
                </a:extLst>
              </a:tr>
              <a:tr h="64293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Mrs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</a:rPr>
                        <a:t>Mullhatton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Mrs McHale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Mrs Duncan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Mr Thompson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218015"/>
                  </a:ext>
                </a:extLst>
              </a:tr>
              <a:tr h="64293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Miss Martin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Miss Boxer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Miss Bone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Mr Hurst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67761"/>
                  </a:ext>
                </a:extLst>
              </a:tr>
              <a:tr h="642937">
                <a:tc grid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Miss Fowler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895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917" y="5909205"/>
            <a:ext cx="842493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Arial"/>
              </a:rPr>
              <a:t>2 tutor groups in St </a:t>
            </a:r>
            <a:r>
              <a:rPr lang="en-GB" sz="2400" dirty="0" err="1">
                <a:latin typeface="+mn-lt"/>
                <a:cs typeface="Arial"/>
              </a:rPr>
              <a:t>Godric</a:t>
            </a:r>
            <a:r>
              <a:rPr lang="en-GB" sz="2400" dirty="0">
                <a:latin typeface="+mn-lt"/>
                <a:cs typeface="Arial"/>
              </a:rPr>
              <a:t>, St Cuthbert and St Hilda.</a:t>
            </a:r>
            <a:endParaRPr lang="en-GB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Arial"/>
              </a:rPr>
              <a:t>3 tutor groups in St Aidan.</a:t>
            </a:r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3" y="1347760"/>
            <a:ext cx="8496945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000" dirty="0">
                <a:latin typeface="+mn-lt"/>
                <a:cs typeface="Arial"/>
              </a:rPr>
              <a:t>Pastoral Staff: </a:t>
            </a:r>
            <a:endParaRPr lang="en-GB" sz="2000">
              <a:latin typeface="+mn-lt"/>
            </a:endParaRPr>
          </a:p>
          <a:p>
            <a:r>
              <a:rPr lang="en-GB" sz="2000" dirty="0">
                <a:latin typeface="+mn-lt"/>
                <a:cs typeface="Arial"/>
              </a:rPr>
              <a:t>Mr McHale (Senior Assistant Headteacher)</a:t>
            </a:r>
          </a:p>
          <a:p>
            <a:r>
              <a:rPr lang="en-GB" sz="2000" dirty="0">
                <a:latin typeface="+mn-lt"/>
                <a:cs typeface="Arial"/>
              </a:rPr>
              <a:t>Mr Green (Assistant Headteacher)</a:t>
            </a:r>
          </a:p>
          <a:p>
            <a:r>
              <a:rPr lang="en-GB" sz="2000" dirty="0">
                <a:latin typeface="+mn-lt"/>
                <a:cs typeface="Arial"/>
              </a:rPr>
              <a:t>Mr Davis </a:t>
            </a:r>
            <a:r>
              <a:rPr lang="en-GB" sz="2000" dirty="0">
                <a:latin typeface="Arial"/>
                <a:cs typeface="Arial"/>
              </a:rPr>
              <a:t>(Assistant Headteacher)</a:t>
            </a:r>
            <a:endParaRPr lang="en-GB" sz="2000" dirty="0">
              <a:latin typeface="+mn-lt"/>
              <a:cs typeface="Arial"/>
            </a:endParaRPr>
          </a:p>
          <a:p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0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0278" y="805868"/>
            <a:ext cx="7086600" cy="7318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2800" b="1" dirty="0">
                <a:solidFill>
                  <a:srgbClr val="00B050"/>
                </a:solidFill>
                <a:latin typeface="+mn-lt"/>
              </a:rPr>
              <a:t>How do you communicate with us?</a:t>
            </a:r>
            <a:endParaRPr lang="en-US" sz="2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28614" y="1739553"/>
            <a:ext cx="7416874" cy="5446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cs typeface="Calibri"/>
              </a:rPr>
              <a:t>If you need any advice from the school contact your child's</a:t>
            </a:r>
            <a:r>
              <a:rPr lang="en-GB" sz="24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en-GB" sz="2400" b="1" dirty="0">
                <a:solidFill>
                  <a:srgbClr val="FF0000"/>
                </a:solidFill>
                <a:cs typeface="Calibri"/>
              </a:rPr>
              <a:t>Head of House or Assistant Head of House.</a:t>
            </a:r>
          </a:p>
          <a:p>
            <a:pPr eaLnBrk="1" hangingPunct="1"/>
            <a:endParaRPr lang="en-GB" sz="2400" b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en-GB" altLang="en-US" sz="2400" dirty="0">
                <a:cs typeface="Calibri"/>
              </a:rPr>
              <a:t>You could communicate with tutors, subject staff or mentors via your child’s planner.</a:t>
            </a:r>
          </a:p>
          <a:p>
            <a:pPr marL="0" indent="0" eaLnBrk="1" hangingPunct="1">
              <a:buNone/>
            </a:pPr>
            <a:endParaRPr lang="en-GB" sz="2400" dirty="0">
              <a:solidFill>
                <a:schemeClr val="accent2"/>
              </a:solidFill>
              <a:cs typeface="Calibri" panose="020F0502020204030204" pitchFamily="34" charset="0"/>
            </a:endParaRPr>
          </a:p>
          <a:p>
            <a:pPr eaLnBrk="1" hangingPunct="1"/>
            <a:r>
              <a:rPr lang="en-GB" sz="2400" dirty="0">
                <a:cs typeface="Calibri"/>
              </a:rPr>
              <a:t>If your child needs extra support your child can be referred to </a:t>
            </a:r>
            <a:r>
              <a:rPr lang="en-GB" sz="2400" b="1" dirty="0">
                <a:solidFill>
                  <a:srgbClr val="0070C0"/>
                </a:solidFill>
                <a:cs typeface="Calibri"/>
              </a:rPr>
              <a:t>Mrs Hughes </a:t>
            </a:r>
            <a:r>
              <a:rPr lang="en-GB" sz="2400" dirty="0">
                <a:cs typeface="Calibri"/>
              </a:rPr>
              <a:t>our school Counsellor.</a:t>
            </a:r>
          </a:p>
          <a:p>
            <a:pPr eaLnBrk="1" hangingPunct="1">
              <a:buFontTx/>
              <a:buNone/>
            </a:pPr>
            <a:endParaRPr lang="en-GB" sz="2400" dirty="0">
              <a:cs typeface="Calibri" panose="020F0502020204030204" pitchFamily="34" charset="0"/>
            </a:endParaRPr>
          </a:p>
          <a:p>
            <a:r>
              <a:rPr lang="en-GB" sz="2400" dirty="0">
                <a:cs typeface="Calibri"/>
              </a:rPr>
              <a:t>If there is an attendance issue </a:t>
            </a:r>
            <a:r>
              <a:rPr lang="en-GB" sz="2400" b="1" dirty="0">
                <a:solidFill>
                  <a:srgbClr val="FF0000"/>
                </a:solidFill>
                <a:cs typeface="Calibri"/>
              </a:rPr>
              <a:t>Mrs Moran/Mrs Devlin </a:t>
            </a:r>
            <a:r>
              <a:rPr lang="en-GB" sz="2400" b="1" dirty="0">
                <a:cs typeface="Calibri"/>
              </a:rPr>
              <a:t>are the attendance team. Please remember to telephone the school if your child is absent – a text message is not sufficient.</a:t>
            </a:r>
          </a:p>
          <a:p>
            <a:pPr eaLnBrk="1" hangingPunct="1"/>
            <a:endParaRPr lang="en-GB" sz="24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dge New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85701"/>
            <a:ext cx="8964488" cy="5772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sz="2400" dirty="0"/>
              <a:t>We may contact you about events and issues by letter.</a:t>
            </a:r>
          </a:p>
          <a:p>
            <a:endParaRPr lang="en-GB" sz="2400" dirty="0"/>
          </a:p>
          <a:p>
            <a:r>
              <a:rPr lang="en-GB" sz="2400" dirty="0"/>
              <a:t>Heads of House and Head’s of Department may telephone you to discuss an issue.</a:t>
            </a:r>
          </a:p>
          <a:p>
            <a:endParaRPr lang="en-GB" sz="2400" dirty="0"/>
          </a:p>
          <a:p>
            <a:r>
              <a:rPr lang="en-GB" sz="2400" dirty="0"/>
              <a:t>Staff will write notes for you in your child’s planner.</a:t>
            </a:r>
          </a:p>
          <a:p>
            <a:endParaRPr lang="en-GB" sz="2400" dirty="0"/>
          </a:p>
          <a:p>
            <a:r>
              <a:rPr lang="en-GB" sz="2400" dirty="0"/>
              <a:t>We send text messages to keep you up to date.</a:t>
            </a:r>
          </a:p>
          <a:p>
            <a:endParaRPr lang="en-GB" sz="2400" dirty="0"/>
          </a:p>
          <a:p>
            <a:r>
              <a:rPr lang="en-GB" sz="2400" dirty="0"/>
              <a:t>We send notifications via the MY ED App.</a:t>
            </a:r>
          </a:p>
          <a:p>
            <a:endParaRPr lang="en-GB" sz="2400" dirty="0"/>
          </a:p>
          <a:p>
            <a:r>
              <a:rPr lang="en-GB" sz="2400" dirty="0"/>
              <a:t>The school website is regularly updated.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44624" y="908720"/>
            <a:ext cx="7886700" cy="68761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2800" b="1" dirty="0">
                <a:solidFill>
                  <a:srgbClr val="00B050"/>
                </a:solidFill>
                <a:latin typeface="+mn-lt"/>
              </a:rPr>
              <a:t>How do we communicate with you?</a:t>
            </a:r>
            <a:endParaRPr lang="en-US" sz="28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solidFill>
                  <a:srgbClr val="00B050"/>
                </a:solidFill>
                <a:latin typeface="+mn-lt"/>
              </a:rPr>
              <a:t>A Partnership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773238"/>
            <a:ext cx="55435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4887913" y="300038"/>
            <a:ext cx="4033837" cy="67403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en-US" sz="2400" dirty="0">
                <a:latin typeface="+mn-lt"/>
              </a:rPr>
              <a:t> You are the expert on your own child and always have been his or her most important teacher.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GB" altLang="en-US" sz="2400" dirty="0">
              <a:latin typeface="+mn-lt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en-US" sz="2400" dirty="0">
                <a:latin typeface="+mn-lt"/>
              </a:rPr>
              <a:t>Your support, encouragement and interest can make a spectacular difference to your child’s motivation and ability to cope with demands of Secondary school.</a:t>
            </a:r>
          </a:p>
          <a:p>
            <a:pPr eaLnBrk="1" hangingPunct="1">
              <a:lnSpc>
                <a:spcPct val="150000"/>
              </a:lnSpc>
            </a:pPr>
            <a:endParaRPr lang="en-GB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1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dge New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578" y="0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Year 7 currently have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1808</a:t>
            </a:r>
            <a:r>
              <a:rPr lang="en-GB" dirty="0">
                <a:latin typeface="+mn-lt"/>
              </a:rPr>
              <a:t> achievement points.</a:t>
            </a:r>
          </a:p>
        </p:txBody>
      </p:sp>
    </p:spTree>
    <p:extLst>
      <p:ext uri="{BB962C8B-B14F-4D97-AF65-F5344CB8AC3E}">
        <p14:creationId xmlns:p14="http://schemas.microsoft.com/office/powerpoint/2010/main" val="29292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AAED5600-18C0-4989-8964-D6E3F8641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599491"/>
            <a:ext cx="8148635" cy="52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3866</TotalTime>
  <Words>1438</Words>
  <Application>Microsoft Office PowerPoint</Application>
  <PresentationFormat>On-screen Show (4:3)</PresentationFormat>
  <Paragraphs>369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ＭＳ Ｐゴシック</vt:lpstr>
      <vt:lpstr>ＭＳ Ｐゴシック</vt:lpstr>
      <vt:lpstr>Arial</vt:lpstr>
      <vt:lpstr>Calibri</vt:lpstr>
      <vt:lpstr>Calibri Light</vt:lpstr>
      <vt:lpstr>Century Gothic</vt:lpstr>
      <vt:lpstr>Tahoma</vt:lpstr>
      <vt:lpstr>Times</vt:lpstr>
      <vt:lpstr>Times New Roman</vt:lpstr>
      <vt:lpstr>Wingdings</vt:lpstr>
      <vt:lpstr>Wingdings 2</vt:lpstr>
      <vt:lpstr>Stack of books design template</vt:lpstr>
      <vt:lpstr>Office Theme</vt:lpstr>
      <vt:lpstr>Helping my child to succeed at KS3</vt:lpstr>
      <vt:lpstr>Key Staff</vt:lpstr>
      <vt:lpstr>Mr McHale</vt:lpstr>
      <vt:lpstr>Welcome to Year 7</vt:lpstr>
      <vt:lpstr>How do you communicate with us?</vt:lpstr>
      <vt:lpstr>How do we communicate with you?</vt:lpstr>
      <vt:lpstr>A Partnership</vt:lpstr>
      <vt:lpstr>Year 7 currently have 1808 achievement points.</vt:lpstr>
      <vt:lpstr>PowerPoint Presentation</vt:lpstr>
      <vt:lpstr>Year 7 currently have 129 behaviour points.</vt:lpstr>
      <vt:lpstr>PowerPoint Presentation</vt:lpstr>
      <vt:lpstr>Attendance</vt:lpstr>
      <vt:lpstr>PowerPoint Presentation</vt:lpstr>
      <vt:lpstr>Attendance </vt:lpstr>
      <vt:lpstr>What you can do right now:</vt:lpstr>
      <vt:lpstr>Mrs Salmon</vt:lpstr>
      <vt:lpstr>Curriculum</vt:lpstr>
      <vt:lpstr>PowerPoint Presentation</vt:lpstr>
      <vt:lpstr>PowerPoint Presentation</vt:lpstr>
      <vt:lpstr>Student Progress Against Targets</vt:lpstr>
      <vt:lpstr>GCSE Reform</vt:lpstr>
      <vt:lpstr>Assessment</vt:lpstr>
      <vt:lpstr>PowerPoint Presentation</vt:lpstr>
      <vt:lpstr>Pupil Targets</vt:lpstr>
      <vt:lpstr>PowerPoint Presentation</vt:lpstr>
      <vt:lpstr>Mrs Dunn</vt:lpstr>
      <vt:lpstr>Y7 class groupings</vt:lpstr>
      <vt:lpstr>Class group structure for Year 7</vt:lpstr>
      <vt:lpstr>Mr Clark</vt:lpstr>
      <vt:lpstr>Homework   </vt:lpstr>
      <vt:lpstr>What does the evidence tell us about homework ?   </vt:lpstr>
      <vt:lpstr>What type of homework will be set? </vt:lpstr>
      <vt:lpstr> How much homework is set?  </vt:lpstr>
      <vt:lpstr>Our expectations of pupils  </vt:lpstr>
      <vt:lpstr>Planners and Organisation </vt:lpstr>
      <vt:lpstr>How can you support us? </vt:lpstr>
      <vt:lpstr>PowerPoint Presentation</vt:lpstr>
      <vt:lpstr>PowerPoint Presentation</vt:lpstr>
    </vt:vector>
  </TitlesOfParts>
  <Company>St Robert of Newminster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my child to succeed at GCSE</dc:title>
  <dc:creator>Witte</dc:creator>
  <cp:lastModifiedBy>Mrs M Salmon</cp:lastModifiedBy>
  <cp:revision>354</cp:revision>
  <cp:lastPrinted>2018-10-09T14:34:27Z</cp:lastPrinted>
  <dcterms:created xsi:type="dcterms:W3CDTF">2006-11-07T11:55:19Z</dcterms:created>
  <dcterms:modified xsi:type="dcterms:W3CDTF">2019-10-11T12:21:57Z</dcterms:modified>
</cp:coreProperties>
</file>