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1" r:id="rId6"/>
    <p:sldId id="260" r:id="rId7"/>
  </p:sldIdLst>
  <p:sldSz cx="6858000" cy="12192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rs J Slater (STR)" initials="MJS(" lastIdx="1" clrIdx="0">
    <p:extLst>
      <p:ext uri="{19B8F6BF-5375-455C-9EA6-DF929625EA0E}">
        <p15:presenceInfo xmlns:p15="http://schemas.microsoft.com/office/powerpoint/2012/main" userId="S::JSlater@str.bwcet.com::e9c357cb-c6b2-4093-b282-ea988d61221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15" autoAdjust="0"/>
    <p:restoredTop sz="94660"/>
  </p:normalViewPr>
  <p:slideViewPr>
    <p:cSldViewPr snapToGrid="0">
      <p:cViewPr varScale="1">
        <p:scale>
          <a:sx n="51" d="100"/>
          <a:sy n="51" d="100"/>
        </p:scale>
        <p:origin x="2442"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995312"/>
            <a:ext cx="5829300" cy="4244622"/>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6403623"/>
            <a:ext cx="5143500" cy="2943577"/>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4F47221-283C-46FD-BF8F-20D940E18D36}" type="datetimeFigureOut">
              <a:rPr lang="en-GB" smtClean="0"/>
              <a:t>21/04/2021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3383D2B-D604-4F30-9ACA-30A634AEE87E}" type="slidenum">
              <a:rPr lang="en-GB" smtClean="0"/>
              <a:t>‹#›</a:t>
            </a:fld>
            <a:endParaRPr lang="en-GB"/>
          </a:p>
        </p:txBody>
      </p:sp>
    </p:spTree>
    <p:extLst>
      <p:ext uri="{BB962C8B-B14F-4D97-AF65-F5344CB8AC3E}">
        <p14:creationId xmlns:p14="http://schemas.microsoft.com/office/powerpoint/2010/main" val="6852790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4F47221-283C-46FD-BF8F-20D940E18D36}" type="datetimeFigureOut">
              <a:rPr lang="en-GB" smtClean="0"/>
              <a:t>21/04/2021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3383D2B-D604-4F30-9ACA-30A634AEE87E}" type="slidenum">
              <a:rPr lang="en-GB" smtClean="0"/>
              <a:t>‹#›</a:t>
            </a:fld>
            <a:endParaRPr lang="en-GB"/>
          </a:p>
        </p:txBody>
      </p:sp>
    </p:spTree>
    <p:extLst>
      <p:ext uri="{BB962C8B-B14F-4D97-AF65-F5344CB8AC3E}">
        <p14:creationId xmlns:p14="http://schemas.microsoft.com/office/powerpoint/2010/main" val="42270348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649111"/>
            <a:ext cx="1478756" cy="10332156"/>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649111"/>
            <a:ext cx="4350544" cy="10332156"/>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4F47221-283C-46FD-BF8F-20D940E18D36}" type="datetimeFigureOut">
              <a:rPr lang="en-GB" smtClean="0"/>
              <a:t>21/04/2021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3383D2B-D604-4F30-9ACA-30A634AEE87E}" type="slidenum">
              <a:rPr lang="en-GB" smtClean="0"/>
              <a:t>‹#›</a:t>
            </a:fld>
            <a:endParaRPr lang="en-GB"/>
          </a:p>
        </p:txBody>
      </p:sp>
    </p:spTree>
    <p:extLst>
      <p:ext uri="{BB962C8B-B14F-4D97-AF65-F5344CB8AC3E}">
        <p14:creationId xmlns:p14="http://schemas.microsoft.com/office/powerpoint/2010/main" val="1478443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4F47221-283C-46FD-BF8F-20D940E18D36}" type="datetimeFigureOut">
              <a:rPr lang="en-GB" smtClean="0"/>
              <a:t>21/04/2021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3383D2B-D604-4F30-9ACA-30A634AEE87E}" type="slidenum">
              <a:rPr lang="en-GB" smtClean="0"/>
              <a:t>‹#›</a:t>
            </a:fld>
            <a:endParaRPr lang="en-GB"/>
          </a:p>
        </p:txBody>
      </p:sp>
    </p:spTree>
    <p:extLst>
      <p:ext uri="{BB962C8B-B14F-4D97-AF65-F5344CB8AC3E}">
        <p14:creationId xmlns:p14="http://schemas.microsoft.com/office/powerpoint/2010/main" val="21060535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3039537"/>
            <a:ext cx="5915025" cy="5071532"/>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8159048"/>
            <a:ext cx="5915025" cy="266699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4F47221-283C-46FD-BF8F-20D940E18D36}" type="datetimeFigureOut">
              <a:rPr lang="en-GB" smtClean="0"/>
              <a:t>21/04/2021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3383D2B-D604-4F30-9ACA-30A634AEE87E}" type="slidenum">
              <a:rPr lang="en-GB" smtClean="0"/>
              <a:t>‹#›</a:t>
            </a:fld>
            <a:endParaRPr lang="en-GB"/>
          </a:p>
        </p:txBody>
      </p:sp>
    </p:spTree>
    <p:extLst>
      <p:ext uri="{BB962C8B-B14F-4D97-AF65-F5344CB8AC3E}">
        <p14:creationId xmlns:p14="http://schemas.microsoft.com/office/powerpoint/2010/main" val="36296023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3245556"/>
            <a:ext cx="2914650" cy="773571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3245556"/>
            <a:ext cx="2914650" cy="773571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4F47221-283C-46FD-BF8F-20D940E18D36}" type="datetimeFigureOut">
              <a:rPr lang="en-GB" smtClean="0"/>
              <a:t>21/04/2021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3383D2B-D604-4F30-9ACA-30A634AEE87E}" type="slidenum">
              <a:rPr lang="en-GB" smtClean="0"/>
              <a:t>‹#›</a:t>
            </a:fld>
            <a:endParaRPr lang="en-GB"/>
          </a:p>
        </p:txBody>
      </p:sp>
    </p:spTree>
    <p:extLst>
      <p:ext uri="{BB962C8B-B14F-4D97-AF65-F5344CB8AC3E}">
        <p14:creationId xmlns:p14="http://schemas.microsoft.com/office/powerpoint/2010/main" val="20221210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649114"/>
            <a:ext cx="5915025" cy="2356556"/>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988734"/>
            <a:ext cx="2901255" cy="146473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472381" y="4453467"/>
            <a:ext cx="2901255" cy="655037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988734"/>
            <a:ext cx="2915543" cy="146473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3471863" y="4453467"/>
            <a:ext cx="2915543" cy="655037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4F47221-283C-46FD-BF8F-20D940E18D36}" type="datetimeFigureOut">
              <a:rPr lang="en-GB" smtClean="0"/>
              <a:t>21/04/2021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3383D2B-D604-4F30-9ACA-30A634AEE87E}" type="slidenum">
              <a:rPr lang="en-GB" smtClean="0"/>
              <a:t>‹#›</a:t>
            </a:fld>
            <a:endParaRPr lang="en-GB"/>
          </a:p>
        </p:txBody>
      </p:sp>
    </p:spTree>
    <p:extLst>
      <p:ext uri="{BB962C8B-B14F-4D97-AF65-F5344CB8AC3E}">
        <p14:creationId xmlns:p14="http://schemas.microsoft.com/office/powerpoint/2010/main" val="42212049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4F47221-283C-46FD-BF8F-20D940E18D36}" type="datetimeFigureOut">
              <a:rPr lang="en-GB" smtClean="0"/>
              <a:t>21/04/2021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3383D2B-D604-4F30-9ACA-30A634AEE87E}" type="slidenum">
              <a:rPr lang="en-GB" smtClean="0"/>
              <a:t>‹#›</a:t>
            </a:fld>
            <a:endParaRPr lang="en-GB"/>
          </a:p>
        </p:txBody>
      </p:sp>
    </p:spTree>
    <p:extLst>
      <p:ext uri="{BB962C8B-B14F-4D97-AF65-F5344CB8AC3E}">
        <p14:creationId xmlns:p14="http://schemas.microsoft.com/office/powerpoint/2010/main" val="16218680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4F47221-283C-46FD-BF8F-20D940E18D36}" type="datetimeFigureOut">
              <a:rPr lang="en-GB" smtClean="0"/>
              <a:t>21/04/2021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3383D2B-D604-4F30-9ACA-30A634AEE87E}" type="slidenum">
              <a:rPr lang="en-GB" smtClean="0"/>
              <a:t>‹#›</a:t>
            </a:fld>
            <a:endParaRPr lang="en-GB"/>
          </a:p>
        </p:txBody>
      </p:sp>
    </p:spTree>
    <p:extLst>
      <p:ext uri="{BB962C8B-B14F-4D97-AF65-F5344CB8AC3E}">
        <p14:creationId xmlns:p14="http://schemas.microsoft.com/office/powerpoint/2010/main" val="36107604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812800"/>
            <a:ext cx="2211884" cy="28448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755425"/>
            <a:ext cx="3471863" cy="8664222"/>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3657600"/>
            <a:ext cx="2211884" cy="6776156"/>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04F47221-283C-46FD-BF8F-20D940E18D36}" type="datetimeFigureOut">
              <a:rPr lang="en-GB" smtClean="0"/>
              <a:t>21/04/2021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3383D2B-D604-4F30-9ACA-30A634AEE87E}" type="slidenum">
              <a:rPr lang="en-GB" smtClean="0"/>
              <a:t>‹#›</a:t>
            </a:fld>
            <a:endParaRPr lang="en-GB"/>
          </a:p>
        </p:txBody>
      </p:sp>
    </p:spTree>
    <p:extLst>
      <p:ext uri="{BB962C8B-B14F-4D97-AF65-F5344CB8AC3E}">
        <p14:creationId xmlns:p14="http://schemas.microsoft.com/office/powerpoint/2010/main" val="22616956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812800"/>
            <a:ext cx="2211884" cy="28448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755425"/>
            <a:ext cx="3471863" cy="8664222"/>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472381" y="3657600"/>
            <a:ext cx="2211884" cy="6776156"/>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04F47221-283C-46FD-BF8F-20D940E18D36}" type="datetimeFigureOut">
              <a:rPr lang="en-GB" smtClean="0"/>
              <a:t>21/04/2021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3383D2B-D604-4F30-9ACA-30A634AEE87E}" type="slidenum">
              <a:rPr lang="en-GB" smtClean="0"/>
              <a:t>‹#›</a:t>
            </a:fld>
            <a:endParaRPr lang="en-GB"/>
          </a:p>
        </p:txBody>
      </p:sp>
    </p:spTree>
    <p:extLst>
      <p:ext uri="{BB962C8B-B14F-4D97-AF65-F5344CB8AC3E}">
        <p14:creationId xmlns:p14="http://schemas.microsoft.com/office/powerpoint/2010/main" val="36867402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649114"/>
            <a:ext cx="5915025" cy="235655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3245556"/>
            <a:ext cx="5915025" cy="7735712"/>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11300181"/>
            <a:ext cx="1543050" cy="649111"/>
          </a:xfrm>
          <a:prstGeom prst="rect">
            <a:avLst/>
          </a:prstGeom>
        </p:spPr>
        <p:txBody>
          <a:bodyPr vert="horz" lIns="91440" tIns="45720" rIns="91440" bIns="45720" rtlCol="0" anchor="ctr"/>
          <a:lstStyle>
            <a:lvl1pPr algn="l">
              <a:defRPr sz="900">
                <a:solidFill>
                  <a:schemeClr val="tx1">
                    <a:tint val="75000"/>
                  </a:schemeClr>
                </a:solidFill>
              </a:defRPr>
            </a:lvl1pPr>
          </a:lstStyle>
          <a:p>
            <a:fld id="{04F47221-283C-46FD-BF8F-20D940E18D36}" type="datetimeFigureOut">
              <a:rPr lang="en-GB" smtClean="0"/>
              <a:t>21/04/2021</a:t>
            </a:fld>
            <a:endParaRPr lang="en-GB"/>
          </a:p>
        </p:txBody>
      </p:sp>
      <p:sp>
        <p:nvSpPr>
          <p:cNvPr id="5" name="Footer Placeholder 4"/>
          <p:cNvSpPr>
            <a:spLocks noGrp="1"/>
          </p:cNvSpPr>
          <p:nvPr>
            <p:ph type="ftr" sz="quarter" idx="3"/>
          </p:nvPr>
        </p:nvSpPr>
        <p:spPr>
          <a:xfrm>
            <a:off x="2271713" y="11300181"/>
            <a:ext cx="2314575" cy="649111"/>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843463" y="11300181"/>
            <a:ext cx="1543050" cy="649111"/>
          </a:xfrm>
          <a:prstGeom prst="rect">
            <a:avLst/>
          </a:prstGeom>
        </p:spPr>
        <p:txBody>
          <a:bodyPr vert="horz" lIns="91440" tIns="45720" rIns="91440" bIns="45720" rtlCol="0" anchor="ctr"/>
          <a:lstStyle>
            <a:lvl1pPr algn="r">
              <a:defRPr sz="900">
                <a:solidFill>
                  <a:schemeClr val="tx1">
                    <a:tint val="75000"/>
                  </a:schemeClr>
                </a:solidFill>
              </a:defRPr>
            </a:lvl1pPr>
          </a:lstStyle>
          <a:p>
            <a:fld id="{73383D2B-D604-4F30-9ACA-30A634AEE87E}" type="slidenum">
              <a:rPr lang="en-GB" smtClean="0"/>
              <a:t>‹#›</a:t>
            </a:fld>
            <a:endParaRPr lang="en-GB"/>
          </a:p>
        </p:txBody>
      </p:sp>
    </p:spTree>
    <p:extLst>
      <p:ext uri="{BB962C8B-B14F-4D97-AF65-F5344CB8AC3E}">
        <p14:creationId xmlns:p14="http://schemas.microsoft.com/office/powerpoint/2010/main" val="186299993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35902" y="3486798"/>
            <a:ext cx="6007748" cy="2858018"/>
          </a:xfrm>
          <a:ln>
            <a:solidFill>
              <a:schemeClr val="tx1"/>
            </a:solidFill>
          </a:ln>
        </p:spPr>
        <p:txBody>
          <a:bodyPr>
            <a:normAutofit/>
          </a:bodyPr>
          <a:lstStyle/>
          <a:p>
            <a:r>
              <a:rPr lang="en-GB" sz="3200"/>
              <a:t>St Robert of Newminster</a:t>
            </a:r>
            <a:br>
              <a:rPr lang="en-GB" sz="3200"/>
            </a:br>
            <a:r>
              <a:rPr lang="en-GB" sz="3200"/>
              <a:t>Catholic School </a:t>
            </a:r>
            <a:br>
              <a:rPr lang="en-GB" sz="3200"/>
            </a:br>
            <a:r>
              <a:rPr lang="en-GB" sz="3200"/>
              <a:t>and Sixth Form College</a:t>
            </a:r>
            <a:br>
              <a:rPr lang="en-GB" sz="3200"/>
            </a:br>
            <a:br>
              <a:rPr lang="en-GB" sz="3200"/>
            </a:br>
            <a:br>
              <a:rPr lang="en-GB" sz="3200"/>
            </a:br>
            <a:r>
              <a:rPr lang="en-GB" sz="3200"/>
              <a:t>English Department</a:t>
            </a:r>
            <a:endParaRPr lang="en-GB" sz="3200" dirty="0"/>
          </a:p>
        </p:txBody>
      </p:sp>
      <p:sp>
        <p:nvSpPr>
          <p:cNvPr id="3" name="Subtitle 2"/>
          <p:cNvSpPr>
            <a:spLocks noGrp="1"/>
          </p:cNvSpPr>
          <p:nvPr>
            <p:ph type="subTitle" idx="1"/>
          </p:nvPr>
        </p:nvSpPr>
        <p:spPr>
          <a:xfrm>
            <a:off x="1473653" y="10247835"/>
            <a:ext cx="3910693" cy="911577"/>
          </a:xfrm>
          <a:ln>
            <a:solidFill>
              <a:schemeClr val="tx1"/>
            </a:solidFill>
          </a:ln>
        </p:spPr>
        <p:txBody>
          <a:bodyPr/>
          <a:lstStyle/>
          <a:p>
            <a:br>
              <a:rPr lang="en-GB"/>
            </a:br>
            <a:r>
              <a:rPr lang="en-GB" sz="3200">
                <a:latin typeface="+mj-lt"/>
              </a:rPr>
              <a:t>GCSE Reading List</a:t>
            </a:r>
            <a:endParaRPr lang="en-GB" sz="3200" dirty="0">
              <a:latin typeface="+mj-lt"/>
            </a:endParaRPr>
          </a:p>
        </p:txBody>
      </p:sp>
      <p:pic>
        <p:nvPicPr>
          <p:cNvPr id="4" name="Picture 3" descr="St Robert's MFL Dept (@StRobertsMFL) | Twitte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321719" y="890975"/>
            <a:ext cx="2214562" cy="2356078"/>
          </a:xfrm>
          <a:prstGeom prst="rect">
            <a:avLst/>
          </a:prstGeom>
          <a:noFill/>
          <a:ln>
            <a:noFill/>
          </a:ln>
        </p:spPr>
      </p:pic>
      <p:pic>
        <p:nvPicPr>
          <p:cNvPr id="1026" name="Picture 2" descr="drawing #drawing drawing minimalista #drawingminimalista Tags: #drawingeasy  , #drawingideas , #drawingpeople , #drawingae… | Soyut çizimler, Batik  sanatı, Çizimler">
            <a:extLst>
              <a:ext uri="{FF2B5EF4-FFF2-40B4-BE49-F238E27FC236}">
                <a16:creationId xmlns:a16="http://schemas.microsoft.com/office/drawing/2014/main" id="{65BDBAD4-7FF0-406D-9210-1B6A4E9183B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584561"/>
            <a:ext cx="6858000" cy="349288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810598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drawing #drawing drawing minimalista #drawingminimalista Tags: #drawingeasy  , #drawingideas , #drawingpeople , #drawingae… | Soyut çizimler, Batik  sanatı, Çizimler">
            <a:extLst>
              <a:ext uri="{FF2B5EF4-FFF2-40B4-BE49-F238E27FC236}">
                <a16:creationId xmlns:a16="http://schemas.microsoft.com/office/drawing/2014/main" id="{06988E05-4E9E-46CD-822B-365FF77D71E4}"/>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414963" y="10823104"/>
            <a:ext cx="1257300" cy="1074265"/>
          </a:xfrm>
          <a:prstGeom prst="rect">
            <a:avLst/>
          </a:prstGeom>
          <a:noFill/>
          <a:extLst>
            <a:ext uri="{909E8E84-426E-40DD-AFC4-6F175D3DCCD1}">
              <a14:hiddenFill xmlns:a14="http://schemas.microsoft.com/office/drawing/2010/main">
                <a:solidFill>
                  <a:srgbClr val="FFFFFF"/>
                </a:solidFill>
              </a14:hiddenFill>
            </a:ext>
          </a:extLst>
        </p:spPr>
      </p:pic>
      <p:sp>
        <p:nvSpPr>
          <p:cNvPr id="3" name="Content Placeholder 2"/>
          <p:cNvSpPr>
            <a:spLocks noGrp="1"/>
          </p:cNvSpPr>
          <p:nvPr>
            <p:ph idx="1"/>
          </p:nvPr>
        </p:nvSpPr>
        <p:spPr>
          <a:xfrm>
            <a:off x="471488" y="551284"/>
            <a:ext cx="5915025" cy="10010884"/>
          </a:xfrm>
          <a:ln>
            <a:solidFill>
              <a:schemeClr val="tx1"/>
            </a:solidFill>
          </a:ln>
        </p:spPr>
        <p:txBody>
          <a:bodyPr>
            <a:normAutofit fontScale="92500"/>
          </a:bodyPr>
          <a:lstStyle/>
          <a:p>
            <a:pPr marL="0" indent="0">
              <a:buNone/>
            </a:pPr>
            <a:r>
              <a:rPr lang="en-GB" dirty="0"/>
              <a:t>Dear Students,</a:t>
            </a:r>
          </a:p>
          <a:p>
            <a:pPr marL="0" indent="0">
              <a:buNone/>
            </a:pPr>
            <a:r>
              <a:rPr lang="en-GB" dirty="0"/>
              <a:t> </a:t>
            </a:r>
          </a:p>
          <a:p>
            <a:pPr marL="0" indent="0">
              <a:buNone/>
            </a:pPr>
            <a:r>
              <a:rPr lang="en-GB" dirty="0"/>
              <a:t>One of the most frequent questions we are asked as English teachers, by both yourselves and your parents and carers, is what should you be reading? With such a broad range of reading material available today, both on paper and in digital form, it can be hard to know where to start. With this in mind, we have put this booklet together to help you to choose some reading material that you might enjoy.</a:t>
            </a:r>
          </a:p>
          <a:p>
            <a:pPr marL="0" indent="0">
              <a:buNone/>
            </a:pPr>
            <a:r>
              <a:rPr lang="en-GB" dirty="0"/>
              <a:t> </a:t>
            </a:r>
          </a:p>
          <a:p>
            <a:pPr marL="0" indent="0">
              <a:buNone/>
            </a:pPr>
            <a:r>
              <a:rPr lang="en-GB" dirty="0"/>
              <a:t>The books on this list have been chosen to complement your GCSE studies. Many of them touch on themes and ideas that are present in the books, poems and plays that you will be focusing on in class for English Literature. In addition, we have also suggested a range of modern fiction and non-fiction texts which mirror the styles of writing you may look at in your English Language papers. None of these are set texts, but rather books that we feel may help you to develop an appreciation of reading which will not only help you to excel as GCSE English students, but also encourage a life-long love of Literature which you can carry with you long after you leave our school.</a:t>
            </a:r>
          </a:p>
          <a:p>
            <a:pPr marL="0" indent="0">
              <a:buNone/>
            </a:pPr>
            <a:r>
              <a:rPr lang="en-GB" dirty="0"/>
              <a:t> </a:t>
            </a:r>
          </a:p>
          <a:p>
            <a:pPr marL="0" indent="0">
              <a:buNone/>
            </a:pPr>
            <a:r>
              <a:rPr lang="en-GB" dirty="0"/>
              <a:t>Remember – reading for pleasure is the biggest proven factor in improving writing and comprehension skills and performance in exams. But perhaps even more importantly, reading can bring you enjoyment, escapism and enlightenment as you journey through life. We hope that this list might be your first, or next, step on that journey.</a:t>
            </a:r>
          </a:p>
          <a:p>
            <a:pPr marL="0" indent="0">
              <a:buNone/>
            </a:pPr>
            <a:r>
              <a:rPr lang="en-GB" dirty="0"/>
              <a:t> </a:t>
            </a:r>
          </a:p>
          <a:p>
            <a:pPr marL="0" indent="0">
              <a:buNone/>
            </a:pPr>
            <a:r>
              <a:rPr lang="en-GB" dirty="0"/>
              <a:t>The English Department  </a:t>
            </a:r>
          </a:p>
          <a:p>
            <a:pPr marL="0" indent="0">
              <a:buNone/>
            </a:pPr>
            <a:r>
              <a:rPr lang="en-GB" dirty="0"/>
              <a:t> </a:t>
            </a:r>
          </a:p>
          <a:p>
            <a:pPr marL="0" indent="0">
              <a:buNone/>
            </a:pPr>
            <a:endParaRPr lang="en-GB" dirty="0"/>
          </a:p>
        </p:txBody>
      </p:sp>
      <p:sp>
        <p:nvSpPr>
          <p:cNvPr id="2" name="Rectangle 1">
            <a:extLst>
              <a:ext uri="{FF2B5EF4-FFF2-40B4-BE49-F238E27FC236}">
                <a16:creationId xmlns:a16="http://schemas.microsoft.com/office/drawing/2014/main" id="{C5AC73E3-E19E-4E55-942E-1EB4E382C0E7}"/>
              </a:ext>
            </a:extLst>
          </p:cNvPr>
          <p:cNvSpPr/>
          <p:nvPr/>
        </p:nvSpPr>
        <p:spPr>
          <a:xfrm>
            <a:off x="471488" y="10990905"/>
            <a:ext cx="4938712" cy="738664"/>
          </a:xfrm>
          <a:prstGeom prst="rect">
            <a:avLst/>
          </a:prstGeom>
          <a:ln>
            <a:solidFill>
              <a:schemeClr val="tx1"/>
            </a:solidFill>
          </a:ln>
        </p:spPr>
        <p:txBody>
          <a:bodyPr wrap="square">
            <a:spAutoFit/>
          </a:bodyPr>
          <a:lstStyle/>
          <a:p>
            <a:r>
              <a:rPr lang="en-GB" sz="1050" dirty="0">
                <a:solidFill>
                  <a:srgbClr val="000000"/>
                </a:solidFill>
                <a:latin typeface="Calibri" panose="020F0502020204030204" pitchFamily="34" charset="0"/>
              </a:rPr>
              <a:t>Note to Parents/Carers: as we move towards the more mature content of the GCSE course, it is natural that some of the texts we have recommended here contain more adult themes and/or language use. If you are at all concerned about this, we would recommend that you read any texts first before sharing them with your children</a:t>
            </a:r>
            <a:endParaRPr lang="en-GB" sz="1050" dirty="0"/>
          </a:p>
        </p:txBody>
      </p:sp>
    </p:spTree>
    <p:extLst>
      <p:ext uri="{BB962C8B-B14F-4D97-AF65-F5344CB8AC3E}">
        <p14:creationId xmlns:p14="http://schemas.microsoft.com/office/powerpoint/2010/main" val="707256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 name="Picture 2" descr="drawing #drawing drawing minimalista #drawingminimalista Tags: #drawingeasy  , #drawingideas , #drawingpeople , #drawingae… | Soyut çizimler, Batik  sanatı, Çizimler">
            <a:extLst>
              <a:ext uri="{FF2B5EF4-FFF2-40B4-BE49-F238E27FC236}">
                <a16:creationId xmlns:a16="http://schemas.microsoft.com/office/drawing/2014/main" id="{2CC6CA5D-B335-4AF0-9796-214E14E67E15}"/>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1815" y="92061"/>
            <a:ext cx="1257300" cy="1074265"/>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1394926" y="350534"/>
            <a:ext cx="4068147" cy="601188"/>
          </a:xfrm>
          <a:ln>
            <a:solidFill>
              <a:schemeClr val="tx1"/>
            </a:solidFill>
          </a:ln>
        </p:spPr>
        <p:txBody>
          <a:bodyPr/>
          <a:lstStyle/>
          <a:p>
            <a:pPr algn="ctr"/>
            <a:r>
              <a:rPr lang="en-GB" dirty="0"/>
              <a:t>Classics</a:t>
            </a:r>
          </a:p>
        </p:txBody>
      </p:sp>
      <p:sp>
        <p:nvSpPr>
          <p:cNvPr id="7" name="TextBox 6"/>
          <p:cNvSpPr txBox="1"/>
          <p:nvPr/>
        </p:nvSpPr>
        <p:spPr>
          <a:xfrm>
            <a:off x="317241" y="1250302"/>
            <a:ext cx="2892490" cy="1884784"/>
          </a:xfrm>
          <a:prstGeom prst="rect">
            <a:avLst/>
          </a:prstGeom>
          <a:noFill/>
        </p:spPr>
        <p:txBody>
          <a:bodyPr wrap="square" rtlCol="0">
            <a:spAutoFit/>
          </a:bodyPr>
          <a:lstStyle/>
          <a:p>
            <a:endParaRPr lang="en-GB" dirty="0"/>
          </a:p>
        </p:txBody>
      </p:sp>
      <p:sp>
        <p:nvSpPr>
          <p:cNvPr id="8" name="TextBox 7"/>
          <p:cNvSpPr txBox="1"/>
          <p:nvPr/>
        </p:nvSpPr>
        <p:spPr>
          <a:xfrm>
            <a:off x="690465" y="1418253"/>
            <a:ext cx="2519266" cy="1877437"/>
          </a:xfrm>
          <a:prstGeom prst="rect">
            <a:avLst/>
          </a:prstGeom>
          <a:noFill/>
          <a:ln>
            <a:solidFill>
              <a:schemeClr val="tx1"/>
            </a:solidFill>
          </a:ln>
        </p:spPr>
        <p:txBody>
          <a:bodyPr wrap="square" rtlCol="0">
            <a:spAutoFit/>
          </a:bodyPr>
          <a:lstStyle/>
          <a:p>
            <a:r>
              <a:rPr lang="en-GB" sz="1400" b="1" i="1" dirty="0"/>
              <a:t>The Moonstone</a:t>
            </a:r>
            <a:r>
              <a:rPr lang="en-GB" sz="1400" b="1" dirty="0"/>
              <a:t> – Wilkie Collins</a:t>
            </a:r>
          </a:p>
          <a:p>
            <a:endParaRPr lang="en-GB" sz="1400" dirty="0"/>
          </a:p>
          <a:p>
            <a:r>
              <a:rPr lang="en-GB" sz="1400" dirty="0"/>
              <a:t>This tale of a stolen diamond, the Moonstone of the title, is generally considered to be the first detective novel in the English language.</a:t>
            </a:r>
          </a:p>
          <a:p>
            <a:endParaRPr lang="en-GB" dirty="0"/>
          </a:p>
        </p:txBody>
      </p:sp>
      <p:sp>
        <p:nvSpPr>
          <p:cNvPr id="9" name="TextBox 8"/>
          <p:cNvSpPr txBox="1"/>
          <p:nvPr/>
        </p:nvSpPr>
        <p:spPr>
          <a:xfrm>
            <a:off x="3582955" y="5237382"/>
            <a:ext cx="2519266" cy="1384995"/>
          </a:xfrm>
          <a:prstGeom prst="rect">
            <a:avLst/>
          </a:prstGeom>
          <a:noFill/>
          <a:ln>
            <a:solidFill>
              <a:schemeClr val="tx1"/>
            </a:solidFill>
          </a:ln>
        </p:spPr>
        <p:txBody>
          <a:bodyPr wrap="square" rtlCol="0">
            <a:spAutoFit/>
          </a:bodyPr>
          <a:lstStyle/>
          <a:p>
            <a:r>
              <a:rPr lang="en-GB" sz="1400" b="1" i="1" dirty="0"/>
              <a:t>Lord of the Flies</a:t>
            </a:r>
            <a:r>
              <a:rPr lang="en-GB" sz="1400" b="1" dirty="0"/>
              <a:t> – William Golding</a:t>
            </a:r>
          </a:p>
          <a:p>
            <a:endParaRPr lang="en-GB" sz="1400" b="1" dirty="0"/>
          </a:p>
          <a:p>
            <a:r>
              <a:rPr lang="en-GB" sz="1400" dirty="0"/>
              <a:t>A group of boys survive a plane crash but can they survive living together on a deserted island?</a:t>
            </a:r>
          </a:p>
        </p:txBody>
      </p:sp>
      <p:sp>
        <p:nvSpPr>
          <p:cNvPr id="10" name="TextBox 9"/>
          <p:cNvSpPr txBox="1"/>
          <p:nvPr/>
        </p:nvSpPr>
        <p:spPr>
          <a:xfrm>
            <a:off x="3582955" y="3463641"/>
            <a:ext cx="2519266" cy="1600438"/>
          </a:xfrm>
          <a:prstGeom prst="rect">
            <a:avLst/>
          </a:prstGeom>
          <a:noFill/>
          <a:ln>
            <a:solidFill>
              <a:schemeClr val="tx1"/>
            </a:solidFill>
          </a:ln>
        </p:spPr>
        <p:txBody>
          <a:bodyPr wrap="square" rtlCol="0">
            <a:spAutoFit/>
          </a:bodyPr>
          <a:lstStyle/>
          <a:p>
            <a:r>
              <a:rPr lang="en-GB" sz="1400" b="1" i="1" dirty="0"/>
              <a:t>Brighton Rock</a:t>
            </a:r>
            <a:r>
              <a:rPr lang="en-GB" sz="1400" b="1" dirty="0"/>
              <a:t> – Graham Greene</a:t>
            </a:r>
          </a:p>
          <a:p>
            <a:endParaRPr lang="en-GB" sz="1400" b="1" dirty="0"/>
          </a:p>
          <a:p>
            <a:r>
              <a:rPr lang="en-GB" sz="1400" dirty="0"/>
              <a:t>A story of violence and murder set in the seedy underworld of 1930s Brighton, told through the eyes of a young gangster.</a:t>
            </a:r>
          </a:p>
        </p:txBody>
      </p:sp>
      <p:sp>
        <p:nvSpPr>
          <p:cNvPr id="11" name="TextBox 10"/>
          <p:cNvSpPr txBox="1"/>
          <p:nvPr/>
        </p:nvSpPr>
        <p:spPr>
          <a:xfrm>
            <a:off x="690465" y="3463641"/>
            <a:ext cx="2519266" cy="1600438"/>
          </a:xfrm>
          <a:prstGeom prst="rect">
            <a:avLst/>
          </a:prstGeom>
          <a:noFill/>
          <a:ln>
            <a:solidFill>
              <a:schemeClr val="tx1"/>
            </a:solidFill>
          </a:ln>
        </p:spPr>
        <p:txBody>
          <a:bodyPr wrap="square" rtlCol="0">
            <a:spAutoFit/>
          </a:bodyPr>
          <a:lstStyle/>
          <a:p>
            <a:r>
              <a:rPr lang="en-GB" sz="1400" b="1" i="1" dirty="0"/>
              <a:t>The Adventures of Sherlock Holmes</a:t>
            </a:r>
            <a:r>
              <a:rPr lang="en-GB" sz="1400" b="1" dirty="0"/>
              <a:t> – Arthur Conan Doyle</a:t>
            </a:r>
          </a:p>
          <a:p>
            <a:endParaRPr lang="en-GB" sz="1400" b="1" dirty="0"/>
          </a:p>
          <a:p>
            <a:r>
              <a:rPr lang="en-GB" sz="1400" dirty="0"/>
              <a:t>Encounter the famous intellect and crime-solving abilities of Sherlock Holmes and his assistant, Doctor Watson.</a:t>
            </a:r>
            <a:endParaRPr lang="en-GB" sz="1400" b="1" dirty="0"/>
          </a:p>
        </p:txBody>
      </p:sp>
      <p:sp>
        <p:nvSpPr>
          <p:cNvPr id="13" name="TextBox 12"/>
          <p:cNvSpPr txBox="1"/>
          <p:nvPr/>
        </p:nvSpPr>
        <p:spPr>
          <a:xfrm>
            <a:off x="690465" y="5232030"/>
            <a:ext cx="2519266" cy="1384995"/>
          </a:xfrm>
          <a:prstGeom prst="rect">
            <a:avLst/>
          </a:prstGeom>
          <a:noFill/>
          <a:ln>
            <a:solidFill>
              <a:schemeClr val="tx1"/>
            </a:solidFill>
          </a:ln>
        </p:spPr>
        <p:txBody>
          <a:bodyPr wrap="square" rtlCol="0">
            <a:spAutoFit/>
          </a:bodyPr>
          <a:lstStyle/>
          <a:p>
            <a:r>
              <a:rPr lang="en-GB" sz="1400" b="1" i="1" dirty="0"/>
              <a:t>Brideshead Revisited</a:t>
            </a:r>
            <a:r>
              <a:rPr lang="en-GB" sz="1400" b="1" dirty="0"/>
              <a:t> – Evelyn Waugh</a:t>
            </a:r>
          </a:p>
          <a:p>
            <a:endParaRPr lang="en-GB" sz="1400" dirty="0"/>
          </a:p>
          <a:p>
            <a:r>
              <a:rPr lang="en-GB" sz="1400" dirty="0"/>
              <a:t>Charles Ryder, a student at Oxford,  meets the aristocratic and wealthy Marchmain family.</a:t>
            </a:r>
            <a:endParaRPr lang="en-GB" sz="1400" b="1" dirty="0"/>
          </a:p>
        </p:txBody>
      </p:sp>
      <p:sp>
        <p:nvSpPr>
          <p:cNvPr id="14" name="TextBox 13"/>
          <p:cNvSpPr txBox="1"/>
          <p:nvPr/>
        </p:nvSpPr>
        <p:spPr>
          <a:xfrm>
            <a:off x="3582955" y="6784976"/>
            <a:ext cx="2519266" cy="1169551"/>
          </a:xfrm>
          <a:prstGeom prst="rect">
            <a:avLst/>
          </a:prstGeom>
          <a:noFill/>
          <a:ln>
            <a:solidFill>
              <a:schemeClr val="tx1"/>
            </a:solidFill>
          </a:ln>
        </p:spPr>
        <p:txBody>
          <a:bodyPr wrap="square" rtlCol="0">
            <a:spAutoFit/>
          </a:bodyPr>
          <a:lstStyle/>
          <a:p>
            <a:r>
              <a:rPr lang="en-GB" sz="1400" b="1" i="1" dirty="0"/>
              <a:t>Dubliners</a:t>
            </a:r>
            <a:r>
              <a:rPr lang="en-GB" sz="1400" b="1" dirty="0"/>
              <a:t> – James Joyce</a:t>
            </a:r>
          </a:p>
          <a:p>
            <a:endParaRPr lang="en-GB" sz="1400" b="1" dirty="0"/>
          </a:p>
          <a:p>
            <a:r>
              <a:rPr lang="en-GB" sz="1400" dirty="0"/>
              <a:t>A collection of short stories of ordinary Dublin life in the early Twentieth Century</a:t>
            </a:r>
            <a:endParaRPr lang="en-GB" sz="1400" b="1" dirty="0"/>
          </a:p>
        </p:txBody>
      </p:sp>
      <p:sp>
        <p:nvSpPr>
          <p:cNvPr id="15" name="TextBox 14"/>
          <p:cNvSpPr txBox="1"/>
          <p:nvPr/>
        </p:nvSpPr>
        <p:spPr>
          <a:xfrm>
            <a:off x="690465" y="6784976"/>
            <a:ext cx="2519266" cy="1169551"/>
          </a:xfrm>
          <a:prstGeom prst="rect">
            <a:avLst/>
          </a:prstGeom>
          <a:noFill/>
          <a:ln>
            <a:solidFill>
              <a:schemeClr val="tx1"/>
            </a:solidFill>
          </a:ln>
        </p:spPr>
        <p:txBody>
          <a:bodyPr wrap="square" rtlCol="0">
            <a:spAutoFit/>
          </a:bodyPr>
          <a:lstStyle/>
          <a:p>
            <a:r>
              <a:rPr lang="en-GB" sz="1400" b="1" i="1" dirty="0"/>
              <a:t>On the Road</a:t>
            </a:r>
            <a:r>
              <a:rPr lang="en-GB" sz="1400" b="1" dirty="0"/>
              <a:t> – Jack Kerouac</a:t>
            </a:r>
          </a:p>
          <a:p>
            <a:endParaRPr lang="en-GB" sz="1400" b="1" dirty="0"/>
          </a:p>
          <a:p>
            <a:r>
              <a:rPr lang="en-GB" sz="1400" dirty="0"/>
              <a:t>A group of friends make road trips across America in the 1940s.</a:t>
            </a:r>
            <a:endParaRPr lang="en-GB" sz="1400" b="1" dirty="0"/>
          </a:p>
        </p:txBody>
      </p:sp>
      <p:sp>
        <p:nvSpPr>
          <p:cNvPr id="16" name="TextBox 15"/>
          <p:cNvSpPr txBox="1"/>
          <p:nvPr/>
        </p:nvSpPr>
        <p:spPr>
          <a:xfrm>
            <a:off x="690465" y="8122478"/>
            <a:ext cx="2519266" cy="1600438"/>
          </a:xfrm>
          <a:prstGeom prst="rect">
            <a:avLst/>
          </a:prstGeom>
          <a:noFill/>
          <a:ln>
            <a:solidFill>
              <a:schemeClr val="tx1"/>
            </a:solidFill>
          </a:ln>
        </p:spPr>
        <p:txBody>
          <a:bodyPr wrap="square" rtlCol="0">
            <a:spAutoFit/>
          </a:bodyPr>
          <a:lstStyle/>
          <a:p>
            <a:r>
              <a:rPr lang="en-GB" sz="1400" b="1" i="1" dirty="0"/>
              <a:t>To Kill a Mockingbird</a:t>
            </a:r>
            <a:r>
              <a:rPr lang="en-GB" sz="1400" b="1" dirty="0"/>
              <a:t> – Harper Lee</a:t>
            </a:r>
          </a:p>
          <a:p>
            <a:endParaRPr lang="en-GB" sz="1400" b="1" dirty="0"/>
          </a:p>
          <a:p>
            <a:r>
              <a:rPr lang="en-GB" sz="1400" dirty="0"/>
              <a:t>Eight-year old Scout’s father is a lawyer in a court case that splits a small community in the American Deep South.</a:t>
            </a:r>
            <a:endParaRPr lang="en-GB" sz="1400" b="1" dirty="0"/>
          </a:p>
        </p:txBody>
      </p:sp>
      <p:sp>
        <p:nvSpPr>
          <p:cNvPr id="18" name="TextBox 17"/>
          <p:cNvSpPr txBox="1"/>
          <p:nvPr/>
        </p:nvSpPr>
        <p:spPr>
          <a:xfrm>
            <a:off x="3582955" y="8122478"/>
            <a:ext cx="2519266" cy="1600438"/>
          </a:xfrm>
          <a:prstGeom prst="rect">
            <a:avLst/>
          </a:prstGeom>
          <a:noFill/>
          <a:ln>
            <a:solidFill>
              <a:schemeClr val="tx1"/>
            </a:solidFill>
          </a:ln>
        </p:spPr>
        <p:txBody>
          <a:bodyPr wrap="square" rtlCol="0">
            <a:spAutoFit/>
          </a:bodyPr>
          <a:lstStyle/>
          <a:p>
            <a:r>
              <a:rPr lang="en-GB" sz="1400" b="1" i="1" dirty="0"/>
              <a:t>Animal Farm</a:t>
            </a:r>
            <a:r>
              <a:rPr lang="en-GB" sz="1400" b="1" dirty="0"/>
              <a:t> – George Orwell</a:t>
            </a:r>
          </a:p>
          <a:p>
            <a:endParaRPr lang="en-GB" sz="1400" b="1" dirty="0"/>
          </a:p>
          <a:p>
            <a:r>
              <a:rPr lang="en-GB" sz="1400" dirty="0"/>
              <a:t>When animals take over their farm from the tyrannical farmer they believe life will be better, but are all animals as equal as they have been led to believe?</a:t>
            </a:r>
            <a:endParaRPr lang="en-GB" sz="1400" b="1" dirty="0"/>
          </a:p>
        </p:txBody>
      </p:sp>
      <p:sp>
        <p:nvSpPr>
          <p:cNvPr id="19" name="TextBox 18"/>
          <p:cNvSpPr txBox="1"/>
          <p:nvPr/>
        </p:nvSpPr>
        <p:spPr>
          <a:xfrm>
            <a:off x="3582955" y="9890867"/>
            <a:ext cx="2519266" cy="1600438"/>
          </a:xfrm>
          <a:prstGeom prst="rect">
            <a:avLst/>
          </a:prstGeom>
          <a:noFill/>
          <a:ln>
            <a:solidFill>
              <a:schemeClr val="tx1"/>
            </a:solidFill>
          </a:ln>
        </p:spPr>
        <p:txBody>
          <a:bodyPr wrap="square" rtlCol="0">
            <a:spAutoFit/>
          </a:bodyPr>
          <a:lstStyle/>
          <a:p>
            <a:r>
              <a:rPr lang="en-GB" sz="1400" b="1" i="1" dirty="0"/>
              <a:t>Great Expectations</a:t>
            </a:r>
            <a:r>
              <a:rPr lang="en-GB" sz="1400" b="1" dirty="0"/>
              <a:t> – Charles Dickens</a:t>
            </a:r>
          </a:p>
          <a:p>
            <a:endParaRPr lang="en-GB" sz="1400" b="1" dirty="0"/>
          </a:p>
          <a:p>
            <a:r>
              <a:rPr lang="en-GB" sz="1400" dirty="0"/>
              <a:t>Follow the life and adventures of Pip, from his countryside childhood to the streets of Victorian London.</a:t>
            </a:r>
            <a:endParaRPr lang="en-GB" sz="1400" b="1" dirty="0"/>
          </a:p>
        </p:txBody>
      </p:sp>
      <p:sp>
        <p:nvSpPr>
          <p:cNvPr id="20" name="TextBox 19"/>
          <p:cNvSpPr txBox="1"/>
          <p:nvPr/>
        </p:nvSpPr>
        <p:spPr>
          <a:xfrm>
            <a:off x="3582955" y="1418253"/>
            <a:ext cx="2519266" cy="1815882"/>
          </a:xfrm>
          <a:prstGeom prst="rect">
            <a:avLst/>
          </a:prstGeom>
          <a:noFill/>
          <a:ln>
            <a:solidFill>
              <a:schemeClr val="tx1"/>
            </a:solidFill>
          </a:ln>
        </p:spPr>
        <p:txBody>
          <a:bodyPr wrap="square" rtlCol="0">
            <a:spAutoFit/>
          </a:bodyPr>
          <a:lstStyle/>
          <a:p>
            <a:r>
              <a:rPr lang="en-GB" sz="1400" b="1" i="1" dirty="0"/>
              <a:t>The Catcher in the Rye</a:t>
            </a:r>
            <a:r>
              <a:rPr lang="en-GB" sz="1400" b="1" dirty="0"/>
              <a:t> – JD Salinger</a:t>
            </a:r>
          </a:p>
          <a:p>
            <a:endParaRPr lang="en-GB" sz="1400" dirty="0"/>
          </a:p>
          <a:p>
            <a:r>
              <a:rPr lang="en-GB" sz="1400" dirty="0"/>
              <a:t>Holden Caulfield is expelled from school and takes a train to New York where he wanders around aimlessly describing his encounters in his unique style.</a:t>
            </a:r>
          </a:p>
        </p:txBody>
      </p:sp>
      <p:sp>
        <p:nvSpPr>
          <p:cNvPr id="21" name="TextBox 20"/>
          <p:cNvSpPr txBox="1"/>
          <p:nvPr/>
        </p:nvSpPr>
        <p:spPr>
          <a:xfrm>
            <a:off x="690465" y="9890867"/>
            <a:ext cx="2519266" cy="1600438"/>
          </a:xfrm>
          <a:prstGeom prst="rect">
            <a:avLst/>
          </a:prstGeom>
          <a:noFill/>
          <a:ln>
            <a:solidFill>
              <a:schemeClr val="tx1"/>
            </a:solidFill>
          </a:ln>
        </p:spPr>
        <p:txBody>
          <a:bodyPr wrap="square" rtlCol="0">
            <a:spAutoFit/>
          </a:bodyPr>
          <a:lstStyle/>
          <a:p>
            <a:r>
              <a:rPr lang="en-GB" sz="1400" b="1" i="1" dirty="0"/>
              <a:t>The Strange Case of Dr Jekyll and Mr Hyde</a:t>
            </a:r>
            <a:r>
              <a:rPr lang="en-GB" sz="1400" b="1" dirty="0"/>
              <a:t> – Robert Louis Stephenson</a:t>
            </a:r>
          </a:p>
          <a:p>
            <a:endParaRPr lang="en-GB" sz="1400" b="1" dirty="0"/>
          </a:p>
          <a:p>
            <a:r>
              <a:rPr lang="en-GB" sz="1400" dirty="0"/>
              <a:t>Dr Jekyll experiments with a potion that has horrific consequences.</a:t>
            </a:r>
            <a:endParaRPr lang="en-GB" sz="1400" b="1" dirty="0"/>
          </a:p>
        </p:txBody>
      </p:sp>
    </p:spTree>
    <p:extLst>
      <p:ext uri="{BB962C8B-B14F-4D97-AF65-F5344CB8AC3E}">
        <p14:creationId xmlns:p14="http://schemas.microsoft.com/office/powerpoint/2010/main" val="21155079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Picture 2" descr="drawing #drawing drawing minimalista #drawingminimalista Tags: #drawingeasy  , #drawingideas , #drawingpeople , #drawingae… | Soyut çizimler, Batik  sanatı, Çizimler">
            <a:extLst>
              <a:ext uri="{FF2B5EF4-FFF2-40B4-BE49-F238E27FC236}">
                <a16:creationId xmlns:a16="http://schemas.microsoft.com/office/drawing/2014/main" id="{FD591891-8D9A-44FE-9838-B7BA34FE01B6}"/>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529554" y="5668544"/>
            <a:ext cx="1257300" cy="1074265"/>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1413587" y="161553"/>
            <a:ext cx="4068147" cy="601188"/>
          </a:xfrm>
          <a:ln>
            <a:solidFill>
              <a:schemeClr val="tx1"/>
            </a:solidFill>
          </a:ln>
        </p:spPr>
        <p:txBody>
          <a:bodyPr/>
          <a:lstStyle/>
          <a:p>
            <a:pPr algn="ctr"/>
            <a:r>
              <a:rPr lang="en-GB" dirty="0"/>
              <a:t>Adventure</a:t>
            </a:r>
          </a:p>
        </p:txBody>
      </p:sp>
      <p:sp>
        <p:nvSpPr>
          <p:cNvPr id="8" name="TextBox 7"/>
          <p:cNvSpPr txBox="1"/>
          <p:nvPr/>
        </p:nvSpPr>
        <p:spPr>
          <a:xfrm>
            <a:off x="699796" y="849876"/>
            <a:ext cx="2519266" cy="1815882"/>
          </a:xfrm>
          <a:prstGeom prst="rect">
            <a:avLst/>
          </a:prstGeom>
          <a:noFill/>
          <a:ln>
            <a:solidFill>
              <a:schemeClr val="tx1"/>
            </a:solidFill>
          </a:ln>
        </p:spPr>
        <p:txBody>
          <a:bodyPr wrap="square" rtlCol="0">
            <a:spAutoFit/>
          </a:bodyPr>
          <a:lstStyle/>
          <a:p>
            <a:r>
              <a:rPr lang="en-GB" sz="1400" b="1" i="1" dirty="0"/>
              <a:t>The Adventures of Tom Sawyer</a:t>
            </a:r>
            <a:r>
              <a:rPr lang="en-GB" sz="1400" b="1" dirty="0"/>
              <a:t> – Mark Twain</a:t>
            </a:r>
          </a:p>
          <a:p>
            <a:endParaRPr lang="en-GB" sz="1400" dirty="0"/>
          </a:p>
          <a:p>
            <a:r>
              <a:rPr lang="en-GB" sz="1400" dirty="0"/>
              <a:t>The colourful and lively adventures of Tom Sawyer and Huckleberry Finn as they journey down the Mississippi river.</a:t>
            </a:r>
          </a:p>
        </p:txBody>
      </p:sp>
      <p:sp>
        <p:nvSpPr>
          <p:cNvPr id="9" name="TextBox 8"/>
          <p:cNvSpPr txBox="1"/>
          <p:nvPr/>
        </p:nvSpPr>
        <p:spPr>
          <a:xfrm>
            <a:off x="3582955" y="4431966"/>
            <a:ext cx="2519266" cy="1384995"/>
          </a:xfrm>
          <a:prstGeom prst="rect">
            <a:avLst/>
          </a:prstGeom>
          <a:noFill/>
          <a:ln>
            <a:solidFill>
              <a:schemeClr val="tx1"/>
            </a:solidFill>
          </a:ln>
        </p:spPr>
        <p:txBody>
          <a:bodyPr wrap="square" rtlCol="0">
            <a:spAutoFit/>
          </a:bodyPr>
          <a:lstStyle/>
          <a:p>
            <a:r>
              <a:rPr lang="en-GB" sz="1400" b="1" i="1" dirty="0"/>
              <a:t>Touching the Void</a:t>
            </a:r>
            <a:r>
              <a:rPr lang="en-GB" sz="1400" b="1" dirty="0"/>
              <a:t> – Joe Simpson</a:t>
            </a:r>
          </a:p>
          <a:p>
            <a:endParaRPr lang="en-GB" sz="1400" b="1" i="1" dirty="0"/>
          </a:p>
          <a:p>
            <a:r>
              <a:rPr lang="en-GB" sz="1400" dirty="0"/>
              <a:t>An astonishing and gripping true story of a mountaineering incident.</a:t>
            </a:r>
            <a:endParaRPr lang="en-GB" sz="1400" b="1" i="1" dirty="0"/>
          </a:p>
        </p:txBody>
      </p:sp>
      <p:sp>
        <p:nvSpPr>
          <p:cNvPr id="10" name="TextBox 9"/>
          <p:cNvSpPr txBox="1"/>
          <p:nvPr/>
        </p:nvSpPr>
        <p:spPr>
          <a:xfrm>
            <a:off x="3582955" y="2741145"/>
            <a:ext cx="2519266" cy="1600438"/>
          </a:xfrm>
          <a:prstGeom prst="rect">
            <a:avLst/>
          </a:prstGeom>
          <a:noFill/>
          <a:ln>
            <a:solidFill>
              <a:schemeClr val="tx1"/>
            </a:solidFill>
          </a:ln>
        </p:spPr>
        <p:txBody>
          <a:bodyPr wrap="square" rtlCol="0">
            <a:spAutoFit/>
          </a:bodyPr>
          <a:lstStyle/>
          <a:p>
            <a:r>
              <a:rPr lang="en-GB" sz="1400" b="1" i="1" dirty="0"/>
              <a:t>Revolver – </a:t>
            </a:r>
            <a:r>
              <a:rPr lang="en-GB" sz="1400" b="1" dirty="0"/>
              <a:t>Marcus Sedgwick</a:t>
            </a:r>
            <a:endParaRPr lang="en-GB" sz="1400" b="1" i="1" dirty="0"/>
          </a:p>
          <a:p>
            <a:endParaRPr lang="en-GB" sz="1400" dirty="0"/>
          </a:p>
          <a:p>
            <a:r>
              <a:rPr lang="en-GB" sz="1400" dirty="0"/>
              <a:t>Sig is guarding his father’s corpse in their cabin in the Arctic when a frightening stranger comes to the door.</a:t>
            </a:r>
          </a:p>
          <a:p>
            <a:endParaRPr lang="en-GB" sz="1400" dirty="0"/>
          </a:p>
        </p:txBody>
      </p:sp>
      <p:sp>
        <p:nvSpPr>
          <p:cNvPr id="11" name="TextBox 10"/>
          <p:cNvSpPr txBox="1"/>
          <p:nvPr/>
        </p:nvSpPr>
        <p:spPr>
          <a:xfrm>
            <a:off x="699796" y="2752893"/>
            <a:ext cx="2519266" cy="1600438"/>
          </a:xfrm>
          <a:prstGeom prst="rect">
            <a:avLst/>
          </a:prstGeom>
          <a:noFill/>
          <a:ln>
            <a:solidFill>
              <a:schemeClr val="tx1"/>
            </a:solidFill>
          </a:ln>
        </p:spPr>
        <p:txBody>
          <a:bodyPr wrap="square" rtlCol="0">
            <a:spAutoFit/>
          </a:bodyPr>
          <a:lstStyle/>
          <a:p>
            <a:r>
              <a:rPr lang="en-GB" sz="1400" b="1" i="1" dirty="0"/>
              <a:t>The Old Man and the Sea</a:t>
            </a:r>
            <a:r>
              <a:rPr lang="en-GB" sz="1400" b="1" dirty="0"/>
              <a:t> – Ernest Hemingway</a:t>
            </a:r>
          </a:p>
          <a:p>
            <a:endParaRPr lang="en-GB" sz="1400" b="1" dirty="0"/>
          </a:p>
          <a:p>
            <a:r>
              <a:rPr lang="en-GB" sz="1400" dirty="0"/>
              <a:t>The story of an aged fisherman called Santiago and his adventures as he battles to catch a large marlin.</a:t>
            </a:r>
          </a:p>
        </p:txBody>
      </p:sp>
      <p:sp>
        <p:nvSpPr>
          <p:cNvPr id="13" name="TextBox 12"/>
          <p:cNvSpPr txBox="1"/>
          <p:nvPr/>
        </p:nvSpPr>
        <p:spPr>
          <a:xfrm>
            <a:off x="699796" y="4436972"/>
            <a:ext cx="2519266" cy="1384995"/>
          </a:xfrm>
          <a:prstGeom prst="rect">
            <a:avLst/>
          </a:prstGeom>
          <a:noFill/>
          <a:ln>
            <a:solidFill>
              <a:schemeClr val="tx1"/>
            </a:solidFill>
          </a:ln>
        </p:spPr>
        <p:txBody>
          <a:bodyPr wrap="square" rtlCol="0">
            <a:spAutoFit/>
          </a:bodyPr>
          <a:lstStyle/>
          <a:p>
            <a:r>
              <a:rPr lang="en-GB" sz="1400" b="1" i="1" dirty="0"/>
              <a:t>The Thirty-Nine Steps – </a:t>
            </a:r>
            <a:r>
              <a:rPr lang="en-GB" sz="1400" b="1" dirty="0"/>
              <a:t>John Buchan</a:t>
            </a:r>
          </a:p>
          <a:p>
            <a:endParaRPr lang="en-GB" sz="1400" b="1" i="1" dirty="0"/>
          </a:p>
          <a:p>
            <a:r>
              <a:rPr lang="en-GB" sz="1400" dirty="0"/>
              <a:t>A classic thriller that has remained popular since its publication in 1915.</a:t>
            </a:r>
            <a:endParaRPr lang="en-GB" sz="1400" b="1" i="1" dirty="0"/>
          </a:p>
        </p:txBody>
      </p:sp>
      <p:sp>
        <p:nvSpPr>
          <p:cNvPr id="15" name="TextBox 14"/>
          <p:cNvSpPr txBox="1"/>
          <p:nvPr/>
        </p:nvSpPr>
        <p:spPr>
          <a:xfrm>
            <a:off x="724683" y="6594392"/>
            <a:ext cx="2519266" cy="1600438"/>
          </a:xfrm>
          <a:prstGeom prst="rect">
            <a:avLst/>
          </a:prstGeom>
          <a:noFill/>
          <a:ln>
            <a:solidFill>
              <a:schemeClr val="tx1"/>
            </a:solidFill>
          </a:ln>
        </p:spPr>
        <p:txBody>
          <a:bodyPr wrap="square" rtlCol="0">
            <a:spAutoFit/>
          </a:bodyPr>
          <a:lstStyle/>
          <a:p>
            <a:r>
              <a:rPr lang="en-GB" sz="1400" b="1" i="1" dirty="0"/>
              <a:t>The Book of Lost Things</a:t>
            </a:r>
            <a:r>
              <a:rPr lang="en-GB" sz="1400" b="1" dirty="0"/>
              <a:t> – John Connolly</a:t>
            </a:r>
          </a:p>
          <a:p>
            <a:endParaRPr lang="en-GB" sz="1400" b="1" i="1" dirty="0"/>
          </a:p>
          <a:p>
            <a:r>
              <a:rPr lang="en-GB" sz="1400" dirty="0"/>
              <a:t>Twelve-year old David enters a sinister fantasy world that rivals anything created by the Brothers Grimm.</a:t>
            </a:r>
          </a:p>
        </p:txBody>
      </p:sp>
      <p:sp>
        <p:nvSpPr>
          <p:cNvPr id="20" name="TextBox 19"/>
          <p:cNvSpPr txBox="1"/>
          <p:nvPr/>
        </p:nvSpPr>
        <p:spPr>
          <a:xfrm>
            <a:off x="3582955" y="844870"/>
            <a:ext cx="2519266" cy="1815882"/>
          </a:xfrm>
          <a:prstGeom prst="rect">
            <a:avLst/>
          </a:prstGeom>
          <a:noFill/>
          <a:ln>
            <a:solidFill>
              <a:schemeClr val="tx1"/>
            </a:solidFill>
          </a:ln>
        </p:spPr>
        <p:txBody>
          <a:bodyPr wrap="square" rtlCol="0">
            <a:spAutoFit/>
          </a:bodyPr>
          <a:lstStyle/>
          <a:p>
            <a:r>
              <a:rPr lang="en-GB" sz="1400" b="1" i="1" dirty="0"/>
              <a:t>After the First Death</a:t>
            </a:r>
            <a:r>
              <a:rPr lang="en-GB" sz="1400" b="1" dirty="0"/>
              <a:t> – Robert Cormier</a:t>
            </a:r>
          </a:p>
          <a:p>
            <a:endParaRPr lang="en-GB" sz="1400" b="1" i="1" dirty="0"/>
          </a:p>
          <a:p>
            <a:r>
              <a:rPr lang="en-GB" sz="1400" dirty="0"/>
              <a:t>This tense story, told from different viewpoints, is set aboard a bus full of schoolchildren that has been hijacked by terrorists.</a:t>
            </a:r>
            <a:endParaRPr lang="en-GB" sz="1400" b="1" i="1" dirty="0"/>
          </a:p>
        </p:txBody>
      </p:sp>
      <p:sp>
        <p:nvSpPr>
          <p:cNvPr id="17" name="Title 1"/>
          <p:cNvSpPr txBox="1">
            <a:spLocks/>
          </p:cNvSpPr>
          <p:nvPr/>
        </p:nvSpPr>
        <p:spPr>
          <a:xfrm>
            <a:off x="1413587" y="5918489"/>
            <a:ext cx="4068147" cy="601188"/>
          </a:xfrm>
          <a:prstGeom prst="rect">
            <a:avLst/>
          </a:prstGeom>
          <a:ln>
            <a:solidFill>
              <a:schemeClr val="tx1"/>
            </a:solidFill>
          </a:ln>
        </p:spPr>
        <p:txBody>
          <a:bodyPr vert="horz" lIns="91440" tIns="45720" rIns="91440" bIns="45720" rtlCol="0" anchor="ctr">
            <a:norm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ctr"/>
            <a:r>
              <a:rPr lang="en-GB" dirty="0"/>
              <a:t>Fantasy</a:t>
            </a:r>
          </a:p>
        </p:txBody>
      </p:sp>
      <p:sp>
        <p:nvSpPr>
          <p:cNvPr id="22" name="TextBox 21"/>
          <p:cNvSpPr txBox="1"/>
          <p:nvPr/>
        </p:nvSpPr>
        <p:spPr>
          <a:xfrm>
            <a:off x="3582955" y="6594392"/>
            <a:ext cx="2519266" cy="1600438"/>
          </a:xfrm>
          <a:prstGeom prst="rect">
            <a:avLst/>
          </a:prstGeom>
          <a:noFill/>
          <a:ln>
            <a:solidFill>
              <a:schemeClr val="tx1"/>
            </a:solidFill>
          </a:ln>
        </p:spPr>
        <p:txBody>
          <a:bodyPr wrap="square" rtlCol="0">
            <a:spAutoFit/>
          </a:bodyPr>
          <a:lstStyle/>
          <a:p>
            <a:r>
              <a:rPr lang="en-GB" sz="1400" b="1" i="1" dirty="0"/>
              <a:t>The Life of Pi</a:t>
            </a:r>
            <a:r>
              <a:rPr lang="en-GB" sz="1400" b="1" dirty="0"/>
              <a:t> – Yan Martel</a:t>
            </a:r>
          </a:p>
          <a:p>
            <a:endParaRPr lang="en-GB" sz="1400" b="1" i="1" dirty="0"/>
          </a:p>
          <a:p>
            <a:r>
              <a:rPr lang="en-GB" sz="1400" dirty="0"/>
              <a:t>Fantasy adventure which describes how an abandoned young boy survives a long journey aboard a raft with a tiger</a:t>
            </a:r>
          </a:p>
        </p:txBody>
      </p:sp>
      <p:sp>
        <p:nvSpPr>
          <p:cNvPr id="23" name="TextBox 22"/>
          <p:cNvSpPr txBox="1"/>
          <p:nvPr/>
        </p:nvSpPr>
        <p:spPr>
          <a:xfrm>
            <a:off x="3582955" y="8269545"/>
            <a:ext cx="2519266" cy="1815882"/>
          </a:xfrm>
          <a:prstGeom prst="rect">
            <a:avLst/>
          </a:prstGeom>
          <a:noFill/>
          <a:ln>
            <a:solidFill>
              <a:schemeClr val="tx1"/>
            </a:solidFill>
          </a:ln>
        </p:spPr>
        <p:txBody>
          <a:bodyPr wrap="square" rtlCol="0">
            <a:spAutoFit/>
          </a:bodyPr>
          <a:lstStyle/>
          <a:p>
            <a:r>
              <a:rPr lang="en-GB" sz="1400" b="1" i="1" dirty="0"/>
              <a:t>Chaos Walking Trilogy</a:t>
            </a:r>
            <a:r>
              <a:rPr lang="en-GB" sz="1400" b="1" dirty="0"/>
              <a:t> – Patrick Ness</a:t>
            </a:r>
          </a:p>
          <a:p>
            <a:endParaRPr lang="en-GB" sz="1400" b="1" i="1" dirty="0"/>
          </a:p>
          <a:p>
            <a:r>
              <a:rPr lang="en-GB" sz="1400" dirty="0"/>
              <a:t>Todd lives in a world inhabited only by men who can hear one another’s thoughts. One day he discovers a patch of silence and his adventure begins.</a:t>
            </a:r>
          </a:p>
        </p:txBody>
      </p:sp>
      <p:sp>
        <p:nvSpPr>
          <p:cNvPr id="24" name="TextBox 23"/>
          <p:cNvSpPr txBox="1"/>
          <p:nvPr/>
        </p:nvSpPr>
        <p:spPr>
          <a:xfrm>
            <a:off x="724683" y="8275014"/>
            <a:ext cx="2519266" cy="1815882"/>
          </a:xfrm>
          <a:prstGeom prst="rect">
            <a:avLst/>
          </a:prstGeom>
          <a:noFill/>
          <a:ln>
            <a:solidFill>
              <a:schemeClr val="tx1"/>
            </a:solidFill>
          </a:ln>
        </p:spPr>
        <p:txBody>
          <a:bodyPr wrap="square" rtlCol="0">
            <a:spAutoFit/>
          </a:bodyPr>
          <a:lstStyle/>
          <a:p>
            <a:r>
              <a:rPr lang="en-GB" sz="1400" b="1" i="1" dirty="0"/>
              <a:t>Across the Nightingale Floor</a:t>
            </a:r>
            <a:r>
              <a:rPr lang="en-GB" sz="1400" b="1" dirty="0"/>
              <a:t> – Lian Hearn</a:t>
            </a:r>
          </a:p>
          <a:p>
            <a:endParaRPr lang="en-GB" sz="1400" b="1" i="1" dirty="0"/>
          </a:p>
          <a:p>
            <a:r>
              <a:rPr lang="en-GB" sz="1400" dirty="0"/>
              <a:t>The inhabitants of Tomasu’s village, in ancient Japan, have been massacred, but he is rescued and trained in the art of combat.</a:t>
            </a:r>
            <a:endParaRPr lang="en-GB" sz="1400" b="1" i="1" dirty="0"/>
          </a:p>
        </p:txBody>
      </p:sp>
      <p:sp>
        <p:nvSpPr>
          <p:cNvPr id="25" name="TextBox 24"/>
          <p:cNvSpPr txBox="1"/>
          <p:nvPr/>
        </p:nvSpPr>
        <p:spPr>
          <a:xfrm>
            <a:off x="724683" y="10195182"/>
            <a:ext cx="2519266" cy="1384995"/>
          </a:xfrm>
          <a:prstGeom prst="rect">
            <a:avLst/>
          </a:prstGeom>
          <a:noFill/>
          <a:ln>
            <a:solidFill>
              <a:schemeClr val="tx1"/>
            </a:solidFill>
          </a:ln>
        </p:spPr>
        <p:txBody>
          <a:bodyPr wrap="square" rtlCol="0">
            <a:spAutoFit/>
          </a:bodyPr>
          <a:lstStyle/>
          <a:p>
            <a:r>
              <a:rPr lang="en-GB" sz="1400" b="1" i="1" dirty="0"/>
              <a:t>His Dark Materials Trilogy</a:t>
            </a:r>
            <a:r>
              <a:rPr lang="en-GB" sz="1400" b="1" dirty="0"/>
              <a:t> – Philip Pullman</a:t>
            </a:r>
          </a:p>
          <a:p>
            <a:endParaRPr lang="en-GB" sz="1400" b="1" i="1" dirty="0"/>
          </a:p>
          <a:p>
            <a:r>
              <a:rPr lang="en-GB" sz="1400" dirty="0"/>
              <a:t>Exciting plots dealing with big ideas: these books are modern classics.</a:t>
            </a:r>
            <a:endParaRPr lang="en-GB" sz="1400" b="1" i="1" dirty="0"/>
          </a:p>
        </p:txBody>
      </p:sp>
      <p:sp>
        <p:nvSpPr>
          <p:cNvPr id="26" name="TextBox 25"/>
          <p:cNvSpPr txBox="1"/>
          <p:nvPr/>
        </p:nvSpPr>
        <p:spPr>
          <a:xfrm>
            <a:off x="3582955" y="10195182"/>
            <a:ext cx="2519266" cy="1384995"/>
          </a:xfrm>
          <a:prstGeom prst="rect">
            <a:avLst/>
          </a:prstGeom>
          <a:noFill/>
          <a:ln>
            <a:solidFill>
              <a:schemeClr val="tx1"/>
            </a:solidFill>
          </a:ln>
        </p:spPr>
        <p:txBody>
          <a:bodyPr wrap="square" rtlCol="0">
            <a:spAutoFit/>
          </a:bodyPr>
          <a:lstStyle/>
          <a:p>
            <a:r>
              <a:rPr lang="en-GB" sz="1400" b="1" i="1" dirty="0"/>
              <a:t>The Hitch-hiker’s guide to the Galaxy – </a:t>
            </a:r>
            <a:r>
              <a:rPr lang="en-GB" sz="1400" b="1" dirty="0"/>
              <a:t>Douglas Adams</a:t>
            </a:r>
            <a:endParaRPr lang="en-GB" sz="1400" dirty="0"/>
          </a:p>
          <a:p>
            <a:endParaRPr lang="en-GB" sz="1400" b="1" i="1" dirty="0"/>
          </a:p>
          <a:p>
            <a:r>
              <a:rPr lang="en-GB" sz="1400" dirty="0"/>
              <a:t>Travel through space to discover the secret of life, the universe and everything.</a:t>
            </a:r>
          </a:p>
        </p:txBody>
      </p:sp>
    </p:spTree>
    <p:extLst>
      <p:ext uri="{BB962C8B-B14F-4D97-AF65-F5344CB8AC3E}">
        <p14:creationId xmlns:p14="http://schemas.microsoft.com/office/powerpoint/2010/main" val="28883983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94926" y="339341"/>
            <a:ext cx="4068147" cy="601188"/>
          </a:xfrm>
          <a:ln>
            <a:solidFill>
              <a:schemeClr val="tx1"/>
            </a:solidFill>
          </a:ln>
        </p:spPr>
        <p:txBody>
          <a:bodyPr/>
          <a:lstStyle/>
          <a:p>
            <a:pPr algn="ctr"/>
            <a:r>
              <a:rPr lang="en-GB" dirty="0"/>
              <a:t>Real Life Drama</a:t>
            </a:r>
          </a:p>
        </p:txBody>
      </p:sp>
      <p:sp>
        <p:nvSpPr>
          <p:cNvPr id="8" name="TextBox 7"/>
          <p:cNvSpPr txBox="1"/>
          <p:nvPr/>
        </p:nvSpPr>
        <p:spPr>
          <a:xfrm>
            <a:off x="724683" y="3181382"/>
            <a:ext cx="2519266" cy="1384995"/>
          </a:xfrm>
          <a:prstGeom prst="rect">
            <a:avLst/>
          </a:prstGeom>
          <a:noFill/>
          <a:ln>
            <a:solidFill>
              <a:schemeClr val="tx1"/>
            </a:solidFill>
          </a:ln>
        </p:spPr>
        <p:txBody>
          <a:bodyPr wrap="square" rtlCol="0">
            <a:spAutoFit/>
          </a:bodyPr>
          <a:lstStyle/>
          <a:p>
            <a:r>
              <a:rPr lang="en-GB" sz="1400" b="1" i="1" dirty="0"/>
              <a:t>Cider with Rosie</a:t>
            </a:r>
            <a:r>
              <a:rPr lang="en-GB" sz="1400" b="1" dirty="0"/>
              <a:t> – Laurie Lee</a:t>
            </a:r>
          </a:p>
          <a:p>
            <a:endParaRPr lang="en-GB" sz="1400" dirty="0"/>
          </a:p>
          <a:p>
            <a:r>
              <a:rPr lang="en-GB" sz="1400" dirty="0"/>
              <a:t>A beautiful autobiographical description of growing up in a small Gloucestershire village just after the First World War.</a:t>
            </a:r>
          </a:p>
        </p:txBody>
      </p:sp>
      <p:sp>
        <p:nvSpPr>
          <p:cNvPr id="9" name="TextBox 8"/>
          <p:cNvSpPr txBox="1"/>
          <p:nvPr/>
        </p:nvSpPr>
        <p:spPr>
          <a:xfrm>
            <a:off x="724683" y="4742668"/>
            <a:ext cx="2519266" cy="1600438"/>
          </a:xfrm>
          <a:prstGeom prst="rect">
            <a:avLst/>
          </a:prstGeom>
          <a:noFill/>
          <a:ln>
            <a:solidFill>
              <a:schemeClr val="tx1"/>
            </a:solidFill>
          </a:ln>
        </p:spPr>
        <p:txBody>
          <a:bodyPr wrap="square" rtlCol="0">
            <a:spAutoFit/>
          </a:bodyPr>
          <a:lstStyle/>
          <a:p>
            <a:r>
              <a:rPr lang="en-GB" sz="1400" b="1" i="1" dirty="0"/>
              <a:t>I’m the King of the Castle</a:t>
            </a:r>
            <a:r>
              <a:rPr lang="en-GB" sz="1400" b="1" dirty="0"/>
              <a:t> – Susan Hill</a:t>
            </a:r>
            <a:endParaRPr lang="en-GB" sz="1400" dirty="0"/>
          </a:p>
          <a:p>
            <a:endParaRPr lang="en-GB" sz="1400" b="1" i="1" dirty="0"/>
          </a:p>
          <a:p>
            <a:r>
              <a:rPr lang="en-GB" sz="1400" dirty="0"/>
              <a:t>Charles’ mother takes on the job of housekeeper for Joseph and his son Edmund, a menacing bully.</a:t>
            </a:r>
            <a:endParaRPr lang="en-GB" sz="1400" b="1" i="1" dirty="0"/>
          </a:p>
        </p:txBody>
      </p:sp>
      <p:sp>
        <p:nvSpPr>
          <p:cNvPr id="10" name="TextBox 9"/>
          <p:cNvSpPr txBox="1"/>
          <p:nvPr/>
        </p:nvSpPr>
        <p:spPr>
          <a:xfrm>
            <a:off x="3582955" y="3181381"/>
            <a:ext cx="2519266" cy="1384995"/>
          </a:xfrm>
          <a:prstGeom prst="rect">
            <a:avLst/>
          </a:prstGeom>
          <a:noFill/>
          <a:ln>
            <a:solidFill>
              <a:schemeClr val="tx1"/>
            </a:solidFill>
          </a:ln>
        </p:spPr>
        <p:txBody>
          <a:bodyPr wrap="square" rtlCol="0">
            <a:spAutoFit/>
          </a:bodyPr>
          <a:lstStyle/>
          <a:p>
            <a:r>
              <a:rPr lang="en-GB" sz="1400" b="1" i="1" dirty="0"/>
              <a:t>Three Men in a Boat</a:t>
            </a:r>
            <a:r>
              <a:rPr lang="en-GB" sz="1400" b="1" dirty="0"/>
              <a:t> – Jerome K Jerome</a:t>
            </a:r>
          </a:p>
          <a:p>
            <a:endParaRPr lang="en-GB" sz="1400" b="1" i="1" dirty="0"/>
          </a:p>
          <a:p>
            <a:r>
              <a:rPr lang="en-GB" sz="1400" dirty="0"/>
              <a:t>This humorous story was an instant success when it was first published in 1889.</a:t>
            </a:r>
          </a:p>
        </p:txBody>
      </p:sp>
      <p:sp>
        <p:nvSpPr>
          <p:cNvPr id="11" name="TextBox 10"/>
          <p:cNvSpPr txBox="1"/>
          <p:nvPr/>
        </p:nvSpPr>
        <p:spPr>
          <a:xfrm>
            <a:off x="724683" y="1216429"/>
            <a:ext cx="2519266" cy="1815882"/>
          </a:xfrm>
          <a:prstGeom prst="rect">
            <a:avLst/>
          </a:prstGeom>
          <a:noFill/>
          <a:ln>
            <a:solidFill>
              <a:schemeClr val="tx1"/>
            </a:solidFill>
          </a:ln>
        </p:spPr>
        <p:txBody>
          <a:bodyPr wrap="square" rtlCol="0">
            <a:spAutoFit/>
          </a:bodyPr>
          <a:lstStyle/>
          <a:p>
            <a:r>
              <a:rPr lang="en-GB" sz="1400" b="1" i="1" dirty="0"/>
              <a:t>The Curious Incident of the Dog in the Night-Time</a:t>
            </a:r>
            <a:r>
              <a:rPr lang="en-GB" sz="1400" b="1" dirty="0"/>
              <a:t> – Mark Haddon</a:t>
            </a:r>
          </a:p>
          <a:p>
            <a:endParaRPr lang="en-GB" sz="1400" b="1" dirty="0"/>
          </a:p>
          <a:p>
            <a:r>
              <a:rPr lang="en-GB" sz="1400" dirty="0"/>
              <a:t>Christopher wants to solve the murder of his neighbour’s dog by using the methods of his hero, Sherlock Holmes.</a:t>
            </a:r>
            <a:endParaRPr lang="en-GB" sz="1400" b="1" dirty="0"/>
          </a:p>
        </p:txBody>
      </p:sp>
      <p:sp>
        <p:nvSpPr>
          <p:cNvPr id="13" name="TextBox 12"/>
          <p:cNvSpPr txBox="1"/>
          <p:nvPr/>
        </p:nvSpPr>
        <p:spPr>
          <a:xfrm>
            <a:off x="3582955" y="1216429"/>
            <a:ext cx="2519266" cy="1815882"/>
          </a:xfrm>
          <a:prstGeom prst="rect">
            <a:avLst/>
          </a:prstGeom>
          <a:noFill/>
          <a:ln>
            <a:solidFill>
              <a:schemeClr val="tx1"/>
            </a:solidFill>
          </a:ln>
        </p:spPr>
        <p:txBody>
          <a:bodyPr wrap="square" rtlCol="0">
            <a:spAutoFit/>
          </a:bodyPr>
          <a:lstStyle/>
          <a:p>
            <a:r>
              <a:rPr lang="en-GB" sz="1400" b="1" i="1" dirty="0"/>
              <a:t>Travel Writing (Various Titles) </a:t>
            </a:r>
            <a:r>
              <a:rPr lang="en-GB" sz="1400" b="1" dirty="0"/>
              <a:t> – Bill Bryson</a:t>
            </a:r>
            <a:endParaRPr lang="en-GB" sz="1400" dirty="0"/>
          </a:p>
          <a:p>
            <a:endParaRPr lang="en-GB" sz="1400" b="1" i="1" dirty="0"/>
          </a:p>
          <a:p>
            <a:r>
              <a:rPr lang="en-GB" sz="1400" dirty="0"/>
              <a:t>Bill Bryson travels the world and recounts his experiences in a deceptively dry and relaxed style which is always informative and often hilarious.</a:t>
            </a:r>
          </a:p>
        </p:txBody>
      </p:sp>
      <p:sp>
        <p:nvSpPr>
          <p:cNvPr id="15" name="TextBox 14"/>
          <p:cNvSpPr txBox="1"/>
          <p:nvPr/>
        </p:nvSpPr>
        <p:spPr>
          <a:xfrm>
            <a:off x="3582955" y="4742668"/>
            <a:ext cx="2519266" cy="1600438"/>
          </a:xfrm>
          <a:prstGeom prst="rect">
            <a:avLst/>
          </a:prstGeom>
          <a:noFill/>
          <a:ln>
            <a:solidFill>
              <a:schemeClr val="tx1"/>
            </a:solidFill>
          </a:ln>
        </p:spPr>
        <p:txBody>
          <a:bodyPr wrap="square" rtlCol="0">
            <a:spAutoFit/>
          </a:bodyPr>
          <a:lstStyle/>
          <a:p>
            <a:r>
              <a:rPr lang="en-GB" sz="1400" b="1" i="1" dirty="0"/>
              <a:t>A Kestrel for a Knave</a:t>
            </a:r>
            <a:r>
              <a:rPr lang="en-GB" sz="1400" b="1" dirty="0"/>
              <a:t> – Barry Hines</a:t>
            </a:r>
          </a:p>
          <a:p>
            <a:endParaRPr lang="en-GB" sz="1400" b="1" i="1" dirty="0"/>
          </a:p>
          <a:p>
            <a:r>
              <a:rPr lang="en-GB" sz="1400" dirty="0"/>
              <a:t>Billy finds an escape from a life of poverty and neglect by rearing a wild kestrel.</a:t>
            </a:r>
          </a:p>
          <a:p>
            <a:endParaRPr lang="en-GB" sz="1400" dirty="0"/>
          </a:p>
        </p:txBody>
      </p:sp>
      <p:sp>
        <p:nvSpPr>
          <p:cNvPr id="20" name="TextBox 19"/>
          <p:cNvSpPr txBox="1"/>
          <p:nvPr/>
        </p:nvSpPr>
        <p:spPr>
          <a:xfrm>
            <a:off x="724683" y="6559276"/>
            <a:ext cx="2519266" cy="1169551"/>
          </a:xfrm>
          <a:prstGeom prst="rect">
            <a:avLst/>
          </a:prstGeom>
          <a:noFill/>
          <a:ln>
            <a:solidFill>
              <a:schemeClr val="tx1"/>
            </a:solidFill>
          </a:ln>
        </p:spPr>
        <p:txBody>
          <a:bodyPr wrap="square" rtlCol="0">
            <a:spAutoFit/>
          </a:bodyPr>
          <a:lstStyle/>
          <a:p>
            <a:r>
              <a:rPr lang="en-GB" sz="1400" b="1" i="1" dirty="0"/>
              <a:t>Lucas</a:t>
            </a:r>
            <a:r>
              <a:rPr lang="en-GB" sz="1400" b="1" dirty="0"/>
              <a:t> – Kevin Brooks</a:t>
            </a:r>
          </a:p>
          <a:p>
            <a:endParaRPr lang="en-GB" sz="1400" b="1" i="1" dirty="0"/>
          </a:p>
          <a:p>
            <a:r>
              <a:rPr lang="en-GB" sz="1400" dirty="0"/>
              <a:t>The appearance of a mysterious boy in a small town creates tension and ill-feeling.</a:t>
            </a:r>
            <a:endParaRPr lang="en-GB" sz="1400" i="1" u="sng" dirty="0"/>
          </a:p>
        </p:txBody>
      </p:sp>
      <p:sp>
        <p:nvSpPr>
          <p:cNvPr id="22" name="TextBox 21"/>
          <p:cNvSpPr txBox="1"/>
          <p:nvPr/>
        </p:nvSpPr>
        <p:spPr>
          <a:xfrm>
            <a:off x="3582955" y="6559277"/>
            <a:ext cx="2519266" cy="1169551"/>
          </a:xfrm>
          <a:prstGeom prst="rect">
            <a:avLst/>
          </a:prstGeom>
          <a:noFill/>
          <a:ln>
            <a:solidFill>
              <a:schemeClr val="tx1"/>
            </a:solidFill>
          </a:ln>
        </p:spPr>
        <p:txBody>
          <a:bodyPr wrap="square" rtlCol="0">
            <a:spAutoFit/>
          </a:bodyPr>
          <a:lstStyle/>
          <a:p>
            <a:r>
              <a:rPr lang="en-GB" sz="1400" b="1" i="1" dirty="0"/>
              <a:t>Noughts and Crosses</a:t>
            </a:r>
            <a:r>
              <a:rPr lang="en-GB" sz="1400" b="1" dirty="0"/>
              <a:t> – Malorie Blackman</a:t>
            </a:r>
            <a:endParaRPr lang="en-GB" sz="1400" dirty="0"/>
          </a:p>
          <a:p>
            <a:endParaRPr lang="en-GB" sz="1400" b="1" i="1" dirty="0"/>
          </a:p>
          <a:p>
            <a:r>
              <a:rPr lang="en-GB" sz="1400" dirty="0"/>
              <a:t>A Romeo-and-Juliet style love story set in a racist dystopia.</a:t>
            </a:r>
            <a:endParaRPr lang="en-GB" sz="1400" b="1" i="1" dirty="0"/>
          </a:p>
        </p:txBody>
      </p:sp>
      <p:sp>
        <p:nvSpPr>
          <p:cNvPr id="23" name="TextBox 22"/>
          <p:cNvSpPr txBox="1"/>
          <p:nvPr/>
        </p:nvSpPr>
        <p:spPr>
          <a:xfrm>
            <a:off x="3582955" y="7944997"/>
            <a:ext cx="2519266" cy="1600438"/>
          </a:xfrm>
          <a:prstGeom prst="rect">
            <a:avLst/>
          </a:prstGeom>
          <a:noFill/>
          <a:ln>
            <a:solidFill>
              <a:schemeClr val="tx1"/>
            </a:solidFill>
          </a:ln>
        </p:spPr>
        <p:txBody>
          <a:bodyPr wrap="square" rtlCol="0">
            <a:spAutoFit/>
          </a:bodyPr>
          <a:lstStyle/>
          <a:p>
            <a:r>
              <a:rPr lang="en-GB" sz="1400" b="1" i="1" dirty="0"/>
              <a:t>Anita and Me</a:t>
            </a:r>
            <a:r>
              <a:rPr lang="en-GB" sz="1400" b="1" dirty="0"/>
              <a:t> – Meera Syal</a:t>
            </a:r>
          </a:p>
          <a:p>
            <a:endParaRPr lang="en-GB" sz="1400" b="1" i="1" dirty="0"/>
          </a:p>
          <a:p>
            <a:r>
              <a:rPr lang="en-GB" sz="1400" dirty="0"/>
              <a:t>Nine-year-old Meena and her family move from India to an English village. Desperate to fit in, Meena longs to be friends with Anita and her gang.</a:t>
            </a:r>
          </a:p>
        </p:txBody>
      </p:sp>
      <p:sp>
        <p:nvSpPr>
          <p:cNvPr id="24" name="TextBox 23"/>
          <p:cNvSpPr txBox="1"/>
          <p:nvPr/>
        </p:nvSpPr>
        <p:spPr>
          <a:xfrm>
            <a:off x="724683" y="7944997"/>
            <a:ext cx="2519266" cy="1600438"/>
          </a:xfrm>
          <a:prstGeom prst="rect">
            <a:avLst/>
          </a:prstGeom>
          <a:noFill/>
          <a:ln>
            <a:solidFill>
              <a:schemeClr val="tx1"/>
            </a:solidFill>
          </a:ln>
        </p:spPr>
        <p:txBody>
          <a:bodyPr wrap="square" rtlCol="0">
            <a:spAutoFit/>
          </a:bodyPr>
          <a:lstStyle/>
          <a:p>
            <a:r>
              <a:rPr lang="en-GB" sz="1400" b="1" i="1" dirty="0"/>
              <a:t>Never Let Me Go</a:t>
            </a:r>
            <a:r>
              <a:rPr lang="en-GB" sz="1400" b="1" dirty="0"/>
              <a:t> – Kazuo Ishiguro</a:t>
            </a:r>
            <a:endParaRPr lang="en-GB" sz="1400" dirty="0"/>
          </a:p>
          <a:p>
            <a:endParaRPr lang="en-GB" sz="1400" b="1" i="1" dirty="0"/>
          </a:p>
          <a:p>
            <a:r>
              <a:rPr lang="en-GB" sz="1400" dirty="0"/>
              <a:t>Three friends appear to have a happy life at boarding school until they discover a horrifying truth about their existence.</a:t>
            </a:r>
            <a:endParaRPr lang="en-GB" sz="1400" b="1" i="1" dirty="0"/>
          </a:p>
        </p:txBody>
      </p:sp>
      <p:sp>
        <p:nvSpPr>
          <p:cNvPr id="25" name="TextBox 24"/>
          <p:cNvSpPr txBox="1"/>
          <p:nvPr/>
        </p:nvSpPr>
        <p:spPr>
          <a:xfrm>
            <a:off x="724683" y="9887405"/>
            <a:ext cx="2519266" cy="1600438"/>
          </a:xfrm>
          <a:prstGeom prst="rect">
            <a:avLst/>
          </a:prstGeom>
          <a:noFill/>
          <a:ln>
            <a:solidFill>
              <a:schemeClr val="tx1"/>
            </a:solidFill>
          </a:ln>
        </p:spPr>
        <p:txBody>
          <a:bodyPr wrap="square" rtlCol="0">
            <a:spAutoFit/>
          </a:bodyPr>
          <a:lstStyle/>
          <a:p>
            <a:r>
              <a:rPr lang="en-GB" sz="1400" b="1" i="1" dirty="0"/>
              <a:t>About a Boy</a:t>
            </a:r>
            <a:r>
              <a:rPr lang="en-GB" sz="1400" b="1" dirty="0"/>
              <a:t> – Nick Hornby</a:t>
            </a:r>
          </a:p>
          <a:p>
            <a:endParaRPr lang="en-GB" sz="1400" b="1" i="1" dirty="0"/>
          </a:p>
          <a:p>
            <a:r>
              <a:rPr lang="en-GB" sz="1400" dirty="0"/>
              <a:t>Will, a child-free and irresponsible 30-year-old, learns and grows through an unlikely friendship with an introverted 12-year-old boy.</a:t>
            </a:r>
          </a:p>
        </p:txBody>
      </p:sp>
      <p:sp>
        <p:nvSpPr>
          <p:cNvPr id="26" name="TextBox 25"/>
          <p:cNvSpPr txBox="1"/>
          <p:nvPr/>
        </p:nvSpPr>
        <p:spPr>
          <a:xfrm>
            <a:off x="3582955" y="9887405"/>
            <a:ext cx="2519266" cy="1600438"/>
          </a:xfrm>
          <a:prstGeom prst="rect">
            <a:avLst/>
          </a:prstGeom>
          <a:noFill/>
          <a:ln>
            <a:solidFill>
              <a:schemeClr val="tx1"/>
            </a:solidFill>
          </a:ln>
        </p:spPr>
        <p:txBody>
          <a:bodyPr wrap="square" rtlCol="0">
            <a:spAutoFit/>
          </a:bodyPr>
          <a:lstStyle/>
          <a:p>
            <a:r>
              <a:rPr lang="en-GB" sz="1400" b="1" i="1" dirty="0"/>
              <a:t>Oranges are not the Only Fruit</a:t>
            </a:r>
            <a:r>
              <a:rPr lang="en-GB" sz="1400" b="1" dirty="0"/>
              <a:t> – Jeanette Winterson</a:t>
            </a:r>
          </a:p>
          <a:p>
            <a:endParaRPr lang="en-GB" sz="1400" b="1" i="1" dirty="0"/>
          </a:p>
          <a:p>
            <a:r>
              <a:rPr lang="en-GB" sz="1400" dirty="0"/>
              <a:t>The story of a teenage girl and her journey to find herself and break free from her fanatical and controlling mother.</a:t>
            </a:r>
          </a:p>
        </p:txBody>
      </p:sp>
      <p:pic>
        <p:nvPicPr>
          <p:cNvPr id="16" name="Picture 2" descr="drawing #drawing drawing minimalista #drawingminimalista Tags: #drawingeasy  , #drawingideas , #drawingpeople , #drawingae… | Soyut çizimler, Batik  sanatı, Çizimler">
            <a:extLst>
              <a:ext uri="{FF2B5EF4-FFF2-40B4-BE49-F238E27FC236}">
                <a16:creationId xmlns:a16="http://schemas.microsoft.com/office/drawing/2014/main" id="{EF1DEA4F-2202-4820-B1AD-36A5FFD7071E}"/>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504667" y="102802"/>
            <a:ext cx="1257300" cy="107426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979989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2" descr="drawing #drawing drawing minimalista #drawingminimalista Tags: #drawingeasy  , #drawingideas , #drawingpeople , #drawingae… | Soyut çizimler, Batik  sanatı, Çizimler">
            <a:extLst>
              <a:ext uri="{FF2B5EF4-FFF2-40B4-BE49-F238E27FC236}">
                <a16:creationId xmlns:a16="http://schemas.microsoft.com/office/drawing/2014/main" id="{7FAAC8C8-9E23-4E01-BFFF-C9DDEFF6F2D7}"/>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1146" y="8236978"/>
            <a:ext cx="1257300" cy="1074265"/>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1413587" y="161553"/>
            <a:ext cx="4068147" cy="601188"/>
          </a:xfrm>
          <a:ln>
            <a:solidFill>
              <a:schemeClr val="tx1"/>
            </a:solidFill>
          </a:ln>
        </p:spPr>
        <p:txBody>
          <a:bodyPr/>
          <a:lstStyle/>
          <a:p>
            <a:pPr algn="ctr"/>
            <a:r>
              <a:rPr lang="en-GB" dirty="0"/>
              <a:t>Ghost Stories</a:t>
            </a:r>
          </a:p>
        </p:txBody>
      </p:sp>
      <p:sp>
        <p:nvSpPr>
          <p:cNvPr id="8" name="TextBox 7"/>
          <p:cNvSpPr txBox="1"/>
          <p:nvPr/>
        </p:nvSpPr>
        <p:spPr>
          <a:xfrm>
            <a:off x="699796" y="849876"/>
            <a:ext cx="2519266" cy="1815882"/>
          </a:xfrm>
          <a:prstGeom prst="rect">
            <a:avLst/>
          </a:prstGeom>
          <a:noFill/>
          <a:ln>
            <a:solidFill>
              <a:schemeClr val="tx1"/>
            </a:solidFill>
          </a:ln>
        </p:spPr>
        <p:txBody>
          <a:bodyPr wrap="square" rtlCol="0">
            <a:spAutoFit/>
          </a:bodyPr>
          <a:lstStyle/>
          <a:p>
            <a:r>
              <a:rPr lang="en-GB" sz="1400" b="1" i="1" dirty="0"/>
              <a:t>The Turn of the Screw</a:t>
            </a:r>
            <a:r>
              <a:rPr lang="en-GB" sz="1400" b="1" dirty="0"/>
              <a:t> – Henry James</a:t>
            </a:r>
          </a:p>
          <a:p>
            <a:endParaRPr lang="en-GB" sz="1400" dirty="0"/>
          </a:p>
          <a:p>
            <a:r>
              <a:rPr lang="en-GB" sz="1400" dirty="0"/>
              <a:t>A governess looks after two children in a country house. Are the unexplained events that happen there the result of just her overactive imagination?</a:t>
            </a:r>
          </a:p>
        </p:txBody>
      </p:sp>
      <p:sp>
        <p:nvSpPr>
          <p:cNvPr id="10" name="TextBox 9"/>
          <p:cNvSpPr txBox="1"/>
          <p:nvPr/>
        </p:nvSpPr>
        <p:spPr>
          <a:xfrm>
            <a:off x="3447659" y="849876"/>
            <a:ext cx="2519266" cy="1815882"/>
          </a:xfrm>
          <a:prstGeom prst="rect">
            <a:avLst/>
          </a:prstGeom>
          <a:noFill/>
          <a:ln>
            <a:solidFill>
              <a:schemeClr val="tx1"/>
            </a:solidFill>
          </a:ln>
        </p:spPr>
        <p:txBody>
          <a:bodyPr wrap="square" rtlCol="0">
            <a:spAutoFit/>
          </a:bodyPr>
          <a:lstStyle/>
          <a:p>
            <a:r>
              <a:rPr lang="en-GB" sz="1400" b="1" i="1" dirty="0"/>
              <a:t>Tales of Mystery and Imagination – </a:t>
            </a:r>
            <a:r>
              <a:rPr lang="en-GB" sz="1400" b="1" dirty="0"/>
              <a:t>Edgar Allen Poe</a:t>
            </a:r>
            <a:endParaRPr lang="en-GB" sz="1400" b="1" i="1" dirty="0"/>
          </a:p>
          <a:p>
            <a:endParaRPr lang="en-GB" sz="1400" dirty="0"/>
          </a:p>
          <a:p>
            <a:r>
              <a:rPr lang="en-GB" sz="1400" dirty="0"/>
              <a:t>Nineteenth-Century tales of terror and Gothic horror from one of the world’s most famous writers of the supernatural genre.</a:t>
            </a:r>
          </a:p>
        </p:txBody>
      </p:sp>
      <p:sp>
        <p:nvSpPr>
          <p:cNvPr id="11" name="TextBox 10"/>
          <p:cNvSpPr txBox="1"/>
          <p:nvPr/>
        </p:nvSpPr>
        <p:spPr>
          <a:xfrm>
            <a:off x="699796" y="2805171"/>
            <a:ext cx="2519266" cy="1169551"/>
          </a:xfrm>
          <a:prstGeom prst="rect">
            <a:avLst/>
          </a:prstGeom>
          <a:noFill/>
          <a:ln>
            <a:solidFill>
              <a:schemeClr val="tx1"/>
            </a:solidFill>
          </a:ln>
        </p:spPr>
        <p:txBody>
          <a:bodyPr wrap="square" rtlCol="0">
            <a:spAutoFit/>
          </a:bodyPr>
          <a:lstStyle/>
          <a:p>
            <a:r>
              <a:rPr lang="en-GB" sz="1400" b="1" i="1" dirty="0"/>
              <a:t>Collected Ghost Stories</a:t>
            </a:r>
            <a:r>
              <a:rPr lang="en-GB" sz="1400" b="1" dirty="0"/>
              <a:t> – M R James</a:t>
            </a:r>
          </a:p>
          <a:p>
            <a:endParaRPr lang="en-GB" sz="1400" b="1" dirty="0"/>
          </a:p>
          <a:p>
            <a:r>
              <a:rPr lang="en-GB" sz="1400" dirty="0"/>
              <a:t>Some of the best ghost stories ever written.</a:t>
            </a:r>
          </a:p>
        </p:txBody>
      </p:sp>
      <p:sp>
        <p:nvSpPr>
          <p:cNvPr id="20" name="TextBox 19"/>
          <p:cNvSpPr txBox="1"/>
          <p:nvPr/>
        </p:nvSpPr>
        <p:spPr>
          <a:xfrm>
            <a:off x="3447659" y="2805170"/>
            <a:ext cx="2519266" cy="1169551"/>
          </a:xfrm>
          <a:prstGeom prst="rect">
            <a:avLst/>
          </a:prstGeom>
          <a:noFill/>
          <a:ln>
            <a:solidFill>
              <a:schemeClr val="tx1"/>
            </a:solidFill>
          </a:ln>
        </p:spPr>
        <p:txBody>
          <a:bodyPr wrap="square" rtlCol="0">
            <a:spAutoFit/>
          </a:bodyPr>
          <a:lstStyle/>
          <a:p>
            <a:r>
              <a:rPr lang="en-GB" sz="1400" b="1" i="1" dirty="0"/>
              <a:t>The Last of the Spirits</a:t>
            </a:r>
            <a:r>
              <a:rPr lang="en-GB" sz="1400" b="1" dirty="0"/>
              <a:t> – Chris Priestley</a:t>
            </a:r>
          </a:p>
          <a:p>
            <a:endParaRPr lang="en-GB" sz="1400" b="1" i="1" dirty="0"/>
          </a:p>
          <a:p>
            <a:r>
              <a:rPr lang="en-GB" sz="1400" dirty="0"/>
              <a:t>Tense and atmospheric retelling of Dickens’ </a:t>
            </a:r>
            <a:r>
              <a:rPr lang="en-GB" sz="1400" i="1" dirty="0"/>
              <a:t>A Christmas Carol.</a:t>
            </a:r>
            <a:endParaRPr lang="en-GB" sz="1400" b="1" i="1" dirty="0"/>
          </a:p>
        </p:txBody>
      </p:sp>
      <p:sp>
        <p:nvSpPr>
          <p:cNvPr id="17" name="Title 1"/>
          <p:cNvSpPr txBox="1">
            <a:spLocks/>
          </p:cNvSpPr>
          <p:nvPr/>
        </p:nvSpPr>
        <p:spPr>
          <a:xfrm>
            <a:off x="1358379" y="4102611"/>
            <a:ext cx="4068147" cy="601188"/>
          </a:xfrm>
          <a:prstGeom prst="rect">
            <a:avLst/>
          </a:prstGeom>
          <a:ln>
            <a:solidFill>
              <a:schemeClr val="tx1"/>
            </a:solidFill>
          </a:ln>
        </p:spPr>
        <p:txBody>
          <a:bodyPr vert="horz" lIns="91440" tIns="45720" rIns="91440" bIns="45720" rtlCol="0" anchor="ctr">
            <a:norm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ctr"/>
            <a:r>
              <a:rPr lang="en-GB" dirty="0"/>
              <a:t>Historical Fiction</a:t>
            </a:r>
          </a:p>
        </p:txBody>
      </p:sp>
      <p:sp>
        <p:nvSpPr>
          <p:cNvPr id="23" name="TextBox 22"/>
          <p:cNvSpPr txBox="1"/>
          <p:nvPr/>
        </p:nvSpPr>
        <p:spPr>
          <a:xfrm>
            <a:off x="3447659" y="4844294"/>
            <a:ext cx="2519266" cy="1815882"/>
          </a:xfrm>
          <a:prstGeom prst="rect">
            <a:avLst/>
          </a:prstGeom>
          <a:noFill/>
          <a:ln>
            <a:solidFill>
              <a:schemeClr val="tx1"/>
            </a:solidFill>
          </a:ln>
        </p:spPr>
        <p:txBody>
          <a:bodyPr wrap="square" rtlCol="0">
            <a:spAutoFit/>
          </a:bodyPr>
          <a:lstStyle/>
          <a:p>
            <a:r>
              <a:rPr lang="en-GB" sz="1400" b="1" i="1" dirty="0"/>
              <a:t>PEET</a:t>
            </a:r>
            <a:r>
              <a:rPr lang="en-GB" sz="1400" b="1" dirty="0"/>
              <a:t> – Mal Tamar</a:t>
            </a:r>
          </a:p>
          <a:p>
            <a:endParaRPr lang="en-GB" sz="1400" b="1" dirty="0"/>
          </a:p>
          <a:p>
            <a:r>
              <a:rPr lang="en-GB" sz="1400" dirty="0"/>
              <a:t>Two young Dutchmen, who have been trained in England as spies, are parachuted into the Netherlands to help with the war effort during World War II.</a:t>
            </a:r>
          </a:p>
          <a:p>
            <a:r>
              <a:rPr lang="en-GB" sz="1400" b="1" dirty="0"/>
              <a:t> </a:t>
            </a:r>
          </a:p>
        </p:txBody>
      </p:sp>
      <p:sp>
        <p:nvSpPr>
          <p:cNvPr id="24" name="TextBox 23"/>
          <p:cNvSpPr txBox="1"/>
          <p:nvPr/>
        </p:nvSpPr>
        <p:spPr>
          <a:xfrm>
            <a:off x="699796" y="4844294"/>
            <a:ext cx="2519266" cy="1815882"/>
          </a:xfrm>
          <a:prstGeom prst="rect">
            <a:avLst/>
          </a:prstGeom>
          <a:noFill/>
          <a:ln>
            <a:solidFill>
              <a:schemeClr val="tx1"/>
            </a:solidFill>
          </a:ln>
        </p:spPr>
        <p:txBody>
          <a:bodyPr wrap="square" rtlCol="0">
            <a:spAutoFit/>
          </a:bodyPr>
          <a:lstStyle/>
          <a:p>
            <a:r>
              <a:rPr lang="en-GB" sz="1400" b="1" i="1" dirty="0"/>
              <a:t>Spies</a:t>
            </a:r>
            <a:r>
              <a:rPr lang="en-GB" sz="1400" b="1" dirty="0"/>
              <a:t> – Michael Frayn</a:t>
            </a:r>
          </a:p>
          <a:p>
            <a:endParaRPr lang="en-GB" sz="1400" b="1" i="1" dirty="0"/>
          </a:p>
          <a:p>
            <a:r>
              <a:rPr lang="en-GB" sz="1400" dirty="0"/>
              <a:t>Keith and Stephen live in a quiet London suburb at the time of World War II, but Keith believes his mother is a German spy. The two boys set out to discover the truth.</a:t>
            </a:r>
          </a:p>
        </p:txBody>
      </p:sp>
      <p:sp>
        <p:nvSpPr>
          <p:cNvPr id="25" name="TextBox 24"/>
          <p:cNvSpPr txBox="1"/>
          <p:nvPr/>
        </p:nvSpPr>
        <p:spPr>
          <a:xfrm>
            <a:off x="699796" y="6874349"/>
            <a:ext cx="2519266" cy="1384995"/>
          </a:xfrm>
          <a:prstGeom prst="rect">
            <a:avLst/>
          </a:prstGeom>
          <a:noFill/>
          <a:ln>
            <a:solidFill>
              <a:schemeClr val="tx1"/>
            </a:solidFill>
          </a:ln>
        </p:spPr>
        <p:txBody>
          <a:bodyPr wrap="square" rtlCol="0">
            <a:spAutoFit/>
          </a:bodyPr>
          <a:lstStyle/>
          <a:p>
            <a:r>
              <a:rPr lang="en-GB" sz="1400" b="1" i="1" dirty="0"/>
              <a:t>All Quiet on the Western Front</a:t>
            </a:r>
            <a:r>
              <a:rPr lang="en-GB" sz="1400" b="1" dirty="0"/>
              <a:t> – Erich Maria Remarque</a:t>
            </a:r>
          </a:p>
          <a:p>
            <a:endParaRPr lang="en-GB" sz="1400" b="1" dirty="0"/>
          </a:p>
          <a:p>
            <a:r>
              <a:rPr lang="en-GB" sz="1400" dirty="0"/>
              <a:t>World War I from the point of view of the Germans as written by a German war veteran.</a:t>
            </a:r>
          </a:p>
        </p:txBody>
      </p:sp>
      <p:sp>
        <p:nvSpPr>
          <p:cNvPr id="26" name="TextBox 25"/>
          <p:cNvSpPr txBox="1"/>
          <p:nvPr/>
        </p:nvSpPr>
        <p:spPr>
          <a:xfrm>
            <a:off x="3447659" y="6874349"/>
            <a:ext cx="2519266" cy="1384995"/>
          </a:xfrm>
          <a:prstGeom prst="rect">
            <a:avLst/>
          </a:prstGeom>
          <a:noFill/>
          <a:ln>
            <a:solidFill>
              <a:schemeClr val="tx1"/>
            </a:solidFill>
          </a:ln>
        </p:spPr>
        <p:txBody>
          <a:bodyPr wrap="square" rtlCol="0">
            <a:spAutoFit/>
          </a:bodyPr>
          <a:lstStyle/>
          <a:p>
            <a:r>
              <a:rPr lang="en-GB" sz="1400" b="1" i="1" dirty="0"/>
              <a:t>The Book Thief</a:t>
            </a:r>
            <a:r>
              <a:rPr lang="en-GB" sz="1400" b="1" dirty="0"/>
              <a:t> – Markus Zusak</a:t>
            </a:r>
          </a:p>
          <a:p>
            <a:endParaRPr lang="en-GB" sz="1400" b="1" i="1" dirty="0"/>
          </a:p>
          <a:p>
            <a:r>
              <a:rPr lang="en-GB" sz="1400" dirty="0"/>
              <a:t>The unforgettable story of a young German orphan, narrated by Death and set in Nazi Germany</a:t>
            </a:r>
          </a:p>
        </p:txBody>
      </p:sp>
      <p:sp>
        <p:nvSpPr>
          <p:cNvPr id="16" name="Title 1">
            <a:extLst>
              <a:ext uri="{FF2B5EF4-FFF2-40B4-BE49-F238E27FC236}">
                <a16:creationId xmlns:a16="http://schemas.microsoft.com/office/drawing/2014/main" id="{3AA20B6F-CB46-4824-85C2-042B10DF60CD}"/>
              </a:ext>
            </a:extLst>
          </p:cNvPr>
          <p:cNvSpPr txBox="1">
            <a:spLocks/>
          </p:cNvSpPr>
          <p:nvPr/>
        </p:nvSpPr>
        <p:spPr>
          <a:xfrm>
            <a:off x="1358378" y="8473517"/>
            <a:ext cx="4068147" cy="601188"/>
          </a:xfrm>
          <a:prstGeom prst="rect">
            <a:avLst/>
          </a:prstGeom>
          <a:ln>
            <a:solidFill>
              <a:schemeClr val="tx1"/>
            </a:solidFill>
          </a:ln>
        </p:spPr>
        <p:txBody>
          <a:bodyPr vert="horz" lIns="91440" tIns="45720" rIns="91440" bIns="45720" rtlCol="0" anchor="ctr">
            <a:norm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ctr"/>
            <a:r>
              <a:rPr lang="en-GB" dirty="0"/>
              <a:t>Poetry</a:t>
            </a:r>
          </a:p>
        </p:txBody>
      </p:sp>
      <p:sp>
        <p:nvSpPr>
          <p:cNvPr id="3" name="TextBox 2">
            <a:extLst>
              <a:ext uri="{FF2B5EF4-FFF2-40B4-BE49-F238E27FC236}">
                <a16:creationId xmlns:a16="http://schemas.microsoft.com/office/drawing/2014/main" id="{C69FDC9D-4A5A-48E1-BCAE-AA88BAB10CF7}"/>
              </a:ext>
            </a:extLst>
          </p:cNvPr>
          <p:cNvSpPr txBox="1"/>
          <p:nvPr/>
        </p:nvSpPr>
        <p:spPr>
          <a:xfrm>
            <a:off x="552450" y="9303107"/>
            <a:ext cx="5581650" cy="2031325"/>
          </a:xfrm>
          <a:prstGeom prst="rect">
            <a:avLst/>
          </a:prstGeom>
          <a:noFill/>
          <a:ln>
            <a:solidFill>
              <a:schemeClr val="tx1"/>
            </a:solidFill>
          </a:ln>
        </p:spPr>
        <p:txBody>
          <a:bodyPr wrap="square" rtlCol="0">
            <a:spAutoFit/>
          </a:bodyPr>
          <a:lstStyle/>
          <a:p>
            <a:r>
              <a:rPr lang="en-GB" sz="1400" dirty="0"/>
              <a:t>At GCSE, you will study a selection of poetry by different writers. You will also write about ‘unseen’ poetry. In preparation for this, any poetry you can read will be useful, but you might like to look in particular at the work of the following:</a:t>
            </a:r>
          </a:p>
          <a:p>
            <a:endParaRPr lang="en-GB" sz="1400" dirty="0"/>
          </a:p>
          <a:p>
            <a:r>
              <a:rPr lang="en-GB" sz="1400" b="1" dirty="0"/>
              <a:t>Carol Ann Duffy		Wilfred Owen		Maya Angelou</a:t>
            </a:r>
          </a:p>
          <a:p>
            <a:r>
              <a:rPr lang="en-GB" sz="1400" b="1" dirty="0"/>
              <a:t>Simon Armitage		Siegfried Sassoon		Robert Browning</a:t>
            </a:r>
          </a:p>
          <a:p>
            <a:r>
              <a:rPr lang="en-GB" sz="1400" b="1" dirty="0"/>
              <a:t>Benjamin Zephaniah	Rupert Brooke		William Wordsworth</a:t>
            </a:r>
          </a:p>
          <a:p>
            <a:r>
              <a:rPr lang="en-GB" sz="1400" b="1" dirty="0"/>
              <a:t>Grace Nichols		Seamus Heaney		John Agard</a:t>
            </a:r>
            <a:r>
              <a:rPr lang="en-GB" sz="1400" dirty="0"/>
              <a:t> 		</a:t>
            </a:r>
          </a:p>
        </p:txBody>
      </p:sp>
    </p:spTree>
    <p:extLst>
      <p:ext uri="{BB962C8B-B14F-4D97-AF65-F5344CB8AC3E}">
        <p14:creationId xmlns:p14="http://schemas.microsoft.com/office/powerpoint/2010/main" val="210350437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242</TotalTime>
  <Words>1656</Words>
  <Application>Microsoft Office PowerPoint</Application>
  <PresentationFormat>Widescreen</PresentationFormat>
  <Paragraphs>159</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Calibri Light</vt:lpstr>
      <vt:lpstr>Office Theme</vt:lpstr>
      <vt:lpstr>St Robert of Newminster Catholic School  and Sixth Form College   English Department</vt:lpstr>
      <vt:lpstr>PowerPoint Presentation</vt:lpstr>
      <vt:lpstr>Classics</vt:lpstr>
      <vt:lpstr>Adventure</vt:lpstr>
      <vt:lpstr>Real Life Drama</vt:lpstr>
      <vt:lpstr>Ghost Stories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 Robert of Newminster Catholic School  and Sixth Form College   English Department</dc:title>
  <dc:creator>Mrs J Slater (STR)</dc:creator>
  <cp:lastModifiedBy>Mrs J Slater (STR)</cp:lastModifiedBy>
  <cp:revision>26</cp:revision>
  <dcterms:created xsi:type="dcterms:W3CDTF">2021-03-31T15:15:18Z</dcterms:created>
  <dcterms:modified xsi:type="dcterms:W3CDTF">2021-04-21T08:23:27Z</dcterms:modified>
</cp:coreProperties>
</file>