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6" r:id="rId6"/>
    <p:sldId id="257" r:id="rId7"/>
    <p:sldId id="25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3DBAD-83DA-19FD-5E7A-0D92A95019A8}" v="340" dt="2021-05-25T11:53:28.276"/>
    <p1510:client id="{73D333D1-4B09-7CEB-AD9A-1542BCF1AC71}" v="59" dt="2021-05-25T11:56:41.753"/>
    <p1510:client id="{8E793423-89AE-4920-9F2F-3E5A9B946E4F}" v="359" vWet="363" dt="2021-05-25T11:51:08.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A54DCE5-C5EE-4E63-BC0E-3C303275AFD6}" type="datetimeFigureOut">
              <a:rPr lang="en-GB" smtClean="0"/>
              <a:pPr/>
              <a:t>27/05/2021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37964B-2446-4282-B197-FA7218DA8EE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54DCE5-C5EE-4E63-BC0E-3C303275AFD6}" type="datetimeFigureOut">
              <a:rPr lang="en-GB" smtClean="0"/>
              <a:pPr/>
              <a:t>27/05/2021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37964B-2446-4282-B197-FA7218DA8EE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54DCE5-C5EE-4E63-BC0E-3C303275AFD6}" type="datetimeFigureOut">
              <a:rPr lang="en-GB" smtClean="0"/>
              <a:pPr/>
              <a:t>27/05/2021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37964B-2446-4282-B197-FA7218DA8EE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54DCE5-C5EE-4E63-BC0E-3C303275AFD6}" type="datetimeFigureOut">
              <a:rPr lang="en-GB" smtClean="0"/>
              <a:pPr/>
              <a:t>27/05/2021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37964B-2446-4282-B197-FA7218DA8EE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54DCE5-C5EE-4E63-BC0E-3C303275AFD6}" type="datetimeFigureOut">
              <a:rPr lang="en-GB" smtClean="0"/>
              <a:pPr/>
              <a:t>27/05/2021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37964B-2446-4282-B197-FA7218DA8EE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A54DCE5-C5EE-4E63-BC0E-3C303275AFD6}" type="datetimeFigureOut">
              <a:rPr lang="en-GB" smtClean="0"/>
              <a:pPr/>
              <a:t>27/05/2021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37964B-2446-4282-B197-FA7218DA8EE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A54DCE5-C5EE-4E63-BC0E-3C303275AFD6}" type="datetimeFigureOut">
              <a:rPr lang="en-GB" smtClean="0"/>
              <a:pPr/>
              <a:t>27/05/2021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37964B-2446-4282-B197-FA7218DA8EE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A54DCE5-C5EE-4E63-BC0E-3C303275AFD6}" type="datetimeFigureOut">
              <a:rPr lang="en-GB" smtClean="0"/>
              <a:pPr/>
              <a:t>27/05/2021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37964B-2446-4282-B197-FA7218DA8EE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4DCE5-C5EE-4E63-BC0E-3C303275AFD6}" type="datetimeFigureOut">
              <a:rPr lang="en-GB" smtClean="0"/>
              <a:pPr/>
              <a:t>27/05/2021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37964B-2446-4282-B197-FA7218DA8EE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54DCE5-C5EE-4E63-BC0E-3C303275AFD6}" type="datetimeFigureOut">
              <a:rPr lang="en-GB" smtClean="0"/>
              <a:pPr/>
              <a:t>27/05/2021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37964B-2446-4282-B197-FA7218DA8EE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54DCE5-C5EE-4E63-BC0E-3C303275AFD6}" type="datetimeFigureOut">
              <a:rPr lang="en-GB" smtClean="0"/>
              <a:pPr/>
              <a:t>27/05/2021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37964B-2446-4282-B197-FA7218DA8EE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4DCE5-C5EE-4E63-BC0E-3C303275AFD6}" type="datetimeFigureOut">
              <a:rPr lang="en-GB" smtClean="0"/>
              <a:pPr/>
              <a:t>27/05/2021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7964B-2446-4282-B197-FA7218DA8EE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loom.com/share/32912a39957a4d57ab48f394c4142aa0" TargetMode="External"/><Relationship Id="rId7" Type="http://schemas.openxmlformats.org/officeDocument/2006/relationships/hyperlink" Target="https://www.loom.com/share/9bdd885789b74743971796d167440251?sharedAppSource=personal_library" TargetMode="External"/><Relationship Id="rId2" Type="http://schemas.openxmlformats.org/officeDocument/2006/relationships/hyperlink" Target="http://www.unifrog.org/" TargetMode="Externa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slide" Target="slide2.xml"/><Relationship Id="rId5" Type="http://schemas.openxmlformats.org/officeDocument/2006/relationships/hyperlink" Target="https://www.loom.com/share/e3a8dba592854e8ea55cf3679f8b1b7d?sharedAppSource=personal_library" TargetMode="External"/><Relationship Id="rId10" Type="http://schemas.openxmlformats.org/officeDocument/2006/relationships/image" Target="../media/image4.jpeg"/><Relationship Id="rId4" Type="http://schemas.openxmlformats.org/officeDocument/2006/relationships/image" Target="../media/image1.jpeg"/><Relationship Id="rId9" Type="http://schemas.openxmlformats.org/officeDocument/2006/relationships/hyperlink" Target="https://www.loom.com/share/aaf4c9aac36e45ada1c9d4f13a8df6e9"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icould.com/videos/jessica-c/" TargetMode="External"/><Relationship Id="rId13" Type="http://schemas.openxmlformats.org/officeDocument/2006/relationships/hyperlink" Target="http://www.careerpilot.org.uk/" TargetMode="External"/><Relationship Id="rId18" Type="http://schemas.openxmlformats.org/officeDocument/2006/relationships/image" Target="../media/image9.png"/><Relationship Id="rId26" Type="http://schemas.openxmlformats.org/officeDocument/2006/relationships/image" Target="../media/image13.png"/><Relationship Id="rId3" Type="http://schemas.openxmlformats.org/officeDocument/2006/relationships/image" Target="../media/image5.png"/><Relationship Id="rId21" Type="http://schemas.openxmlformats.org/officeDocument/2006/relationships/hyperlink" Target="https://www.tes.com/jobs/careers-advice/moving-schools/five-first-impression-tips-interviewees" TargetMode="External"/><Relationship Id="rId7" Type="http://schemas.openxmlformats.org/officeDocument/2006/relationships/hyperlink" Target="http://icould.com/videos/scott-d/" TargetMode="External"/><Relationship Id="rId12" Type="http://schemas.openxmlformats.org/officeDocument/2006/relationships/hyperlink" Target="https://www.nomisweb.co.uk/" TargetMode="External"/><Relationship Id="rId17" Type="http://schemas.openxmlformats.org/officeDocument/2006/relationships/hyperlink" Target="http://www.allaboutschoolleavers.co.uk/articles/article/63/what-can-i-do-with-my-gcses" TargetMode="External"/><Relationship Id="rId25" Type="http://schemas.openxmlformats.org/officeDocument/2006/relationships/hyperlink" Target="https://www.thecompleteuniversityguide.co.uk/league-tables/rankings" TargetMode="External"/><Relationship Id="rId2" Type="http://schemas.openxmlformats.org/officeDocument/2006/relationships/hyperlink" Target="http://icould.com/videos/becoming-an-apprentice/" TargetMode="External"/><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icould.com/videos/tracey-b/" TargetMode="External"/><Relationship Id="rId11" Type="http://schemas.openxmlformats.org/officeDocument/2006/relationships/hyperlink" Target="http://icould.com/videos/cara-o/" TargetMode="External"/><Relationship Id="rId24"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hyperlink" Target="http://www.citb.co.uk/careers-in-construction/" TargetMode="External"/><Relationship Id="rId23" Type="http://schemas.openxmlformats.org/officeDocument/2006/relationships/hyperlink" Target="https://www.prospects.ac.uk/jobs-and-work-experience/gap-year" TargetMode="External"/><Relationship Id="rId10" Type="http://schemas.openxmlformats.org/officeDocument/2006/relationships/hyperlink" Target="http://icould.com/videos/kristian-e/" TargetMode="External"/><Relationship Id="rId19" Type="http://schemas.openxmlformats.org/officeDocument/2006/relationships/hyperlink" Target="http://www.notgoingtouni.co.uk/" TargetMode="External"/><Relationship Id="rId4" Type="http://schemas.openxmlformats.org/officeDocument/2006/relationships/hyperlink" Target="https://www.kent.ac.uk/ces/student/cvs.html" TargetMode="External"/><Relationship Id="rId9" Type="http://schemas.openxmlformats.org/officeDocument/2006/relationships/hyperlink" Target="http://icould.com/videos/james-w/" TargetMode="External"/><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hyperlink" Target="https://bwcet-my.sharepoint.com/:p:/p/jgreen_str/EVmnX8V8YndOlLmrNf6tvJcBp3XQVM2DThV1bIkaDQ3x0A?e=sTcLPC" TargetMode="External"/><Relationship Id="rId13" Type="http://schemas.openxmlformats.org/officeDocument/2006/relationships/image" Target="../media/image19.jpeg"/><Relationship Id="rId18" Type="http://schemas.openxmlformats.org/officeDocument/2006/relationships/hyperlink" Target="https://www.loom.com/share/32912a39957a4d57ab48f394c4142aa0" TargetMode="External"/><Relationship Id="rId3" Type="http://schemas.openxmlformats.org/officeDocument/2006/relationships/image" Target="../media/image14.png"/><Relationship Id="rId7" Type="http://schemas.openxmlformats.org/officeDocument/2006/relationships/image" Target="../media/image16.jpeg"/><Relationship Id="rId12" Type="http://schemas.openxmlformats.org/officeDocument/2006/relationships/hyperlink" Target="https://bwcet-my.sharepoint.com/:w:/p/jgreen_str/EZzHv1p1AmxPsCcpzUIyNVcBJeMQGDC54kRtrr1-qx8dmw?e=XdlNjP" TargetMode="External"/><Relationship Id="rId17" Type="http://schemas.openxmlformats.org/officeDocument/2006/relationships/image" Target="../media/image21.jpeg"/><Relationship Id="rId2" Type="http://schemas.openxmlformats.org/officeDocument/2006/relationships/hyperlink" Target="https://bwcet-my.sharepoint.com/:p:/p/jgreen_str/ER2FXjlEINlGr9Mfpu9YKw4BwZXlLVfOYemf_-tkHTpZTA?e=ZlQ8z7" TargetMode="External"/><Relationship Id="rId16" Type="http://schemas.openxmlformats.org/officeDocument/2006/relationships/hyperlink" Target="https://bwcet-my.sharepoint.com/:p:/p/jgreen_str/EQRB4e67ukxBrEVqJpuVU4ABifVqdNXSO4EBnOYB8wb4_w?e=kcHXvY" TargetMode="External"/><Relationship Id="rId20"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hyperlink" Target="https://bwcet-my.sharepoint.com/:p:/p/jgreen_str/EV6jrKYxeNRDqjxwaiZmgmsBwuC2Kda1W2OrZSgJLE-oIg?e=qusMSR" TargetMode="External"/><Relationship Id="rId11" Type="http://schemas.openxmlformats.org/officeDocument/2006/relationships/image" Target="../media/image18.gif"/><Relationship Id="rId5" Type="http://schemas.openxmlformats.org/officeDocument/2006/relationships/image" Target="../media/image15.jpeg"/><Relationship Id="rId15" Type="http://schemas.openxmlformats.org/officeDocument/2006/relationships/image" Target="../media/image20.png"/><Relationship Id="rId10" Type="http://schemas.openxmlformats.org/officeDocument/2006/relationships/hyperlink" Target="https://bwcet-my.sharepoint.com/:w:/p/jgreen_str/EV1BSsbqCdpAo3EW9oWBBRwBFclz-uba3-GReRnoNPeNlQ?e=m91Ap8" TargetMode="External"/><Relationship Id="rId19" Type="http://schemas.openxmlformats.org/officeDocument/2006/relationships/image" Target="../media/image22.jpeg"/><Relationship Id="rId4" Type="http://schemas.openxmlformats.org/officeDocument/2006/relationships/hyperlink" Target="https://bwcet-my.sharepoint.com/:p:/p/jgreen_str/EQ8XdORM9pVMry7p1TJw8V0Bg7vEiWsgyeH0kDR96dKG1w?e=of8Nuw" TargetMode="External"/><Relationship Id="rId9" Type="http://schemas.openxmlformats.org/officeDocument/2006/relationships/image" Target="../media/image17.jpeg"/><Relationship Id="rId14" Type="http://schemas.openxmlformats.org/officeDocument/2006/relationships/hyperlink" Target="https://bwcet-my.sharepoint.com/:w:/p/jgreen_str/Ee672pLRxe9Grsrb4eLBTUwBdxQOn6S3op06tsNhADocow?e=TPZNA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hyperlink" Target="https://www.unifrog.org/teacher/know-how/preview/accessing-help-for-anxiety" TargetMode="External"/><Relationship Id="rId18" Type="http://schemas.openxmlformats.org/officeDocument/2006/relationships/image" Target="../media/image28.jpeg"/><Relationship Id="rId3" Type="http://schemas.openxmlformats.org/officeDocument/2006/relationships/image" Target="../media/image20.png"/><Relationship Id="rId21" Type="http://schemas.openxmlformats.org/officeDocument/2006/relationships/hyperlink" Target="https://www.unifrog.org/teacher/know-how/preview/an-introduction-to-mindfulness" TargetMode="External"/><Relationship Id="rId7" Type="http://schemas.openxmlformats.org/officeDocument/2006/relationships/hyperlink" Target="https://www.unifrog.org/teacher/know-how/preview/college-qualifications-and-levels-explained-england" TargetMode="External"/><Relationship Id="rId12" Type="http://schemas.openxmlformats.org/officeDocument/2006/relationships/image" Target="../media/image25.jpeg"/><Relationship Id="rId17" Type="http://schemas.openxmlformats.org/officeDocument/2006/relationships/hyperlink" Target="https://www.unifrog.org/teacher/know-how/preview/competencies-what-are-they-and-why-do-they-matter" TargetMode="External"/><Relationship Id="rId2" Type="http://schemas.openxmlformats.org/officeDocument/2006/relationships/hyperlink" Target="https://www.unifrog.org/teacher/know-how/preview/an-introduction-to-apprenticeships" TargetMode="External"/><Relationship Id="rId16" Type="http://schemas.openxmlformats.org/officeDocument/2006/relationships/image" Target="../media/image27.jpeg"/><Relationship Id="rId20"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hyperlink" Target="https://www.unifrog.org/teacher/know-how/preview/college-apprenticeship-or-university" TargetMode="External"/><Relationship Id="rId24" Type="http://schemas.openxmlformats.org/officeDocument/2006/relationships/image" Target="../media/image31.jpeg"/><Relationship Id="rId5" Type="http://schemas.openxmlformats.org/officeDocument/2006/relationships/image" Target="../media/image22.jpeg"/><Relationship Id="rId15" Type="http://schemas.openxmlformats.org/officeDocument/2006/relationships/hyperlink" Target="https://www.unifrog.org/teacher/know-how/preview/accessing-help-for-stress" TargetMode="External"/><Relationship Id="rId23" Type="http://schemas.openxmlformats.org/officeDocument/2006/relationships/hyperlink" Target="https://www.unifrog.org/teacher/know-how/preview/accessing-help-for-depression" TargetMode="External"/><Relationship Id="rId10" Type="http://schemas.openxmlformats.org/officeDocument/2006/relationships/image" Target="../media/image24.jpeg"/><Relationship Id="rId19" Type="http://schemas.openxmlformats.org/officeDocument/2006/relationships/hyperlink" Target="https://www.unifrog.org/teacher/know-how/preview/working-in-the-uk-know-your-rights" TargetMode="External"/><Relationship Id="rId4" Type="http://schemas.openxmlformats.org/officeDocument/2006/relationships/hyperlink" Target="https://www.loom.com/share/32912a39957a4d57ab48f394c4142aa0" TargetMode="External"/><Relationship Id="rId9" Type="http://schemas.openxmlformats.org/officeDocument/2006/relationships/hyperlink" Target="https://www.unifrog.org/teacher/know-how/preview/how-to-decide-on-a-career-path-6-tips" TargetMode="External"/><Relationship Id="rId14" Type="http://schemas.openxmlformats.org/officeDocument/2006/relationships/image" Target="../media/image26.jpeg"/><Relationship Id="rId22"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012160" y="5230162"/>
            <a:ext cx="1656184" cy="135292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23528" y="5244423"/>
            <a:ext cx="1656184" cy="135292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r>
              <a:rPr lang="en-US"/>
              <a:t>Year 11 Extension Module – June 2021</a:t>
            </a:r>
            <a:endParaRPr lang="en-GB"/>
          </a:p>
        </p:txBody>
      </p:sp>
      <p:sp>
        <p:nvSpPr>
          <p:cNvPr id="3" name="Content Placeholder 2"/>
          <p:cNvSpPr>
            <a:spLocks noGrp="1"/>
          </p:cNvSpPr>
          <p:nvPr>
            <p:ph idx="1"/>
          </p:nvPr>
        </p:nvSpPr>
        <p:spPr>
          <a:xfrm>
            <a:off x="457200" y="1809811"/>
            <a:ext cx="8229600" cy="3128194"/>
          </a:xfrm>
        </p:spPr>
        <p:txBody>
          <a:bodyPr vert="horz" lIns="91440" tIns="45720" rIns="91440" bIns="45720" rtlCol="0" anchor="t">
            <a:noAutofit/>
          </a:bodyPr>
          <a:lstStyle/>
          <a:p>
            <a:pPr marL="0" indent="0" algn="ctr">
              <a:buNone/>
            </a:pPr>
            <a:r>
              <a:rPr lang="en-US" sz="2000" b="1"/>
              <a:t>Whether you are staying on at our Sixth Form, attending another college or starting an apprenticeship later this year, it is never too late to research your future career choices and opportunities.</a:t>
            </a:r>
          </a:p>
          <a:p>
            <a:pPr marL="0" indent="0" algn="ctr">
              <a:buNone/>
            </a:pPr>
            <a:endParaRPr lang="en-US" sz="2000" b="1"/>
          </a:p>
          <a:p>
            <a:pPr marL="0" indent="0" algn="ctr">
              <a:buNone/>
            </a:pPr>
            <a:r>
              <a:rPr lang="en-US" sz="2000" b="1"/>
              <a:t>A new tool available for you is called UNIFROG.</a:t>
            </a:r>
            <a:endParaRPr lang="en-US" sz="2000" b="1">
              <a:cs typeface="Calibri"/>
            </a:endParaRPr>
          </a:p>
          <a:p>
            <a:pPr marL="0" indent="0" algn="ctr">
              <a:buNone/>
            </a:pPr>
            <a:endParaRPr lang="en-US" sz="2000" b="1"/>
          </a:p>
          <a:p>
            <a:pPr marL="0" indent="0" algn="ctr">
              <a:buNone/>
            </a:pPr>
            <a:r>
              <a:rPr lang="en-US" sz="2000" b="1"/>
              <a:t>Login at </a:t>
            </a:r>
            <a:r>
              <a:rPr lang="en-US" sz="2000" b="1">
                <a:hlinkClick r:id="rId2"/>
              </a:rPr>
              <a:t>www.unifrog.org</a:t>
            </a:r>
            <a:r>
              <a:rPr lang="en-US" sz="2000" b="1"/>
              <a:t>   select LOGIN, enter your school email, then request a password reset to get started.  </a:t>
            </a:r>
            <a:r>
              <a:rPr lang="en-US" sz="2000" b="1">
                <a:solidFill>
                  <a:srgbClr val="FF0000"/>
                </a:solidFill>
              </a:rPr>
              <a:t>(Your new password will be emailed to your school email address.)</a:t>
            </a:r>
            <a:endParaRPr lang="en-GB" sz="2000" b="1">
              <a:solidFill>
                <a:srgbClr val="FF0000"/>
              </a:solidFill>
            </a:endParaRPr>
          </a:p>
        </p:txBody>
      </p:sp>
      <p:sp>
        <p:nvSpPr>
          <p:cNvPr id="4" name="TextBox 3"/>
          <p:cNvSpPr txBox="1"/>
          <p:nvPr/>
        </p:nvSpPr>
        <p:spPr>
          <a:xfrm>
            <a:off x="2627784" y="1124744"/>
            <a:ext cx="3600400" cy="646331"/>
          </a:xfrm>
          <a:prstGeom prst="rect">
            <a:avLst/>
          </a:prstGeom>
          <a:noFill/>
        </p:spPr>
        <p:txBody>
          <a:bodyPr wrap="square" rtlCol="0">
            <a:spAutoFit/>
          </a:bodyPr>
          <a:lstStyle/>
          <a:p>
            <a:pPr algn="ctr"/>
            <a:r>
              <a:rPr lang="en-US" sz="3600" b="1">
                <a:solidFill>
                  <a:srgbClr val="00B0F0"/>
                </a:solidFill>
              </a:rPr>
              <a:t>Using </a:t>
            </a:r>
            <a:r>
              <a:rPr lang="en-US" sz="3600" b="1" err="1">
                <a:solidFill>
                  <a:srgbClr val="00B0F0"/>
                </a:solidFill>
              </a:rPr>
              <a:t>Unifrog</a:t>
            </a:r>
            <a:endParaRPr lang="en-GB" sz="3600" b="1">
              <a:solidFill>
                <a:srgbClr val="00B0F0"/>
              </a:solidFill>
            </a:endParaRPr>
          </a:p>
        </p:txBody>
      </p:sp>
      <p:sp>
        <p:nvSpPr>
          <p:cNvPr id="5" name="Rectangle 4"/>
          <p:cNvSpPr/>
          <p:nvPr/>
        </p:nvSpPr>
        <p:spPr>
          <a:xfrm>
            <a:off x="467544" y="1771075"/>
            <a:ext cx="8280920" cy="30980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18" descr="See the source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194" y="5662210"/>
            <a:ext cx="1379501" cy="8709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9552" y="5200545"/>
            <a:ext cx="1170384" cy="461665"/>
          </a:xfrm>
          <a:prstGeom prst="rect">
            <a:avLst/>
          </a:prstGeom>
          <a:noFill/>
        </p:spPr>
        <p:txBody>
          <a:bodyPr wrap="none" rtlCol="0">
            <a:spAutoFit/>
          </a:bodyPr>
          <a:lstStyle/>
          <a:p>
            <a:pPr algn="ctr"/>
            <a:r>
              <a:rPr lang="en-US" sz="1200"/>
              <a:t>Getting Started </a:t>
            </a:r>
          </a:p>
          <a:p>
            <a:pPr algn="ctr"/>
            <a:r>
              <a:rPr lang="en-US" sz="1200"/>
              <a:t>with </a:t>
            </a:r>
            <a:r>
              <a:rPr lang="en-US" sz="1200" err="1"/>
              <a:t>Unifrog</a:t>
            </a:r>
            <a:endParaRPr lang="en-GB" sz="1200"/>
          </a:p>
        </p:txBody>
      </p:sp>
      <p:sp>
        <p:nvSpPr>
          <p:cNvPr id="8" name="TextBox 7"/>
          <p:cNvSpPr txBox="1"/>
          <p:nvPr/>
        </p:nvSpPr>
        <p:spPr>
          <a:xfrm>
            <a:off x="2065529" y="5230162"/>
            <a:ext cx="1538305" cy="461665"/>
          </a:xfrm>
          <a:prstGeom prst="rect">
            <a:avLst/>
          </a:prstGeom>
          <a:noFill/>
        </p:spPr>
        <p:txBody>
          <a:bodyPr wrap="none" rtlCol="0">
            <a:spAutoFit/>
          </a:bodyPr>
          <a:lstStyle/>
          <a:p>
            <a:pPr algn="ctr"/>
            <a:r>
              <a:rPr lang="en-US" sz="1200"/>
              <a:t>Using the Personality </a:t>
            </a:r>
          </a:p>
          <a:p>
            <a:pPr algn="ctr"/>
            <a:r>
              <a:rPr lang="en-US" sz="1200"/>
              <a:t>Profiling Tool</a:t>
            </a:r>
            <a:endParaRPr lang="en-GB" sz="1200"/>
          </a:p>
        </p:txBody>
      </p:sp>
      <p:sp>
        <p:nvSpPr>
          <p:cNvPr id="9" name="TextBox 8"/>
          <p:cNvSpPr txBox="1"/>
          <p:nvPr/>
        </p:nvSpPr>
        <p:spPr>
          <a:xfrm>
            <a:off x="3939728" y="5230162"/>
            <a:ext cx="1712392" cy="276999"/>
          </a:xfrm>
          <a:prstGeom prst="rect">
            <a:avLst/>
          </a:prstGeom>
          <a:noFill/>
        </p:spPr>
        <p:txBody>
          <a:bodyPr wrap="none" rtlCol="0">
            <a:spAutoFit/>
          </a:bodyPr>
          <a:lstStyle/>
          <a:p>
            <a:pPr algn="ctr"/>
            <a:r>
              <a:rPr lang="en-US" sz="1200" err="1"/>
              <a:t>Unifrog’s</a:t>
            </a:r>
            <a:r>
              <a:rPr lang="en-US" sz="1200"/>
              <a:t> Careers Library</a:t>
            </a:r>
            <a:endParaRPr lang="en-GB" sz="1200"/>
          </a:p>
        </p:txBody>
      </p:sp>
      <p:pic>
        <p:nvPicPr>
          <p:cNvPr id="2050" name="Picture 2" descr="https://healthpolicy.usc.edu/wp-content/uploads/2016/09/shutterstock_191286971-1024x1024.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7110" y="5662210"/>
            <a:ext cx="935142" cy="9351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oot Hill Extra :: Virtual Careers Library">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9953" y="5590202"/>
            <a:ext cx="1080120"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w to Assess Product Management Skills and Competencies? | by Eleanor  Kolossovski | Medium">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63829" y="5590202"/>
            <a:ext cx="1312348" cy="942922"/>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a:hlinkClick r:id="rId11" action="ppaction://hlinksldjump"/>
          </p:cNvPr>
          <p:cNvSpPr/>
          <p:nvPr/>
        </p:nvSpPr>
        <p:spPr>
          <a:xfrm>
            <a:off x="8028384" y="5653305"/>
            <a:ext cx="864096" cy="728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8064140" y="5786483"/>
            <a:ext cx="522900" cy="461665"/>
          </a:xfrm>
          <a:prstGeom prst="rect">
            <a:avLst/>
          </a:prstGeom>
          <a:noFill/>
        </p:spPr>
        <p:txBody>
          <a:bodyPr wrap="none" rtlCol="0">
            <a:spAutoFit/>
          </a:bodyPr>
          <a:lstStyle/>
          <a:p>
            <a:pPr algn="ctr"/>
            <a:r>
              <a:rPr lang="en-US" sz="1200" b="1">
                <a:solidFill>
                  <a:schemeClr val="bg1"/>
                </a:solidFill>
              </a:rPr>
              <a:t>NEXT</a:t>
            </a:r>
          </a:p>
          <a:p>
            <a:pPr algn="ctr"/>
            <a:r>
              <a:rPr lang="en-US" sz="1200" b="1">
                <a:solidFill>
                  <a:schemeClr val="bg1"/>
                </a:solidFill>
              </a:rPr>
              <a:t>PAGE</a:t>
            </a:r>
            <a:endParaRPr lang="en-GB" sz="1200" b="1">
              <a:solidFill>
                <a:schemeClr val="bg1"/>
              </a:solidFill>
            </a:endParaRPr>
          </a:p>
        </p:txBody>
      </p:sp>
      <p:sp>
        <p:nvSpPr>
          <p:cNvPr id="12" name="TextBox 11"/>
          <p:cNvSpPr txBox="1"/>
          <p:nvPr/>
        </p:nvSpPr>
        <p:spPr>
          <a:xfrm>
            <a:off x="251520" y="6543910"/>
            <a:ext cx="8851975" cy="307777"/>
          </a:xfrm>
          <a:prstGeom prst="rect">
            <a:avLst/>
          </a:prstGeom>
          <a:noFill/>
        </p:spPr>
        <p:txBody>
          <a:bodyPr wrap="none" rtlCol="0">
            <a:spAutoFit/>
          </a:bodyPr>
          <a:lstStyle/>
          <a:p>
            <a:r>
              <a:rPr lang="en-US" sz="1400" b="1">
                <a:solidFill>
                  <a:schemeClr val="bg1">
                    <a:lumMod val="85000"/>
                  </a:schemeClr>
                </a:solidFill>
              </a:rPr>
              <a:t>VIDEO LINKS    VIDEO LINKS    VIDEO LINKS    VIDEO LINKS    VIDEO LINKS    VIDEO LINKS    VIDEO LINKS    VIDEO LINKS </a:t>
            </a:r>
            <a:endParaRPr lang="en-GB" sz="1400" b="1">
              <a:solidFill>
                <a:schemeClr val="bg1">
                  <a:lumMod val="85000"/>
                </a:schemeClr>
              </a:solidFill>
            </a:endParaRPr>
          </a:p>
        </p:txBody>
      </p:sp>
      <p:sp>
        <p:nvSpPr>
          <p:cNvPr id="17" name="TextBox 16"/>
          <p:cNvSpPr txBox="1"/>
          <p:nvPr/>
        </p:nvSpPr>
        <p:spPr>
          <a:xfrm>
            <a:off x="179512" y="4921423"/>
            <a:ext cx="8851975" cy="307777"/>
          </a:xfrm>
          <a:prstGeom prst="rect">
            <a:avLst/>
          </a:prstGeom>
          <a:noFill/>
        </p:spPr>
        <p:txBody>
          <a:bodyPr wrap="none" rtlCol="0">
            <a:spAutoFit/>
          </a:bodyPr>
          <a:lstStyle/>
          <a:p>
            <a:r>
              <a:rPr lang="en-US" sz="1400" b="1">
                <a:solidFill>
                  <a:schemeClr val="bg1">
                    <a:lumMod val="85000"/>
                  </a:schemeClr>
                </a:solidFill>
              </a:rPr>
              <a:t>VIDEO LINKS    VIDEO LINKS    VIDEO LINKS    VIDEO LINKS    VIDEO LINKS    VIDEO LINKS    VIDEO LINKS    VIDEO LINKS </a:t>
            </a:r>
            <a:endParaRPr lang="en-GB" sz="1400" b="1">
              <a:solidFill>
                <a:schemeClr val="bg1">
                  <a:lumMod val="85000"/>
                </a:schemeClr>
              </a:solidFill>
            </a:endParaRPr>
          </a:p>
        </p:txBody>
      </p:sp>
      <p:sp>
        <p:nvSpPr>
          <p:cNvPr id="19" name="Rectangle 18"/>
          <p:cNvSpPr/>
          <p:nvPr/>
        </p:nvSpPr>
        <p:spPr>
          <a:xfrm>
            <a:off x="2051720" y="5230162"/>
            <a:ext cx="1656184" cy="135292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3923928" y="5230162"/>
            <a:ext cx="1656184" cy="135292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046845" y="5244423"/>
            <a:ext cx="1546321" cy="461665"/>
          </a:xfrm>
          <a:prstGeom prst="rect">
            <a:avLst/>
          </a:prstGeom>
          <a:noFill/>
        </p:spPr>
        <p:txBody>
          <a:bodyPr wrap="none" rtlCol="0">
            <a:spAutoFit/>
          </a:bodyPr>
          <a:lstStyle/>
          <a:p>
            <a:pPr algn="ctr"/>
            <a:r>
              <a:rPr lang="en-US" sz="1200"/>
              <a:t>Adding Competencies</a:t>
            </a:r>
          </a:p>
          <a:p>
            <a:pPr algn="ctr"/>
            <a:r>
              <a:rPr lang="en-US" sz="1200"/>
              <a:t>To UNIFROG</a:t>
            </a:r>
            <a:endParaRPr lang="en-GB" sz="1200"/>
          </a:p>
        </p:txBody>
      </p:sp>
    </p:spTree>
    <p:extLst>
      <p:ext uri="{BB962C8B-B14F-4D97-AF65-F5344CB8AC3E}">
        <p14:creationId xmlns:p14="http://schemas.microsoft.com/office/powerpoint/2010/main" val="7476866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326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5496" y="0"/>
            <a:ext cx="6264696" cy="369332"/>
          </a:xfrm>
          <a:prstGeom prst="rect">
            <a:avLst/>
          </a:prstGeom>
          <a:noFill/>
        </p:spPr>
        <p:txBody>
          <a:bodyPr wrap="square" rtlCol="0">
            <a:spAutoFit/>
          </a:bodyPr>
          <a:lstStyle/>
          <a:p>
            <a:r>
              <a:rPr lang="en-GB">
                <a:solidFill>
                  <a:schemeClr val="bg1"/>
                </a:solidFill>
              </a:rPr>
              <a:t>Personalised Learning Gateway – 2020/21</a:t>
            </a:r>
          </a:p>
        </p:txBody>
      </p:sp>
      <p:sp>
        <p:nvSpPr>
          <p:cNvPr id="6" name="Rectangle 5"/>
          <p:cNvSpPr/>
          <p:nvPr/>
        </p:nvSpPr>
        <p:spPr>
          <a:xfrm>
            <a:off x="6588224" y="332656"/>
            <a:ext cx="72008" cy="65253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5496" y="6536377"/>
            <a:ext cx="5688632" cy="276999"/>
          </a:xfrm>
          <a:prstGeom prst="rect">
            <a:avLst/>
          </a:prstGeom>
          <a:noFill/>
        </p:spPr>
        <p:txBody>
          <a:bodyPr wrap="square" rtlCol="0">
            <a:spAutoFit/>
          </a:bodyPr>
          <a:lstStyle/>
          <a:p>
            <a:r>
              <a:rPr lang="en-GB" sz="1200"/>
              <a:t>St Robert of </a:t>
            </a:r>
            <a:r>
              <a:rPr lang="en-GB" sz="1200" err="1"/>
              <a:t>Newminster</a:t>
            </a:r>
            <a:r>
              <a:rPr lang="en-GB" sz="1200"/>
              <a:t> Catholic School and Sixth Form College</a:t>
            </a:r>
          </a:p>
        </p:txBody>
      </p:sp>
      <p:sp>
        <p:nvSpPr>
          <p:cNvPr id="8" name="Rectangle 7"/>
          <p:cNvSpPr/>
          <p:nvPr/>
        </p:nvSpPr>
        <p:spPr>
          <a:xfrm>
            <a:off x="9036496" y="332656"/>
            <a:ext cx="107504" cy="65253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0" y="332656"/>
            <a:ext cx="107504" cy="65253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41368"/>
            <a:ext cx="9144000" cy="1166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058503" y="24879"/>
            <a:ext cx="3600400" cy="307777"/>
          </a:xfrm>
          <a:prstGeom prst="rect">
            <a:avLst/>
          </a:prstGeom>
          <a:noFill/>
        </p:spPr>
        <p:txBody>
          <a:bodyPr wrap="square" rtlCol="0">
            <a:spAutoFit/>
          </a:bodyPr>
          <a:lstStyle/>
          <a:p>
            <a:r>
              <a:rPr lang="en-GB" sz="1400">
                <a:solidFill>
                  <a:srgbClr val="FFFF00"/>
                </a:solidFill>
              </a:rPr>
              <a:t>Some useful websites for you and your child</a:t>
            </a:r>
          </a:p>
        </p:txBody>
      </p:sp>
      <p:sp>
        <p:nvSpPr>
          <p:cNvPr id="13" name="Rectangle 12"/>
          <p:cNvSpPr/>
          <p:nvPr/>
        </p:nvSpPr>
        <p:spPr>
          <a:xfrm>
            <a:off x="0" y="332656"/>
            <a:ext cx="914400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79512" y="1366610"/>
            <a:ext cx="1520737" cy="338554"/>
          </a:xfrm>
          <a:prstGeom prst="rect">
            <a:avLst/>
          </a:prstGeom>
          <a:noFill/>
        </p:spPr>
        <p:txBody>
          <a:bodyPr wrap="none" rtlCol="0">
            <a:spAutoFit/>
          </a:bodyPr>
          <a:lstStyle/>
          <a:p>
            <a:r>
              <a:rPr lang="en-GB" sz="1600"/>
              <a:t>Apprenticeships</a:t>
            </a:r>
          </a:p>
        </p:txBody>
      </p:sp>
      <p:sp>
        <p:nvSpPr>
          <p:cNvPr id="17" name="TextBox 16"/>
          <p:cNvSpPr txBox="1"/>
          <p:nvPr/>
        </p:nvSpPr>
        <p:spPr>
          <a:xfrm>
            <a:off x="179512" y="4653136"/>
            <a:ext cx="1885644" cy="338554"/>
          </a:xfrm>
          <a:prstGeom prst="rect">
            <a:avLst/>
          </a:prstGeom>
          <a:noFill/>
        </p:spPr>
        <p:txBody>
          <a:bodyPr wrap="none" rtlCol="0">
            <a:spAutoFit/>
          </a:bodyPr>
          <a:lstStyle/>
          <a:p>
            <a:r>
              <a:rPr lang="en-GB" sz="1600"/>
              <a:t>Impress at Interview</a:t>
            </a:r>
          </a:p>
        </p:txBody>
      </p:sp>
      <p:sp>
        <p:nvSpPr>
          <p:cNvPr id="18" name="TextBox 17"/>
          <p:cNvSpPr txBox="1"/>
          <p:nvPr/>
        </p:nvSpPr>
        <p:spPr>
          <a:xfrm>
            <a:off x="2517015" y="4040198"/>
            <a:ext cx="1905971" cy="338554"/>
          </a:xfrm>
          <a:prstGeom prst="rect">
            <a:avLst/>
          </a:prstGeom>
          <a:noFill/>
        </p:spPr>
        <p:txBody>
          <a:bodyPr wrap="none" rtlCol="0">
            <a:spAutoFit/>
          </a:bodyPr>
          <a:lstStyle/>
          <a:p>
            <a:r>
              <a:rPr lang="en-GB" sz="1600"/>
              <a:t>Choices at 16 and 18</a:t>
            </a:r>
          </a:p>
        </p:txBody>
      </p:sp>
      <p:pic>
        <p:nvPicPr>
          <p:cNvPr id="1027" name="Picture 3">
            <a:hlinkClick r:id="rId2"/>
          </p:cNvPr>
          <p:cNvPicPr>
            <a:picLocks noChangeAspect="1" noChangeArrowheads="1"/>
          </p:cNvPicPr>
          <p:nvPr/>
        </p:nvPicPr>
        <p:blipFill>
          <a:blip r:embed="rId3" cstate="print"/>
          <a:srcRect/>
          <a:stretch>
            <a:fillRect/>
          </a:stretch>
        </p:blipFill>
        <p:spPr bwMode="auto">
          <a:xfrm>
            <a:off x="548817" y="3018408"/>
            <a:ext cx="1683151" cy="1309822"/>
          </a:xfrm>
          <a:prstGeom prst="rect">
            <a:avLst/>
          </a:prstGeom>
          <a:noFill/>
          <a:ln w="9525">
            <a:noFill/>
            <a:miter lim="800000"/>
            <a:headEnd/>
            <a:tailEnd/>
          </a:ln>
        </p:spPr>
      </p:pic>
      <p:sp>
        <p:nvSpPr>
          <p:cNvPr id="29" name="TextBox 28"/>
          <p:cNvSpPr txBox="1"/>
          <p:nvPr/>
        </p:nvSpPr>
        <p:spPr>
          <a:xfrm>
            <a:off x="6732240" y="1599183"/>
            <a:ext cx="753348" cy="369332"/>
          </a:xfrm>
          <a:prstGeom prst="rect">
            <a:avLst/>
          </a:prstGeom>
          <a:noFill/>
        </p:spPr>
        <p:txBody>
          <a:bodyPr wrap="none" rtlCol="0">
            <a:spAutoFit/>
          </a:bodyPr>
          <a:lstStyle/>
          <a:p>
            <a:r>
              <a:rPr lang="en-GB"/>
              <a:t>Task 1</a:t>
            </a:r>
          </a:p>
        </p:txBody>
      </p:sp>
      <p:sp>
        <p:nvSpPr>
          <p:cNvPr id="31" name="TextBox 30"/>
          <p:cNvSpPr txBox="1"/>
          <p:nvPr/>
        </p:nvSpPr>
        <p:spPr>
          <a:xfrm>
            <a:off x="6660232" y="404664"/>
            <a:ext cx="1997342" cy="369332"/>
          </a:xfrm>
          <a:prstGeom prst="rect">
            <a:avLst/>
          </a:prstGeom>
          <a:noFill/>
        </p:spPr>
        <p:txBody>
          <a:bodyPr wrap="none" rtlCol="0">
            <a:spAutoFit/>
          </a:bodyPr>
          <a:lstStyle/>
          <a:p>
            <a:r>
              <a:rPr lang="en-GB"/>
              <a:t>Learning Intentions</a:t>
            </a:r>
          </a:p>
        </p:txBody>
      </p:sp>
      <p:pic>
        <p:nvPicPr>
          <p:cNvPr id="1037" name="Picture 13">
            <a:hlinkClick r:id="rId4"/>
          </p:cNvPr>
          <p:cNvPicPr>
            <a:picLocks noChangeAspect="1" noChangeArrowheads="1"/>
          </p:cNvPicPr>
          <p:nvPr/>
        </p:nvPicPr>
        <p:blipFill>
          <a:blip r:embed="rId5" cstate="print"/>
          <a:srcRect/>
          <a:stretch>
            <a:fillRect/>
          </a:stretch>
        </p:blipFill>
        <p:spPr bwMode="auto">
          <a:xfrm>
            <a:off x="4510255" y="2204864"/>
            <a:ext cx="2005961" cy="1152128"/>
          </a:xfrm>
          <a:prstGeom prst="rect">
            <a:avLst/>
          </a:prstGeom>
          <a:noFill/>
          <a:ln w="9525">
            <a:noFill/>
            <a:miter lim="800000"/>
            <a:headEnd/>
            <a:tailEnd/>
          </a:ln>
        </p:spPr>
      </p:pic>
      <p:sp>
        <p:nvSpPr>
          <p:cNvPr id="33" name="TextBox 32"/>
          <p:cNvSpPr txBox="1"/>
          <p:nvPr/>
        </p:nvSpPr>
        <p:spPr>
          <a:xfrm>
            <a:off x="4448010" y="1844824"/>
            <a:ext cx="1215782" cy="338554"/>
          </a:xfrm>
          <a:prstGeom prst="rect">
            <a:avLst/>
          </a:prstGeom>
          <a:noFill/>
        </p:spPr>
        <p:txBody>
          <a:bodyPr wrap="none" rtlCol="0">
            <a:spAutoFit/>
          </a:bodyPr>
          <a:lstStyle/>
          <a:p>
            <a:r>
              <a:rPr lang="en-GB" sz="1600"/>
              <a:t>Writing a CV</a:t>
            </a:r>
          </a:p>
        </p:txBody>
      </p:sp>
      <p:sp>
        <p:nvSpPr>
          <p:cNvPr id="35" name="TextBox 34"/>
          <p:cNvSpPr txBox="1"/>
          <p:nvPr/>
        </p:nvSpPr>
        <p:spPr>
          <a:xfrm>
            <a:off x="2339752" y="2095982"/>
            <a:ext cx="1826847" cy="646331"/>
          </a:xfrm>
          <a:prstGeom prst="rect">
            <a:avLst/>
          </a:prstGeom>
          <a:noFill/>
        </p:spPr>
        <p:txBody>
          <a:bodyPr wrap="none" rtlCol="0">
            <a:spAutoFit/>
          </a:bodyPr>
          <a:lstStyle/>
          <a:p>
            <a:r>
              <a:rPr lang="en-GB"/>
              <a:t>Taking a Gap Year</a:t>
            </a:r>
          </a:p>
          <a:p>
            <a:r>
              <a:rPr lang="en-GB"/>
              <a:t> </a:t>
            </a:r>
            <a:r>
              <a:rPr lang="en-GB" sz="1200"/>
              <a:t>- What is it?</a:t>
            </a:r>
          </a:p>
        </p:txBody>
      </p:sp>
      <p:sp>
        <p:nvSpPr>
          <p:cNvPr id="32" name="TextBox 31"/>
          <p:cNvSpPr txBox="1"/>
          <p:nvPr/>
        </p:nvSpPr>
        <p:spPr>
          <a:xfrm>
            <a:off x="6804248" y="692696"/>
            <a:ext cx="2160240" cy="1015663"/>
          </a:xfrm>
          <a:prstGeom prst="rect">
            <a:avLst/>
          </a:prstGeom>
          <a:noFill/>
        </p:spPr>
        <p:txBody>
          <a:bodyPr wrap="square" rtlCol="0">
            <a:spAutoFit/>
          </a:bodyPr>
          <a:lstStyle/>
          <a:p>
            <a:pPr>
              <a:buFont typeface="Arial" pitchFamily="34" charset="0"/>
              <a:buChar char="•"/>
            </a:pPr>
            <a:r>
              <a:rPr lang="en-GB" sz="1200"/>
              <a:t>To understand my options      after </a:t>
            </a:r>
            <a:r>
              <a:rPr lang="en-GB" sz="1200" b="1">
                <a:solidFill>
                  <a:srgbClr val="FF0000"/>
                </a:solidFill>
              </a:rPr>
              <a:t>year 11 and 13</a:t>
            </a:r>
          </a:p>
          <a:p>
            <a:pPr>
              <a:buFont typeface="Arial" pitchFamily="34" charset="0"/>
              <a:buChar char="•"/>
            </a:pPr>
            <a:r>
              <a:rPr lang="en-GB" sz="1200"/>
              <a:t>To know where to go for help</a:t>
            </a:r>
          </a:p>
          <a:p>
            <a:pPr>
              <a:buFont typeface="Arial" pitchFamily="34" charset="0"/>
              <a:buChar char="•"/>
            </a:pPr>
            <a:r>
              <a:rPr lang="en-GB" sz="1200"/>
              <a:t>To develop my understanding of the world of work</a:t>
            </a:r>
          </a:p>
        </p:txBody>
      </p:sp>
      <p:sp>
        <p:nvSpPr>
          <p:cNvPr id="34" name="TextBox 33"/>
          <p:cNvSpPr txBox="1"/>
          <p:nvPr/>
        </p:nvSpPr>
        <p:spPr>
          <a:xfrm>
            <a:off x="6732240" y="1887215"/>
            <a:ext cx="2160240" cy="461665"/>
          </a:xfrm>
          <a:prstGeom prst="rect">
            <a:avLst/>
          </a:prstGeom>
          <a:noFill/>
        </p:spPr>
        <p:txBody>
          <a:bodyPr wrap="square" rtlCol="0">
            <a:spAutoFit/>
          </a:bodyPr>
          <a:lstStyle/>
          <a:p>
            <a:pPr>
              <a:buFont typeface="Arial" pitchFamily="34" charset="0"/>
              <a:buChar char="•"/>
            </a:pPr>
            <a:r>
              <a:rPr lang="en-GB" sz="1200"/>
              <a:t>Explore some of the ‘screen shots’ links shown opposite.</a:t>
            </a:r>
          </a:p>
        </p:txBody>
      </p:sp>
      <p:sp>
        <p:nvSpPr>
          <p:cNvPr id="36" name="TextBox 35"/>
          <p:cNvSpPr txBox="1"/>
          <p:nvPr/>
        </p:nvSpPr>
        <p:spPr>
          <a:xfrm>
            <a:off x="6732240" y="2276872"/>
            <a:ext cx="753348" cy="369332"/>
          </a:xfrm>
          <a:prstGeom prst="rect">
            <a:avLst/>
          </a:prstGeom>
          <a:noFill/>
        </p:spPr>
        <p:txBody>
          <a:bodyPr wrap="none" rtlCol="0">
            <a:spAutoFit/>
          </a:bodyPr>
          <a:lstStyle/>
          <a:p>
            <a:r>
              <a:rPr lang="en-GB"/>
              <a:t>Task 2</a:t>
            </a:r>
          </a:p>
        </p:txBody>
      </p:sp>
      <p:sp>
        <p:nvSpPr>
          <p:cNvPr id="37" name="TextBox 36"/>
          <p:cNvSpPr txBox="1"/>
          <p:nvPr/>
        </p:nvSpPr>
        <p:spPr>
          <a:xfrm>
            <a:off x="6732240" y="2574196"/>
            <a:ext cx="2160240" cy="646331"/>
          </a:xfrm>
          <a:prstGeom prst="rect">
            <a:avLst/>
          </a:prstGeom>
          <a:noFill/>
        </p:spPr>
        <p:txBody>
          <a:bodyPr wrap="square" rtlCol="0">
            <a:spAutoFit/>
          </a:bodyPr>
          <a:lstStyle/>
          <a:p>
            <a:pPr>
              <a:buFont typeface="Arial" pitchFamily="34" charset="0"/>
              <a:buChar char="•"/>
            </a:pPr>
            <a:r>
              <a:rPr lang="en-GB" sz="1200"/>
              <a:t>Watch the video clips showing career opportunities available in different sectors.</a:t>
            </a:r>
          </a:p>
        </p:txBody>
      </p:sp>
      <p:sp>
        <p:nvSpPr>
          <p:cNvPr id="38" name="TextBox 37"/>
          <p:cNvSpPr txBox="1"/>
          <p:nvPr/>
        </p:nvSpPr>
        <p:spPr>
          <a:xfrm>
            <a:off x="6804248" y="3224009"/>
            <a:ext cx="2016224" cy="276999"/>
          </a:xfrm>
          <a:prstGeom prst="rect">
            <a:avLst/>
          </a:prstGeom>
          <a:noFill/>
        </p:spPr>
        <p:txBody>
          <a:bodyPr wrap="square" rtlCol="0">
            <a:spAutoFit/>
          </a:bodyPr>
          <a:lstStyle/>
          <a:p>
            <a:r>
              <a:rPr lang="en-GB" sz="1200">
                <a:hlinkClick r:id="rId6"/>
              </a:rPr>
              <a:t>Employment Officer</a:t>
            </a:r>
            <a:endParaRPr lang="en-GB" sz="1200"/>
          </a:p>
        </p:txBody>
      </p:sp>
      <p:sp>
        <p:nvSpPr>
          <p:cNvPr id="39" name="TextBox 38"/>
          <p:cNvSpPr txBox="1"/>
          <p:nvPr/>
        </p:nvSpPr>
        <p:spPr>
          <a:xfrm>
            <a:off x="6804248" y="3501008"/>
            <a:ext cx="2016224" cy="276999"/>
          </a:xfrm>
          <a:prstGeom prst="rect">
            <a:avLst/>
          </a:prstGeom>
          <a:noFill/>
        </p:spPr>
        <p:txBody>
          <a:bodyPr wrap="square" rtlCol="0">
            <a:spAutoFit/>
          </a:bodyPr>
          <a:lstStyle/>
          <a:p>
            <a:r>
              <a:rPr lang="en-GB" sz="1200">
                <a:hlinkClick r:id="rId7"/>
              </a:rPr>
              <a:t>Construction Manager</a:t>
            </a:r>
            <a:endParaRPr lang="en-GB" sz="1200"/>
          </a:p>
        </p:txBody>
      </p:sp>
      <p:sp>
        <p:nvSpPr>
          <p:cNvPr id="40" name="TextBox 39"/>
          <p:cNvSpPr txBox="1"/>
          <p:nvPr/>
        </p:nvSpPr>
        <p:spPr>
          <a:xfrm>
            <a:off x="6804248" y="3800073"/>
            <a:ext cx="2016224" cy="276999"/>
          </a:xfrm>
          <a:prstGeom prst="rect">
            <a:avLst/>
          </a:prstGeom>
          <a:noFill/>
        </p:spPr>
        <p:txBody>
          <a:bodyPr wrap="square" rtlCol="0">
            <a:spAutoFit/>
          </a:bodyPr>
          <a:lstStyle/>
          <a:p>
            <a:r>
              <a:rPr lang="en-GB" sz="1200">
                <a:hlinkClick r:id="rId8"/>
              </a:rPr>
              <a:t>Caterer</a:t>
            </a:r>
            <a:endParaRPr lang="en-GB" sz="1200"/>
          </a:p>
        </p:txBody>
      </p:sp>
      <p:sp>
        <p:nvSpPr>
          <p:cNvPr id="41" name="TextBox 40"/>
          <p:cNvSpPr txBox="1"/>
          <p:nvPr/>
        </p:nvSpPr>
        <p:spPr>
          <a:xfrm>
            <a:off x="6804248" y="4077072"/>
            <a:ext cx="2016224" cy="276999"/>
          </a:xfrm>
          <a:prstGeom prst="rect">
            <a:avLst/>
          </a:prstGeom>
          <a:noFill/>
        </p:spPr>
        <p:txBody>
          <a:bodyPr wrap="square" rtlCol="0">
            <a:spAutoFit/>
          </a:bodyPr>
          <a:lstStyle/>
          <a:p>
            <a:r>
              <a:rPr lang="en-GB" sz="1200">
                <a:hlinkClick r:id="rId9"/>
              </a:rPr>
              <a:t>Sports Manager</a:t>
            </a:r>
            <a:endParaRPr lang="en-GB" sz="1200"/>
          </a:p>
        </p:txBody>
      </p:sp>
      <p:sp>
        <p:nvSpPr>
          <p:cNvPr id="42" name="TextBox 41"/>
          <p:cNvSpPr txBox="1"/>
          <p:nvPr/>
        </p:nvSpPr>
        <p:spPr>
          <a:xfrm>
            <a:off x="6804248" y="4365104"/>
            <a:ext cx="2016224" cy="276999"/>
          </a:xfrm>
          <a:prstGeom prst="rect">
            <a:avLst/>
          </a:prstGeom>
          <a:noFill/>
        </p:spPr>
        <p:txBody>
          <a:bodyPr wrap="square" rtlCol="0">
            <a:spAutoFit/>
          </a:bodyPr>
          <a:lstStyle/>
          <a:p>
            <a:r>
              <a:rPr lang="en-GB" sz="1200">
                <a:hlinkClick r:id="rId10"/>
              </a:rPr>
              <a:t>Chiropractor</a:t>
            </a:r>
            <a:endParaRPr lang="en-GB" sz="1200"/>
          </a:p>
        </p:txBody>
      </p:sp>
      <p:sp>
        <p:nvSpPr>
          <p:cNvPr id="43" name="TextBox 42"/>
          <p:cNvSpPr txBox="1"/>
          <p:nvPr/>
        </p:nvSpPr>
        <p:spPr>
          <a:xfrm>
            <a:off x="6876256" y="5609565"/>
            <a:ext cx="1189941" cy="276999"/>
          </a:xfrm>
          <a:prstGeom prst="rect">
            <a:avLst/>
          </a:prstGeom>
          <a:noFill/>
        </p:spPr>
        <p:txBody>
          <a:bodyPr wrap="none" rtlCol="0">
            <a:spAutoFit/>
          </a:bodyPr>
          <a:lstStyle/>
          <a:p>
            <a:r>
              <a:rPr lang="en-GB" sz="1200">
                <a:hlinkClick r:id="rId11"/>
              </a:rPr>
              <a:t>Graduate Medic</a:t>
            </a:r>
            <a:endParaRPr lang="en-GB" sz="1200"/>
          </a:p>
        </p:txBody>
      </p:sp>
      <p:sp>
        <p:nvSpPr>
          <p:cNvPr id="44" name="TextBox 43"/>
          <p:cNvSpPr txBox="1"/>
          <p:nvPr/>
        </p:nvSpPr>
        <p:spPr>
          <a:xfrm>
            <a:off x="6732240" y="4653136"/>
            <a:ext cx="753348" cy="369332"/>
          </a:xfrm>
          <a:prstGeom prst="rect">
            <a:avLst/>
          </a:prstGeom>
          <a:noFill/>
        </p:spPr>
        <p:txBody>
          <a:bodyPr wrap="none" rtlCol="0">
            <a:spAutoFit/>
          </a:bodyPr>
          <a:lstStyle/>
          <a:p>
            <a:r>
              <a:rPr lang="en-GB"/>
              <a:t>Task 3</a:t>
            </a:r>
          </a:p>
        </p:txBody>
      </p:sp>
      <p:sp>
        <p:nvSpPr>
          <p:cNvPr id="45" name="TextBox 44"/>
          <p:cNvSpPr txBox="1"/>
          <p:nvPr/>
        </p:nvSpPr>
        <p:spPr>
          <a:xfrm>
            <a:off x="6732240" y="4952201"/>
            <a:ext cx="2160240" cy="646331"/>
          </a:xfrm>
          <a:prstGeom prst="rect">
            <a:avLst/>
          </a:prstGeom>
          <a:noFill/>
        </p:spPr>
        <p:txBody>
          <a:bodyPr wrap="square" rtlCol="0">
            <a:spAutoFit/>
          </a:bodyPr>
          <a:lstStyle/>
          <a:p>
            <a:pPr>
              <a:buFont typeface="Arial" pitchFamily="34" charset="0"/>
              <a:buChar char="•"/>
            </a:pPr>
            <a:r>
              <a:rPr lang="en-GB" sz="1200"/>
              <a:t>Watch the video clip for a medic, then look at the profile for a  career in this field.</a:t>
            </a:r>
          </a:p>
        </p:txBody>
      </p:sp>
      <p:sp>
        <p:nvSpPr>
          <p:cNvPr id="46" name="TextBox 45"/>
          <p:cNvSpPr txBox="1"/>
          <p:nvPr/>
        </p:nvSpPr>
        <p:spPr>
          <a:xfrm>
            <a:off x="6732240" y="5867980"/>
            <a:ext cx="753348" cy="369332"/>
          </a:xfrm>
          <a:prstGeom prst="rect">
            <a:avLst/>
          </a:prstGeom>
          <a:noFill/>
        </p:spPr>
        <p:txBody>
          <a:bodyPr wrap="none" rtlCol="0">
            <a:spAutoFit/>
          </a:bodyPr>
          <a:lstStyle/>
          <a:p>
            <a:r>
              <a:rPr lang="en-GB"/>
              <a:t>Task 4</a:t>
            </a:r>
          </a:p>
        </p:txBody>
      </p:sp>
      <p:sp>
        <p:nvSpPr>
          <p:cNvPr id="47" name="TextBox 46"/>
          <p:cNvSpPr txBox="1"/>
          <p:nvPr/>
        </p:nvSpPr>
        <p:spPr>
          <a:xfrm>
            <a:off x="6732240" y="6167045"/>
            <a:ext cx="2160240" cy="646331"/>
          </a:xfrm>
          <a:prstGeom prst="rect">
            <a:avLst/>
          </a:prstGeom>
          <a:noFill/>
        </p:spPr>
        <p:txBody>
          <a:bodyPr wrap="square" rtlCol="0">
            <a:spAutoFit/>
          </a:bodyPr>
          <a:lstStyle/>
          <a:p>
            <a:pPr>
              <a:buFont typeface="Arial" pitchFamily="34" charset="0"/>
              <a:buChar char="•"/>
            </a:pPr>
            <a:r>
              <a:rPr lang="en-GB" sz="1200"/>
              <a:t>Discuss the local market / skills shortages within the north east.   </a:t>
            </a:r>
            <a:r>
              <a:rPr lang="en-GB" sz="1200">
                <a:hlinkClick r:id="rId12"/>
              </a:rPr>
              <a:t>Labour Market Information</a:t>
            </a:r>
            <a:endParaRPr lang="en-GB" sz="1200"/>
          </a:p>
        </p:txBody>
      </p:sp>
      <p:pic>
        <p:nvPicPr>
          <p:cNvPr id="2" name="Picture 2">
            <a:hlinkClick r:id="rId13"/>
          </p:cNvPr>
          <p:cNvPicPr>
            <a:picLocks noChangeAspect="1" noChangeArrowheads="1"/>
          </p:cNvPicPr>
          <p:nvPr/>
        </p:nvPicPr>
        <p:blipFill>
          <a:blip r:embed="rId14" cstate="print"/>
          <a:srcRect/>
          <a:stretch>
            <a:fillRect/>
          </a:stretch>
        </p:blipFill>
        <p:spPr bwMode="auto">
          <a:xfrm>
            <a:off x="2826792" y="4409530"/>
            <a:ext cx="1601192" cy="1219969"/>
          </a:xfrm>
          <a:prstGeom prst="rect">
            <a:avLst/>
          </a:prstGeom>
          <a:noFill/>
          <a:ln w="9525">
            <a:noFill/>
            <a:miter lim="800000"/>
            <a:headEnd/>
            <a:tailEnd/>
          </a:ln>
        </p:spPr>
      </p:pic>
      <p:pic>
        <p:nvPicPr>
          <p:cNvPr id="3" name="Picture 3">
            <a:hlinkClick r:id="rId15"/>
          </p:cNvPr>
          <p:cNvPicPr>
            <a:picLocks noChangeAspect="1" noChangeArrowheads="1"/>
          </p:cNvPicPr>
          <p:nvPr/>
        </p:nvPicPr>
        <p:blipFill>
          <a:blip r:embed="rId16" cstate="print"/>
          <a:srcRect/>
          <a:stretch>
            <a:fillRect/>
          </a:stretch>
        </p:blipFill>
        <p:spPr bwMode="auto">
          <a:xfrm>
            <a:off x="4644008" y="3990628"/>
            <a:ext cx="1787501" cy="1057682"/>
          </a:xfrm>
          <a:prstGeom prst="rect">
            <a:avLst/>
          </a:prstGeom>
          <a:noFill/>
          <a:ln w="9525">
            <a:noFill/>
            <a:miter lim="800000"/>
            <a:headEnd/>
            <a:tailEnd/>
          </a:ln>
        </p:spPr>
      </p:pic>
      <p:sp>
        <p:nvSpPr>
          <p:cNvPr id="48" name="TextBox 47"/>
          <p:cNvSpPr txBox="1"/>
          <p:nvPr/>
        </p:nvSpPr>
        <p:spPr>
          <a:xfrm>
            <a:off x="4584790" y="3666510"/>
            <a:ext cx="1931426" cy="338554"/>
          </a:xfrm>
          <a:prstGeom prst="rect">
            <a:avLst/>
          </a:prstGeom>
          <a:noFill/>
        </p:spPr>
        <p:txBody>
          <a:bodyPr wrap="none" rtlCol="0">
            <a:spAutoFit/>
          </a:bodyPr>
          <a:lstStyle/>
          <a:p>
            <a:r>
              <a:rPr lang="en-GB" sz="1600"/>
              <a:t>Construction Careers</a:t>
            </a:r>
          </a:p>
        </p:txBody>
      </p:sp>
      <p:pic>
        <p:nvPicPr>
          <p:cNvPr id="12" name="Picture 4">
            <a:hlinkClick r:id="rId17"/>
          </p:cNvPr>
          <p:cNvPicPr>
            <a:picLocks noChangeAspect="1" noChangeArrowheads="1"/>
          </p:cNvPicPr>
          <p:nvPr/>
        </p:nvPicPr>
        <p:blipFill>
          <a:blip r:embed="rId18" cstate="print"/>
          <a:srcRect/>
          <a:stretch>
            <a:fillRect/>
          </a:stretch>
        </p:blipFill>
        <p:spPr bwMode="auto">
          <a:xfrm>
            <a:off x="4572000" y="5373216"/>
            <a:ext cx="1872208" cy="1224136"/>
          </a:xfrm>
          <a:prstGeom prst="rect">
            <a:avLst/>
          </a:prstGeom>
          <a:noFill/>
          <a:ln w="9525">
            <a:noFill/>
            <a:miter lim="800000"/>
            <a:headEnd/>
            <a:tailEnd/>
          </a:ln>
        </p:spPr>
      </p:pic>
      <p:pic>
        <p:nvPicPr>
          <p:cNvPr id="15" name="Picture 5">
            <a:hlinkClick r:id="rId19"/>
          </p:cNvPr>
          <p:cNvPicPr>
            <a:picLocks noChangeAspect="1" noChangeArrowheads="1"/>
          </p:cNvPicPr>
          <p:nvPr/>
        </p:nvPicPr>
        <p:blipFill>
          <a:blip r:embed="rId20" cstate="print"/>
          <a:srcRect/>
          <a:stretch>
            <a:fillRect/>
          </a:stretch>
        </p:blipFill>
        <p:spPr bwMode="auto">
          <a:xfrm>
            <a:off x="251520" y="1801068"/>
            <a:ext cx="1600501" cy="1087002"/>
          </a:xfrm>
          <a:prstGeom prst="rect">
            <a:avLst/>
          </a:prstGeom>
          <a:noFill/>
          <a:ln w="9525">
            <a:noFill/>
            <a:miter lim="800000"/>
            <a:headEnd/>
            <a:tailEnd/>
          </a:ln>
        </p:spPr>
      </p:pic>
      <p:pic>
        <p:nvPicPr>
          <p:cNvPr id="1026" name="Picture 2">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7992" y="4916522"/>
            <a:ext cx="2456567" cy="1445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612351" y="2709298"/>
            <a:ext cx="1671617" cy="897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07504" y="406405"/>
            <a:ext cx="6516724" cy="954107"/>
          </a:xfrm>
          <a:prstGeom prst="rect">
            <a:avLst/>
          </a:prstGeom>
          <a:noFill/>
        </p:spPr>
        <p:txBody>
          <a:bodyPr wrap="square" rtlCol="0">
            <a:spAutoFit/>
          </a:bodyPr>
          <a:lstStyle/>
          <a:p>
            <a:r>
              <a:rPr lang="en-GB" sz="1400" b="1">
                <a:solidFill>
                  <a:srgbClr val="FF0000"/>
                </a:solidFill>
              </a:rPr>
              <a:t>Making the correct choice at 16 and 18 is not an easy one, research is essential , as well as obtaining the correct information advice and guidance from our careers advisor.  However a good starting point is to look through these websites with your child.</a:t>
            </a:r>
          </a:p>
        </p:txBody>
      </p:sp>
      <p:sp>
        <p:nvSpPr>
          <p:cNvPr id="49" name="TextBox 48"/>
          <p:cNvSpPr txBox="1"/>
          <p:nvPr/>
        </p:nvSpPr>
        <p:spPr>
          <a:xfrm>
            <a:off x="2267744" y="1233627"/>
            <a:ext cx="1560940" cy="584775"/>
          </a:xfrm>
          <a:prstGeom prst="rect">
            <a:avLst/>
          </a:prstGeom>
          <a:noFill/>
        </p:spPr>
        <p:txBody>
          <a:bodyPr wrap="none" rtlCol="0">
            <a:spAutoFit/>
          </a:bodyPr>
          <a:lstStyle/>
          <a:p>
            <a:r>
              <a:rPr lang="en-GB" sz="1600"/>
              <a:t>The Complete </a:t>
            </a:r>
          </a:p>
          <a:p>
            <a:r>
              <a:rPr lang="en-GB" sz="1600"/>
              <a:t>University Guide</a:t>
            </a:r>
          </a:p>
        </p:txBody>
      </p:sp>
      <p:pic>
        <p:nvPicPr>
          <p:cNvPr id="1029" name="Picture 5">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44025" y="1314717"/>
            <a:ext cx="2325955" cy="343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Box 49"/>
          <p:cNvSpPr txBox="1"/>
          <p:nvPr/>
        </p:nvSpPr>
        <p:spPr>
          <a:xfrm>
            <a:off x="4547522" y="5106089"/>
            <a:ext cx="2023631" cy="338554"/>
          </a:xfrm>
          <a:prstGeom prst="rect">
            <a:avLst/>
          </a:prstGeom>
          <a:noFill/>
        </p:spPr>
        <p:txBody>
          <a:bodyPr wrap="none" rtlCol="0">
            <a:spAutoFit/>
          </a:bodyPr>
          <a:lstStyle/>
          <a:p>
            <a:r>
              <a:rPr lang="en-GB" sz="1600"/>
              <a:t>What are my options?</a:t>
            </a:r>
          </a:p>
        </p:txBody>
      </p:sp>
      <p:sp>
        <p:nvSpPr>
          <p:cNvPr id="51" name="Right Arrow 50">
            <a:hlinkClick r:id="rId27" action="ppaction://hlinksldjump"/>
          </p:cNvPr>
          <p:cNvSpPr/>
          <p:nvPr/>
        </p:nvSpPr>
        <p:spPr>
          <a:xfrm>
            <a:off x="3302503" y="5748064"/>
            <a:ext cx="864096" cy="728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p:cNvSpPr txBox="1"/>
          <p:nvPr/>
        </p:nvSpPr>
        <p:spPr>
          <a:xfrm>
            <a:off x="3338259" y="5881242"/>
            <a:ext cx="522900" cy="461665"/>
          </a:xfrm>
          <a:prstGeom prst="rect">
            <a:avLst/>
          </a:prstGeom>
          <a:noFill/>
        </p:spPr>
        <p:txBody>
          <a:bodyPr wrap="none" rtlCol="0">
            <a:spAutoFit/>
          </a:bodyPr>
          <a:lstStyle/>
          <a:p>
            <a:pPr algn="ctr"/>
            <a:r>
              <a:rPr lang="en-US" sz="1200" b="1">
                <a:solidFill>
                  <a:schemeClr val="bg1"/>
                </a:solidFill>
              </a:rPr>
              <a:t>NEXT</a:t>
            </a:r>
          </a:p>
          <a:p>
            <a:pPr algn="ctr"/>
            <a:r>
              <a:rPr lang="en-US" sz="1200" b="1">
                <a:solidFill>
                  <a:schemeClr val="bg1"/>
                </a:solidFill>
              </a:rPr>
              <a:t>PAGE</a:t>
            </a:r>
            <a:endParaRPr lang="en-GB" sz="1200" b="1">
              <a:solidFill>
                <a:schemeClr val="bg1"/>
              </a:solidFill>
            </a:endParaRPr>
          </a:p>
        </p:txBody>
      </p:sp>
      <p:sp>
        <p:nvSpPr>
          <p:cNvPr id="53" name="Right Arrow 52">
            <a:hlinkClick r:id="rId27" action="ppaction://hlinksldjump"/>
          </p:cNvPr>
          <p:cNvSpPr/>
          <p:nvPr/>
        </p:nvSpPr>
        <p:spPr>
          <a:xfrm>
            <a:off x="8005120" y="4233469"/>
            <a:ext cx="864096" cy="728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p:cNvSpPr txBox="1"/>
          <p:nvPr/>
        </p:nvSpPr>
        <p:spPr>
          <a:xfrm>
            <a:off x="8040876" y="4366647"/>
            <a:ext cx="522900" cy="461665"/>
          </a:xfrm>
          <a:prstGeom prst="rect">
            <a:avLst/>
          </a:prstGeom>
          <a:noFill/>
        </p:spPr>
        <p:txBody>
          <a:bodyPr wrap="none" rtlCol="0">
            <a:spAutoFit/>
          </a:bodyPr>
          <a:lstStyle/>
          <a:p>
            <a:pPr algn="ctr"/>
            <a:r>
              <a:rPr lang="en-US" sz="1200" b="1">
                <a:solidFill>
                  <a:schemeClr val="bg1"/>
                </a:solidFill>
              </a:rPr>
              <a:t>NEXT</a:t>
            </a:r>
          </a:p>
          <a:p>
            <a:pPr algn="ctr"/>
            <a:r>
              <a:rPr lang="en-US" sz="1200" b="1">
                <a:solidFill>
                  <a:schemeClr val="bg1"/>
                </a:solidFill>
              </a:rPr>
              <a:t>PAGE</a:t>
            </a:r>
            <a:endParaRPr lang="en-GB" sz="1200" b="1">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grpId="0" nodeType="afterEffect">
                                  <p:stCondLst>
                                    <p:cond delay="0"/>
                                  </p:stCondLst>
                                  <p:endCondLst>
                                    <p:cond evt="onNext" delay="0">
                                      <p:tgtEl>
                                        <p:sldTgt/>
                                      </p:tgtEl>
                                    </p:cond>
                                  </p:endCondLst>
                                  <p:childTnLst>
                                    <p:animMotion origin="layout" path="M 5E-6 -8.14061E-7 L 0.40938 -8.14061E-7 " pathEditMode="relative" rAng="0" ptsTypes="AA">
                                      <p:cBhvr>
                                        <p:cTn id="6" dur="3000" fill="hold"/>
                                        <p:tgtEl>
                                          <p:spTgt spid="11"/>
                                        </p:tgtEl>
                                        <p:attrNameLst>
                                          <p:attrName>ppt_x</p:attrName>
                                          <p:attrName>ppt_y</p:attrName>
                                        </p:attrNameLst>
                                      </p:cBhvr>
                                      <p:rCtr x="2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326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5496" y="0"/>
            <a:ext cx="6264696" cy="369332"/>
          </a:xfrm>
          <a:prstGeom prst="rect">
            <a:avLst/>
          </a:prstGeom>
          <a:noFill/>
        </p:spPr>
        <p:txBody>
          <a:bodyPr wrap="square" rtlCol="0">
            <a:spAutoFit/>
          </a:bodyPr>
          <a:lstStyle/>
          <a:p>
            <a:r>
              <a:rPr lang="en-GB">
                <a:solidFill>
                  <a:schemeClr val="bg1"/>
                </a:solidFill>
              </a:rPr>
              <a:t>Personalised Learning Gateway – 2020/21</a:t>
            </a:r>
          </a:p>
        </p:txBody>
      </p:sp>
      <p:sp>
        <p:nvSpPr>
          <p:cNvPr id="6" name="Rectangle 5"/>
          <p:cNvSpPr/>
          <p:nvPr/>
        </p:nvSpPr>
        <p:spPr>
          <a:xfrm>
            <a:off x="6588224" y="332656"/>
            <a:ext cx="72008" cy="65253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5496" y="6536377"/>
            <a:ext cx="5688632" cy="276999"/>
          </a:xfrm>
          <a:prstGeom prst="rect">
            <a:avLst/>
          </a:prstGeom>
          <a:noFill/>
        </p:spPr>
        <p:txBody>
          <a:bodyPr wrap="square" rtlCol="0">
            <a:spAutoFit/>
          </a:bodyPr>
          <a:lstStyle/>
          <a:p>
            <a:r>
              <a:rPr lang="en-GB" sz="1200"/>
              <a:t>St Robert of </a:t>
            </a:r>
            <a:r>
              <a:rPr lang="en-GB" sz="1200" err="1"/>
              <a:t>Newminster</a:t>
            </a:r>
            <a:r>
              <a:rPr lang="en-GB" sz="1200"/>
              <a:t> Catholic School and Sixth Form College</a:t>
            </a:r>
          </a:p>
        </p:txBody>
      </p:sp>
      <p:sp>
        <p:nvSpPr>
          <p:cNvPr id="8" name="Rectangle 7"/>
          <p:cNvSpPr/>
          <p:nvPr/>
        </p:nvSpPr>
        <p:spPr>
          <a:xfrm>
            <a:off x="9036496" y="332656"/>
            <a:ext cx="107504" cy="65253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0" y="332656"/>
            <a:ext cx="107504" cy="65253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41368"/>
            <a:ext cx="9144000" cy="1166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058503" y="24879"/>
            <a:ext cx="3600400" cy="307777"/>
          </a:xfrm>
          <a:prstGeom prst="rect">
            <a:avLst/>
          </a:prstGeom>
          <a:noFill/>
        </p:spPr>
        <p:txBody>
          <a:bodyPr wrap="square" rtlCol="0">
            <a:spAutoFit/>
          </a:bodyPr>
          <a:lstStyle/>
          <a:p>
            <a:r>
              <a:rPr lang="en-GB" sz="1400">
                <a:solidFill>
                  <a:srgbClr val="FFFF00"/>
                </a:solidFill>
              </a:rPr>
              <a:t>Some useful websites for you and your child</a:t>
            </a:r>
          </a:p>
        </p:txBody>
      </p:sp>
      <p:sp>
        <p:nvSpPr>
          <p:cNvPr id="12" name="Rectangle 11"/>
          <p:cNvSpPr/>
          <p:nvPr/>
        </p:nvSpPr>
        <p:spPr>
          <a:xfrm>
            <a:off x="0" y="332656"/>
            <a:ext cx="914400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79512" y="1366610"/>
            <a:ext cx="1708225" cy="338554"/>
          </a:xfrm>
          <a:prstGeom prst="rect">
            <a:avLst/>
          </a:prstGeom>
          <a:noFill/>
        </p:spPr>
        <p:txBody>
          <a:bodyPr wrap="none" rtlCol="0">
            <a:spAutoFit/>
          </a:bodyPr>
          <a:lstStyle/>
          <a:p>
            <a:r>
              <a:rPr lang="en-GB" sz="1600"/>
              <a:t>Anxiety and Stress</a:t>
            </a:r>
          </a:p>
        </p:txBody>
      </p:sp>
      <p:sp>
        <p:nvSpPr>
          <p:cNvPr id="14" name="TextBox 13"/>
          <p:cNvSpPr txBox="1"/>
          <p:nvPr/>
        </p:nvSpPr>
        <p:spPr>
          <a:xfrm>
            <a:off x="345160" y="4962654"/>
            <a:ext cx="1562544" cy="338554"/>
          </a:xfrm>
          <a:prstGeom prst="rect">
            <a:avLst/>
          </a:prstGeom>
          <a:noFill/>
        </p:spPr>
        <p:txBody>
          <a:bodyPr wrap="none" rtlCol="0">
            <a:spAutoFit/>
          </a:bodyPr>
          <a:lstStyle/>
          <a:p>
            <a:r>
              <a:rPr lang="en-US" sz="1600"/>
              <a:t>Employee Rights</a:t>
            </a:r>
            <a:endParaRPr lang="en-GB" sz="1600"/>
          </a:p>
        </p:txBody>
      </p:sp>
      <p:sp>
        <p:nvSpPr>
          <p:cNvPr id="15" name="TextBox 14"/>
          <p:cNvSpPr txBox="1"/>
          <p:nvPr/>
        </p:nvSpPr>
        <p:spPr>
          <a:xfrm>
            <a:off x="2479803" y="3699464"/>
            <a:ext cx="1376082" cy="338554"/>
          </a:xfrm>
          <a:prstGeom prst="rect">
            <a:avLst/>
          </a:prstGeom>
          <a:noFill/>
        </p:spPr>
        <p:txBody>
          <a:bodyPr wrap="none" rtlCol="0">
            <a:spAutoFit/>
          </a:bodyPr>
          <a:lstStyle/>
          <a:p>
            <a:r>
              <a:rPr lang="en-GB" sz="1600"/>
              <a:t>Mental Health</a:t>
            </a:r>
          </a:p>
        </p:txBody>
      </p:sp>
      <p:sp>
        <p:nvSpPr>
          <p:cNvPr id="18" name="TextBox 17"/>
          <p:cNvSpPr txBox="1"/>
          <p:nvPr/>
        </p:nvSpPr>
        <p:spPr>
          <a:xfrm>
            <a:off x="6660232" y="404664"/>
            <a:ext cx="1591461" cy="369332"/>
          </a:xfrm>
          <a:prstGeom prst="rect">
            <a:avLst/>
          </a:prstGeom>
          <a:noFill/>
        </p:spPr>
        <p:txBody>
          <a:bodyPr wrap="none" rtlCol="0">
            <a:spAutoFit/>
          </a:bodyPr>
          <a:lstStyle/>
          <a:p>
            <a:r>
              <a:rPr lang="en-GB"/>
              <a:t>UNIFROG HELP</a:t>
            </a:r>
          </a:p>
        </p:txBody>
      </p:sp>
      <p:sp>
        <p:nvSpPr>
          <p:cNvPr id="20" name="TextBox 19"/>
          <p:cNvSpPr txBox="1"/>
          <p:nvPr/>
        </p:nvSpPr>
        <p:spPr>
          <a:xfrm>
            <a:off x="5044081" y="1260629"/>
            <a:ext cx="1520737" cy="338554"/>
          </a:xfrm>
          <a:prstGeom prst="rect">
            <a:avLst/>
          </a:prstGeom>
          <a:noFill/>
        </p:spPr>
        <p:txBody>
          <a:bodyPr wrap="none" rtlCol="0">
            <a:spAutoFit/>
          </a:bodyPr>
          <a:lstStyle/>
          <a:p>
            <a:r>
              <a:rPr lang="en-GB" sz="1600"/>
              <a:t>Apprenticeships</a:t>
            </a:r>
          </a:p>
        </p:txBody>
      </p:sp>
      <p:sp>
        <p:nvSpPr>
          <p:cNvPr id="21" name="TextBox 20"/>
          <p:cNvSpPr txBox="1"/>
          <p:nvPr/>
        </p:nvSpPr>
        <p:spPr>
          <a:xfrm>
            <a:off x="2339752" y="2249870"/>
            <a:ext cx="2693301" cy="307777"/>
          </a:xfrm>
          <a:prstGeom prst="rect">
            <a:avLst/>
          </a:prstGeom>
          <a:noFill/>
        </p:spPr>
        <p:txBody>
          <a:bodyPr wrap="none" rtlCol="0">
            <a:spAutoFit/>
          </a:bodyPr>
          <a:lstStyle/>
          <a:p>
            <a:r>
              <a:rPr lang="en-GB" sz="1400"/>
              <a:t>ALEVELS – Making the right choice</a:t>
            </a:r>
          </a:p>
        </p:txBody>
      </p:sp>
      <p:sp>
        <p:nvSpPr>
          <p:cNvPr id="25" name="TextBox 24"/>
          <p:cNvSpPr txBox="1"/>
          <p:nvPr/>
        </p:nvSpPr>
        <p:spPr>
          <a:xfrm>
            <a:off x="6703684" y="1099765"/>
            <a:ext cx="2160240" cy="6001643"/>
          </a:xfrm>
          <a:prstGeom prst="rect">
            <a:avLst/>
          </a:prstGeom>
          <a:noFill/>
        </p:spPr>
        <p:txBody>
          <a:bodyPr wrap="square" rtlCol="0">
            <a:spAutoFit/>
          </a:bodyPr>
          <a:lstStyle/>
          <a:p>
            <a:r>
              <a:rPr lang="en-GB" sz="1200">
                <a:solidFill>
                  <a:srgbClr val="FF0000"/>
                </a:solidFill>
              </a:rPr>
              <a:t>Getting Started with </a:t>
            </a:r>
            <a:r>
              <a:rPr lang="en-GB" sz="1200" err="1">
                <a:solidFill>
                  <a:srgbClr val="FF0000"/>
                </a:solidFill>
              </a:rPr>
              <a:t>Unifrog</a:t>
            </a:r>
            <a:endParaRPr lang="en-GB" sz="1200">
              <a:solidFill>
                <a:srgbClr val="FF0000"/>
              </a:solidFill>
            </a:endParaRPr>
          </a:p>
          <a:p>
            <a:pPr>
              <a:buFont typeface="Arial" pitchFamily="34" charset="0"/>
              <a:buChar char="•"/>
            </a:pPr>
            <a:endParaRPr lang="en-US" sz="1200"/>
          </a:p>
          <a:p>
            <a:pPr fontAlgn="base"/>
            <a:r>
              <a:rPr lang="en-GB" sz="1200" b="1" i="1"/>
              <a:t>Topics covered in this video:</a:t>
            </a:r>
            <a:r>
              <a:rPr lang="en-GB" sz="1200"/>
              <a:t> </a:t>
            </a:r>
          </a:p>
          <a:p>
            <a:pPr marL="171450" indent="-171450" fontAlgn="base">
              <a:buFont typeface="Arial" panose="020B0604020202020204" pitchFamily="34" charset="0"/>
              <a:buChar char="•"/>
            </a:pPr>
            <a:r>
              <a:rPr lang="en-GB" sz="1200"/>
              <a:t>Exploring Pathways: </a:t>
            </a:r>
          </a:p>
          <a:p>
            <a:pPr fontAlgn="base"/>
            <a:endParaRPr lang="en-GB" sz="1200"/>
          </a:p>
          <a:p>
            <a:pPr marL="171450" indent="-171450" fontAlgn="base">
              <a:buFont typeface="Arial" panose="020B0604020202020204" pitchFamily="34" charset="0"/>
              <a:buChar char="•"/>
            </a:pPr>
            <a:r>
              <a:rPr lang="en-GB" sz="1200"/>
              <a:t>Brief explanation of Interests/Personality quizzes </a:t>
            </a:r>
          </a:p>
          <a:p>
            <a:pPr fontAlgn="base"/>
            <a:endParaRPr lang="en-GB" sz="1200"/>
          </a:p>
          <a:p>
            <a:pPr marL="171450" indent="-171450" fontAlgn="base">
              <a:buFont typeface="Arial" panose="020B0604020202020204" pitchFamily="34" charset="0"/>
              <a:buChar char="•"/>
            </a:pPr>
            <a:r>
              <a:rPr lang="en-GB" sz="1200"/>
              <a:t>You’ll Do, Skills Required, Entry Requirements, and LMI </a:t>
            </a:r>
          </a:p>
          <a:p>
            <a:pPr fontAlgn="base"/>
            <a:endParaRPr lang="en-GB" sz="1200"/>
          </a:p>
          <a:p>
            <a:pPr marL="171450" indent="-171450" fontAlgn="base">
              <a:buFont typeface="Arial" panose="020B0604020202020204" pitchFamily="34" charset="0"/>
              <a:buChar char="•"/>
            </a:pPr>
            <a:r>
              <a:rPr lang="en-GB" sz="1200"/>
              <a:t>Brief explanation of Know How library and MOOCs </a:t>
            </a:r>
            <a:br>
              <a:rPr lang="en-GB" sz="1200"/>
            </a:br>
            <a:r>
              <a:rPr lang="en-GB" sz="1200"/>
              <a:t> </a:t>
            </a:r>
          </a:p>
          <a:p>
            <a:pPr marL="171450" indent="-171450" fontAlgn="base">
              <a:buFont typeface="Arial" panose="020B0604020202020204" pitchFamily="34" charset="0"/>
              <a:buChar char="•"/>
            </a:pPr>
            <a:r>
              <a:rPr lang="en-GB" sz="1200"/>
              <a:t>Recording what you’ve done: </a:t>
            </a:r>
          </a:p>
          <a:p>
            <a:pPr fontAlgn="base"/>
            <a:endParaRPr lang="en-GB" sz="1200"/>
          </a:p>
          <a:p>
            <a:pPr marL="171450" indent="-171450" fontAlgn="base">
              <a:buFont typeface="Arial" panose="020B0604020202020204" pitchFamily="34" charset="0"/>
              <a:buChar char="•"/>
            </a:pPr>
            <a:r>
              <a:rPr lang="en-GB" sz="1200"/>
              <a:t>Brief explanation of Activities and Competencies with examples of activities</a:t>
            </a:r>
            <a:br>
              <a:rPr lang="en-GB" sz="1200"/>
            </a:br>
            <a:r>
              <a:rPr lang="en-GB" sz="1200"/>
              <a:t> </a:t>
            </a:r>
          </a:p>
          <a:p>
            <a:pPr marL="171450" indent="-171450" fontAlgn="base">
              <a:buFont typeface="Arial" panose="020B0604020202020204" pitchFamily="34" charset="0"/>
              <a:buChar char="•"/>
            </a:pPr>
            <a:r>
              <a:rPr lang="en-GB" sz="1200"/>
              <a:t>Searching for </a:t>
            </a:r>
            <a:r>
              <a:rPr lang="en-GB" sz="1200" err="1"/>
              <a:t>opps</a:t>
            </a:r>
            <a:r>
              <a:rPr lang="en-GB" sz="1200"/>
              <a:t>: </a:t>
            </a:r>
          </a:p>
          <a:p>
            <a:pPr fontAlgn="base"/>
            <a:r>
              <a:rPr lang="en-GB" sz="1200"/>
              <a:t> </a:t>
            </a:r>
          </a:p>
          <a:p>
            <a:pPr marL="171450" indent="-171450" fontAlgn="base">
              <a:buFont typeface="Arial" panose="020B0604020202020204" pitchFamily="34" charset="0"/>
              <a:buChar char="•"/>
            </a:pPr>
            <a:r>
              <a:rPr lang="en-GB" sz="1200"/>
              <a:t>Drafting application materials: </a:t>
            </a:r>
            <a:br>
              <a:rPr lang="en-GB" sz="1200"/>
            </a:br>
            <a:r>
              <a:rPr lang="en-GB" sz="1200"/>
              <a:t> </a:t>
            </a:r>
          </a:p>
          <a:p>
            <a:pPr marL="171450" indent="-171450" fontAlgn="base">
              <a:buFont typeface="Arial" panose="020B0604020202020204" pitchFamily="34" charset="0"/>
              <a:buChar char="•"/>
            </a:pPr>
            <a:r>
              <a:rPr lang="en-GB" sz="1200"/>
              <a:t>Making applications: </a:t>
            </a:r>
          </a:p>
          <a:p>
            <a:pPr fontAlgn="base"/>
            <a:endParaRPr lang="en-GB" sz="1200"/>
          </a:p>
          <a:p>
            <a:pPr>
              <a:buFont typeface="Arial" pitchFamily="34" charset="0"/>
              <a:buChar char="•"/>
            </a:pPr>
            <a:endParaRPr lang="en-GB" sz="1200"/>
          </a:p>
        </p:txBody>
      </p:sp>
      <p:sp>
        <p:nvSpPr>
          <p:cNvPr id="38" name="TextBox 37"/>
          <p:cNvSpPr txBox="1"/>
          <p:nvPr/>
        </p:nvSpPr>
        <p:spPr>
          <a:xfrm>
            <a:off x="4584790" y="3666510"/>
            <a:ext cx="1170705" cy="338554"/>
          </a:xfrm>
          <a:prstGeom prst="rect">
            <a:avLst/>
          </a:prstGeom>
          <a:noFill/>
        </p:spPr>
        <p:txBody>
          <a:bodyPr wrap="none" rtlCol="0">
            <a:spAutoFit/>
          </a:bodyPr>
          <a:lstStyle/>
          <a:p>
            <a:r>
              <a:rPr lang="en-GB" sz="1600"/>
              <a:t>BTEC Myths</a:t>
            </a:r>
          </a:p>
        </p:txBody>
      </p:sp>
      <p:sp>
        <p:nvSpPr>
          <p:cNvPr id="43" name="TextBox 42"/>
          <p:cNvSpPr txBox="1"/>
          <p:nvPr/>
        </p:nvSpPr>
        <p:spPr>
          <a:xfrm>
            <a:off x="107504" y="406405"/>
            <a:ext cx="6516724" cy="954107"/>
          </a:xfrm>
          <a:prstGeom prst="rect">
            <a:avLst/>
          </a:prstGeom>
          <a:noFill/>
        </p:spPr>
        <p:txBody>
          <a:bodyPr wrap="square" rtlCol="0">
            <a:spAutoFit/>
          </a:bodyPr>
          <a:lstStyle/>
          <a:p>
            <a:r>
              <a:rPr lang="en-GB" sz="1400" b="1">
                <a:solidFill>
                  <a:srgbClr val="FF0000"/>
                </a:solidFill>
              </a:rPr>
              <a:t>At this stage of your education it is really important to make good choices on your future and consider all options available.  It is important not to become stressed and to know where to go for help if you are unsure about your future.  Some of the links below may help.</a:t>
            </a:r>
          </a:p>
        </p:txBody>
      </p:sp>
      <p:sp>
        <p:nvSpPr>
          <p:cNvPr id="44" name="TextBox 43"/>
          <p:cNvSpPr txBox="1"/>
          <p:nvPr/>
        </p:nvSpPr>
        <p:spPr>
          <a:xfrm>
            <a:off x="397448" y="3215298"/>
            <a:ext cx="1842043" cy="338554"/>
          </a:xfrm>
          <a:prstGeom prst="rect">
            <a:avLst/>
          </a:prstGeom>
          <a:noFill/>
        </p:spPr>
        <p:txBody>
          <a:bodyPr wrap="none" rtlCol="0">
            <a:spAutoFit/>
          </a:bodyPr>
          <a:lstStyle/>
          <a:p>
            <a:r>
              <a:rPr lang="en-GB" sz="1600"/>
              <a:t>Coping with Change</a:t>
            </a:r>
          </a:p>
        </p:txBody>
      </p:sp>
      <p:sp>
        <p:nvSpPr>
          <p:cNvPr id="46" name="TextBox 45"/>
          <p:cNvSpPr txBox="1"/>
          <p:nvPr/>
        </p:nvSpPr>
        <p:spPr>
          <a:xfrm>
            <a:off x="3995936" y="5106089"/>
            <a:ext cx="2652714" cy="338554"/>
          </a:xfrm>
          <a:prstGeom prst="rect">
            <a:avLst/>
          </a:prstGeom>
          <a:noFill/>
        </p:spPr>
        <p:txBody>
          <a:bodyPr wrap="none" rtlCol="0">
            <a:spAutoFit/>
          </a:bodyPr>
          <a:lstStyle/>
          <a:p>
            <a:r>
              <a:rPr lang="en-US" sz="1600"/>
              <a:t>Careers Library Treasure Hunt</a:t>
            </a:r>
            <a:endParaRPr lang="en-GB" sz="1600"/>
          </a:p>
        </p:txBody>
      </p:sp>
      <p:pic>
        <p:nvPicPr>
          <p:cNvPr id="1026" name="Picture 2" descr="See the source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3203" y="5444643"/>
            <a:ext cx="2517404" cy="1008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mployment right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74" y="5371765"/>
            <a:ext cx="1541701" cy="10295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48348" y="4005064"/>
            <a:ext cx="2171272" cy="10856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3038" y="1819963"/>
            <a:ext cx="1639987" cy="12489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99419" y="2574196"/>
            <a:ext cx="1972581" cy="9057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2000" y="4038018"/>
            <a:ext cx="1614092" cy="76150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76056" y="1567245"/>
            <a:ext cx="1457043" cy="92565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7448" y="3814710"/>
            <a:ext cx="1489915" cy="8384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251693" y="569484"/>
            <a:ext cx="777238" cy="49069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6703684" y="814829"/>
            <a:ext cx="1548009" cy="276999"/>
          </a:xfrm>
          <a:prstGeom prst="rect">
            <a:avLst/>
          </a:prstGeom>
          <a:noFill/>
        </p:spPr>
        <p:txBody>
          <a:bodyPr wrap="square" rtlCol="0">
            <a:spAutoFit/>
          </a:bodyPr>
          <a:lstStyle/>
          <a:p>
            <a:r>
              <a:rPr lang="en-US" sz="1200">
                <a:hlinkClick r:id="rId18"/>
              </a:rPr>
              <a:t>Launch Video</a:t>
            </a:r>
            <a:endParaRPr lang="en-GB" sz="1200"/>
          </a:p>
        </p:txBody>
      </p:sp>
      <p:sp>
        <p:nvSpPr>
          <p:cNvPr id="36" name="Right Arrow 50">
            <a:hlinkClick r:id="rId20" action="ppaction://hlinksldjump"/>
            <a:extLst>
              <a:ext uri="{FF2B5EF4-FFF2-40B4-BE49-F238E27FC236}">
                <a16:creationId xmlns:a16="http://schemas.microsoft.com/office/drawing/2014/main" id="{F70418CE-E503-4A7D-9CE2-53001E90948B}"/>
              </a:ext>
            </a:extLst>
          </p:cNvPr>
          <p:cNvSpPr/>
          <p:nvPr/>
        </p:nvSpPr>
        <p:spPr>
          <a:xfrm>
            <a:off x="2803801" y="5612695"/>
            <a:ext cx="864096" cy="728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9E7CB1E4-DBD5-42F6-A7E9-15BE3E123F21}"/>
              </a:ext>
            </a:extLst>
          </p:cNvPr>
          <p:cNvSpPr txBox="1"/>
          <p:nvPr/>
        </p:nvSpPr>
        <p:spPr>
          <a:xfrm>
            <a:off x="2839557" y="5745873"/>
            <a:ext cx="522900" cy="461665"/>
          </a:xfrm>
          <a:prstGeom prst="rect">
            <a:avLst/>
          </a:prstGeom>
          <a:noFill/>
        </p:spPr>
        <p:txBody>
          <a:bodyPr wrap="none" rtlCol="0">
            <a:spAutoFit/>
          </a:bodyPr>
          <a:lstStyle/>
          <a:p>
            <a:pPr algn="ctr"/>
            <a:r>
              <a:rPr lang="en-US" sz="1200" b="1">
                <a:solidFill>
                  <a:schemeClr val="bg1"/>
                </a:solidFill>
              </a:rPr>
              <a:t>NEXT</a:t>
            </a:r>
          </a:p>
          <a:p>
            <a:pPr algn="ctr"/>
            <a:r>
              <a:rPr lang="en-US" sz="1200" b="1">
                <a:solidFill>
                  <a:schemeClr val="bg1"/>
                </a:solidFill>
              </a:rPr>
              <a:t>PAGE</a:t>
            </a:r>
            <a:endParaRPr lang="en-GB" sz="1200" b="1">
              <a:solidFill>
                <a:schemeClr val="bg1"/>
              </a:solidFill>
            </a:endParaRPr>
          </a:p>
        </p:txBody>
      </p:sp>
      <p:sp>
        <p:nvSpPr>
          <p:cNvPr id="39" name="Right Arrow 52">
            <a:hlinkClick r:id="rId20" action="ppaction://hlinksldjump"/>
            <a:extLst>
              <a:ext uri="{FF2B5EF4-FFF2-40B4-BE49-F238E27FC236}">
                <a16:creationId xmlns:a16="http://schemas.microsoft.com/office/drawing/2014/main" id="{BA1F8BE2-6793-4803-87A4-CC1CA5EC2271}"/>
              </a:ext>
            </a:extLst>
          </p:cNvPr>
          <p:cNvSpPr/>
          <p:nvPr/>
        </p:nvSpPr>
        <p:spPr>
          <a:xfrm>
            <a:off x="8220697" y="5310148"/>
            <a:ext cx="696174" cy="664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AC5B6177-4CE7-4DE7-B8A2-5BE917D3FE0E}"/>
              </a:ext>
            </a:extLst>
          </p:cNvPr>
          <p:cNvSpPr txBox="1"/>
          <p:nvPr/>
        </p:nvSpPr>
        <p:spPr>
          <a:xfrm>
            <a:off x="8181778" y="5446675"/>
            <a:ext cx="502157" cy="430887"/>
          </a:xfrm>
          <a:prstGeom prst="rect">
            <a:avLst/>
          </a:prstGeom>
          <a:noFill/>
        </p:spPr>
        <p:txBody>
          <a:bodyPr wrap="square" rtlCol="0">
            <a:spAutoFit/>
          </a:bodyPr>
          <a:lstStyle/>
          <a:p>
            <a:pPr algn="ctr"/>
            <a:r>
              <a:rPr lang="en-US" sz="1100" b="1">
                <a:solidFill>
                  <a:schemeClr val="bg1"/>
                </a:solidFill>
              </a:rPr>
              <a:t>NEXT</a:t>
            </a:r>
          </a:p>
          <a:p>
            <a:pPr algn="ctr"/>
            <a:r>
              <a:rPr lang="en-US" sz="1100" b="1">
                <a:solidFill>
                  <a:schemeClr val="bg1"/>
                </a:solidFill>
              </a:rPr>
              <a:t>PAGE</a:t>
            </a:r>
            <a:endParaRPr lang="en-GB" sz="1100" b="1">
              <a:solidFill>
                <a:schemeClr val="bg1"/>
              </a:solidFill>
            </a:endParaRPr>
          </a:p>
        </p:txBody>
      </p:sp>
    </p:spTree>
    <p:extLst>
      <p:ext uri="{BB962C8B-B14F-4D97-AF65-F5344CB8AC3E}">
        <p14:creationId xmlns:p14="http://schemas.microsoft.com/office/powerpoint/2010/main" val="13719964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grpId="0" nodeType="afterEffect">
                                  <p:stCondLst>
                                    <p:cond delay="0"/>
                                  </p:stCondLst>
                                  <p:endCondLst>
                                    <p:cond evt="onNext" delay="0">
                                      <p:tgtEl>
                                        <p:sldTgt/>
                                      </p:tgtEl>
                                    </p:cond>
                                  </p:endCondLst>
                                  <p:childTnLst>
                                    <p:animMotion origin="layout" path="M 5E-6 -8.14061E-7 L 0.40938 -8.14061E-7 " pathEditMode="relative" rAng="0" ptsTypes="AA">
                                      <p:cBhvr>
                                        <p:cTn id="6" dur="3000" fill="hold"/>
                                        <p:tgtEl>
                                          <p:spTgt spid="11"/>
                                        </p:tgtEl>
                                        <p:attrNameLst>
                                          <p:attrName>ppt_x</p:attrName>
                                          <p:attrName>ppt_y</p:attrName>
                                        </p:attrNameLst>
                                      </p:cBhvr>
                                      <p:rCtr x="2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326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5496" y="0"/>
            <a:ext cx="6264696" cy="369332"/>
          </a:xfrm>
          <a:prstGeom prst="rect">
            <a:avLst/>
          </a:prstGeom>
          <a:noFill/>
        </p:spPr>
        <p:txBody>
          <a:bodyPr wrap="square" rtlCol="0">
            <a:spAutoFit/>
          </a:bodyPr>
          <a:lstStyle/>
          <a:p>
            <a:r>
              <a:rPr lang="en-GB">
                <a:solidFill>
                  <a:schemeClr val="bg1"/>
                </a:solidFill>
              </a:rPr>
              <a:t>Personalised Learning Gateway – 2020/21</a:t>
            </a:r>
          </a:p>
        </p:txBody>
      </p:sp>
      <p:sp>
        <p:nvSpPr>
          <p:cNvPr id="6" name="Rectangle 5"/>
          <p:cNvSpPr/>
          <p:nvPr/>
        </p:nvSpPr>
        <p:spPr>
          <a:xfrm>
            <a:off x="6588224" y="332656"/>
            <a:ext cx="72008" cy="65253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5496" y="6536377"/>
            <a:ext cx="5688632" cy="276999"/>
          </a:xfrm>
          <a:prstGeom prst="rect">
            <a:avLst/>
          </a:prstGeom>
          <a:noFill/>
        </p:spPr>
        <p:txBody>
          <a:bodyPr wrap="square" rtlCol="0">
            <a:spAutoFit/>
          </a:bodyPr>
          <a:lstStyle/>
          <a:p>
            <a:r>
              <a:rPr lang="en-GB" sz="1200"/>
              <a:t>St Robert of </a:t>
            </a:r>
            <a:r>
              <a:rPr lang="en-GB" sz="1200" err="1"/>
              <a:t>Newminster</a:t>
            </a:r>
            <a:r>
              <a:rPr lang="en-GB" sz="1200"/>
              <a:t> Catholic School and Sixth Form College</a:t>
            </a:r>
          </a:p>
        </p:txBody>
      </p:sp>
      <p:sp>
        <p:nvSpPr>
          <p:cNvPr id="8" name="Rectangle 7"/>
          <p:cNvSpPr/>
          <p:nvPr/>
        </p:nvSpPr>
        <p:spPr>
          <a:xfrm>
            <a:off x="9036496" y="332656"/>
            <a:ext cx="107504" cy="65253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0" y="332656"/>
            <a:ext cx="107504" cy="65253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41368"/>
            <a:ext cx="9144000" cy="1166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058503" y="24879"/>
            <a:ext cx="3600400" cy="307777"/>
          </a:xfrm>
          <a:prstGeom prst="rect">
            <a:avLst/>
          </a:prstGeom>
          <a:noFill/>
        </p:spPr>
        <p:txBody>
          <a:bodyPr wrap="square" rtlCol="0">
            <a:spAutoFit/>
          </a:bodyPr>
          <a:lstStyle/>
          <a:p>
            <a:r>
              <a:rPr lang="en-GB" sz="1400">
                <a:solidFill>
                  <a:srgbClr val="FFFF00"/>
                </a:solidFill>
              </a:rPr>
              <a:t>Some useful websites for you and your child</a:t>
            </a:r>
          </a:p>
        </p:txBody>
      </p:sp>
      <p:sp>
        <p:nvSpPr>
          <p:cNvPr id="12" name="Rectangle 11"/>
          <p:cNvSpPr/>
          <p:nvPr/>
        </p:nvSpPr>
        <p:spPr>
          <a:xfrm>
            <a:off x="0" y="332656"/>
            <a:ext cx="914400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53887" y="1188191"/>
            <a:ext cx="1913857" cy="338554"/>
          </a:xfrm>
          <a:prstGeom prst="rect">
            <a:avLst/>
          </a:prstGeom>
          <a:noFill/>
        </p:spPr>
        <p:txBody>
          <a:bodyPr wrap="none" rtlCol="0">
            <a:spAutoFit/>
          </a:bodyPr>
          <a:lstStyle/>
          <a:p>
            <a:r>
              <a:rPr lang="en-GB" sz="1600"/>
              <a:t>Which Qualification?</a:t>
            </a:r>
          </a:p>
        </p:txBody>
      </p:sp>
      <p:sp>
        <p:nvSpPr>
          <p:cNvPr id="14" name="TextBox 13"/>
          <p:cNvSpPr txBox="1"/>
          <p:nvPr/>
        </p:nvSpPr>
        <p:spPr>
          <a:xfrm>
            <a:off x="345160" y="4962654"/>
            <a:ext cx="1795492" cy="584775"/>
          </a:xfrm>
          <a:prstGeom prst="rect">
            <a:avLst/>
          </a:prstGeom>
          <a:noFill/>
        </p:spPr>
        <p:txBody>
          <a:bodyPr wrap="none" rtlCol="0">
            <a:spAutoFit/>
          </a:bodyPr>
          <a:lstStyle/>
          <a:p>
            <a:pPr algn="ctr"/>
            <a:r>
              <a:rPr lang="en-US" sz="1600"/>
              <a:t>What are employer</a:t>
            </a:r>
          </a:p>
          <a:p>
            <a:pPr algn="ctr"/>
            <a:r>
              <a:rPr lang="en-US" sz="1600"/>
              <a:t>competences?</a:t>
            </a:r>
            <a:endParaRPr lang="en-GB" sz="1600"/>
          </a:p>
        </p:txBody>
      </p:sp>
      <p:sp>
        <p:nvSpPr>
          <p:cNvPr id="15" name="TextBox 14"/>
          <p:cNvSpPr txBox="1"/>
          <p:nvPr/>
        </p:nvSpPr>
        <p:spPr>
          <a:xfrm>
            <a:off x="2591315" y="3364927"/>
            <a:ext cx="1654812" cy="338554"/>
          </a:xfrm>
          <a:prstGeom prst="rect">
            <a:avLst/>
          </a:prstGeom>
          <a:noFill/>
        </p:spPr>
        <p:txBody>
          <a:bodyPr wrap="none" rtlCol="0">
            <a:spAutoFit/>
          </a:bodyPr>
          <a:lstStyle/>
          <a:p>
            <a:r>
              <a:rPr lang="en-GB" sz="1600"/>
              <a:t>Help with Anxiety</a:t>
            </a:r>
          </a:p>
        </p:txBody>
      </p:sp>
      <p:sp>
        <p:nvSpPr>
          <p:cNvPr id="18" name="TextBox 17"/>
          <p:cNvSpPr txBox="1"/>
          <p:nvPr/>
        </p:nvSpPr>
        <p:spPr>
          <a:xfrm>
            <a:off x="6660232" y="404664"/>
            <a:ext cx="1591461" cy="369332"/>
          </a:xfrm>
          <a:prstGeom prst="rect">
            <a:avLst/>
          </a:prstGeom>
          <a:noFill/>
        </p:spPr>
        <p:txBody>
          <a:bodyPr wrap="none" rtlCol="0">
            <a:spAutoFit/>
          </a:bodyPr>
          <a:lstStyle/>
          <a:p>
            <a:r>
              <a:rPr lang="en-GB"/>
              <a:t>UNIFROG HELP</a:t>
            </a:r>
          </a:p>
        </p:txBody>
      </p:sp>
      <p:sp>
        <p:nvSpPr>
          <p:cNvPr id="20" name="TextBox 19"/>
          <p:cNvSpPr txBox="1"/>
          <p:nvPr/>
        </p:nvSpPr>
        <p:spPr>
          <a:xfrm>
            <a:off x="4910266" y="1059907"/>
            <a:ext cx="1520737" cy="338554"/>
          </a:xfrm>
          <a:prstGeom prst="rect">
            <a:avLst/>
          </a:prstGeom>
          <a:noFill/>
        </p:spPr>
        <p:txBody>
          <a:bodyPr wrap="none" rtlCol="0">
            <a:spAutoFit/>
          </a:bodyPr>
          <a:lstStyle/>
          <a:p>
            <a:r>
              <a:rPr lang="en-GB" sz="1600"/>
              <a:t>Apprenticeships</a:t>
            </a:r>
          </a:p>
        </p:txBody>
      </p:sp>
      <p:sp>
        <p:nvSpPr>
          <p:cNvPr id="21" name="TextBox 20"/>
          <p:cNvSpPr txBox="1"/>
          <p:nvPr/>
        </p:nvSpPr>
        <p:spPr>
          <a:xfrm>
            <a:off x="2920524" y="1505187"/>
            <a:ext cx="1402948" cy="523220"/>
          </a:xfrm>
          <a:prstGeom prst="rect">
            <a:avLst/>
          </a:prstGeom>
          <a:noFill/>
        </p:spPr>
        <p:txBody>
          <a:bodyPr wrap="none" rtlCol="0">
            <a:spAutoFit/>
          </a:bodyPr>
          <a:lstStyle/>
          <a:p>
            <a:r>
              <a:rPr lang="en-GB" sz="1400"/>
              <a:t>Which Pathway </a:t>
            </a:r>
          </a:p>
          <a:p>
            <a:r>
              <a:rPr lang="en-GB" sz="1400"/>
              <a:t>should I choose?</a:t>
            </a:r>
          </a:p>
        </p:txBody>
      </p:sp>
      <p:sp>
        <p:nvSpPr>
          <p:cNvPr id="25" name="TextBox 24"/>
          <p:cNvSpPr txBox="1"/>
          <p:nvPr/>
        </p:nvSpPr>
        <p:spPr>
          <a:xfrm>
            <a:off x="6703684" y="1099765"/>
            <a:ext cx="2160240" cy="6001643"/>
          </a:xfrm>
          <a:prstGeom prst="rect">
            <a:avLst/>
          </a:prstGeom>
          <a:noFill/>
        </p:spPr>
        <p:txBody>
          <a:bodyPr wrap="square" rtlCol="0">
            <a:spAutoFit/>
          </a:bodyPr>
          <a:lstStyle/>
          <a:p>
            <a:r>
              <a:rPr lang="en-GB" sz="1200">
                <a:solidFill>
                  <a:srgbClr val="FF0000"/>
                </a:solidFill>
              </a:rPr>
              <a:t>Getting Started with </a:t>
            </a:r>
            <a:r>
              <a:rPr lang="en-GB" sz="1200" err="1">
                <a:solidFill>
                  <a:srgbClr val="FF0000"/>
                </a:solidFill>
              </a:rPr>
              <a:t>Unifrog</a:t>
            </a:r>
            <a:endParaRPr lang="en-GB" sz="1200">
              <a:solidFill>
                <a:srgbClr val="FF0000"/>
              </a:solidFill>
            </a:endParaRPr>
          </a:p>
          <a:p>
            <a:pPr>
              <a:buFont typeface="Arial" pitchFamily="34" charset="0"/>
              <a:buChar char="•"/>
            </a:pPr>
            <a:endParaRPr lang="en-US" sz="1200"/>
          </a:p>
          <a:p>
            <a:pPr fontAlgn="base"/>
            <a:r>
              <a:rPr lang="en-GB" sz="1200" b="1" i="1"/>
              <a:t>Topics covered in this video:</a:t>
            </a:r>
            <a:r>
              <a:rPr lang="en-GB" sz="1200"/>
              <a:t> </a:t>
            </a:r>
          </a:p>
          <a:p>
            <a:pPr marL="171450" indent="-171450" fontAlgn="base">
              <a:buFont typeface="Arial" panose="020B0604020202020204" pitchFamily="34" charset="0"/>
              <a:buChar char="•"/>
            </a:pPr>
            <a:r>
              <a:rPr lang="en-GB" sz="1200"/>
              <a:t>Exploring Pathways: </a:t>
            </a:r>
          </a:p>
          <a:p>
            <a:pPr fontAlgn="base"/>
            <a:endParaRPr lang="en-GB" sz="1200"/>
          </a:p>
          <a:p>
            <a:pPr marL="171450" indent="-171450" fontAlgn="base">
              <a:buFont typeface="Arial" panose="020B0604020202020204" pitchFamily="34" charset="0"/>
              <a:buChar char="•"/>
            </a:pPr>
            <a:r>
              <a:rPr lang="en-GB" sz="1200"/>
              <a:t>Brief explanation of Interests/Personality quizzes </a:t>
            </a:r>
          </a:p>
          <a:p>
            <a:pPr fontAlgn="base"/>
            <a:endParaRPr lang="en-GB" sz="1200"/>
          </a:p>
          <a:p>
            <a:pPr marL="171450" indent="-171450" fontAlgn="base">
              <a:buFont typeface="Arial" panose="020B0604020202020204" pitchFamily="34" charset="0"/>
              <a:buChar char="•"/>
            </a:pPr>
            <a:r>
              <a:rPr lang="en-GB" sz="1200"/>
              <a:t>You’ll Do, Skills Required, Entry Requirements, and LMI </a:t>
            </a:r>
          </a:p>
          <a:p>
            <a:pPr fontAlgn="base"/>
            <a:endParaRPr lang="en-GB" sz="1200"/>
          </a:p>
          <a:p>
            <a:pPr marL="171450" indent="-171450" fontAlgn="base">
              <a:buFont typeface="Arial" panose="020B0604020202020204" pitchFamily="34" charset="0"/>
              <a:buChar char="•"/>
            </a:pPr>
            <a:r>
              <a:rPr lang="en-GB" sz="1200"/>
              <a:t>Brief explanation of Know How library and MOOCs </a:t>
            </a:r>
            <a:br>
              <a:rPr lang="en-GB" sz="1200"/>
            </a:br>
            <a:r>
              <a:rPr lang="en-GB" sz="1200"/>
              <a:t> </a:t>
            </a:r>
          </a:p>
          <a:p>
            <a:pPr marL="171450" indent="-171450" fontAlgn="base">
              <a:buFont typeface="Arial" panose="020B0604020202020204" pitchFamily="34" charset="0"/>
              <a:buChar char="•"/>
            </a:pPr>
            <a:r>
              <a:rPr lang="en-GB" sz="1200"/>
              <a:t>Recording what you’ve done: </a:t>
            </a:r>
          </a:p>
          <a:p>
            <a:pPr fontAlgn="base"/>
            <a:endParaRPr lang="en-GB" sz="1200"/>
          </a:p>
          <a:p>
            <a:pPr marL="171450" indent="-171450" fontAlgn="base">
              <a:buFont typeface="Arial" panose="020B0604020202020204" pitchFamily="34" charset="0"/>
              <a:buChar char="•"/>
            </a:pPr>
            <a:r>
              <a:rPr lang="en-GB" sz="1200"/>
              <a:t>Brief explanation of Activities and Competencies with examples of activities</a:t>
            </a:r>
            <a:br>
              <a:rPr lang="en-GB" sz="1200"/>
            </a:br>
            <a:r>
              <a:rPr lang="en-GB" sz="1200"/>
              <a:t> </a:t>
            </a:r>
          </a:p>
          <a:p>
            <a:pPr marL="171450" indent="-171450" fontAlgn="base">
              <a:buFont typeface="Arial" panose="020B0604020202020204" pitchFamily="34" charset="0"/>
              <a:buChar char="•"/>
            </a:pPr>
            <a:r>
              <a:rPr lang="en-GB" sz="1200"/>
              <a:t>Searching for </a:t>
            </a:r>
            <a:r>
              <a:rPr lang="en-GB" sz="1200" err="1"/>
              <a:t>opps</a:t>
            </a:r>
            <a:r>
              <a:rPr lang="en-GB" sz="1200"/>
              <a:t>: </a:t>
            </a:r>
          </a:p>
          <a:p>
            <a:pPr fontAlgn="base"/>
            <a:r>
              <a:rPr lang="en-GB" sz="1200"/>
              <a:t> </a:t>
            </a:r>
          </a:p>
          <a:p>
            <a:pPr marL="171450" indent="-171450" fontAlgn="base">
              <a:buFont typeface="Arial" panose="020B0604020202020204" pitchFamily="34" charset="0"/>
              <a:buChar char="•"/>
            </a:pPr>
            <a:r>
              <a:rPr lang="en-GB" sz="1200"/>
              <a:t>Drafting application materials: </a:t>
            </a:r>
            <a:br>
              <a:rPr lang="en-GB" sz="1200"/>
            </a:br>
            <a:r>
              <a:rPr lang="en-GB" sz="1200"/>
              <a:t> </a:t>
            </a:r>
          </a:p>
          <a:p>
            <a:pPr marL="171450" indent="-171450" fontAlgn="base">
              <a:buFont typeface="Arial" panose="020B0604020202020204" pitchFamily="34" charset="0"/>
              <a:buChar char="•"/>
            </a:pPr>
            <a:r>
              <a:rPr lang="en-GB" sz="1200"/>
              <a:t>Making applications: </a:t>
            </a:r>
          </a:p>
          <a:p>
            <a:pPr fontAlgn="base"/>
            <a:endParaRPr lang="en-GB" sz="1200"/>
          </a:p>
          <a:p>
            <a:pPr>
              <a:buFont typeface="Arial" pitchFamily="34" charset="0"/>
              <a:buChar char="•"/>
            </a:pPr>
            <a:endParaRPr lang="en-GB" sz="1200"/>
          </a:p>
        </p:txBody>
      </p:sp>
      <p:sp>
        <p:nvSpPr>
          <p:cNvPr id="38" name="TextBox 37"/>
          <p:cNvSpPr txBox="1"/>
          <p:nvPr/>
        </p:nvSpPr>
        <p:spPr>
          <a:xfrm>
            <a:off x="4937578" y="2581630"/>
            <a:ext cx="1528495" cy="338554"/>
          </a:xfrm>
          <a:prstGeom prst="rect">
            <a:avLst/>
          </a:prstGeom>
          <a:noFill/>
        </p:spPr>
        <p:txBody>
          <a:bodyPr wrap="none" rtlCol="0">
            <a:spAutoFit/>
          </a:bodyPr>
          <a:lstStyle/>
          <a:p>
            <a:r>
              <a:rPr lang="en-GB" sz="1600"/>
              <a:t>Help with Stress</a:t>
            </a:r>
          </a:p>
        </p:txBody>
      </p:sp>
      <p:sp>
        <p:nvSpPr>
          <p:cNvPr id="43" name="TextBox 42"/>
          <p:cNvSpPr txBox="1"/>
          <p:nvPr/>
        </p:nvSpPr>
        <p:spPr>
          <a:xfrm>
            <a:off x="107504" y="406405"/>
            <a:ext cx="6516724" cy="523220"/>
          </a:xfrm>
          <a:prstGeom prst="rect">
            <a:avLst/>
          </a:prstGeom>
          <a:noFill/>
        </p:spPr>
        <p:txBody>
          <a:bodyPr wrap="square" lIns="91440" tIns="45720" rIns="91440" bIns="45720" rtlCol="0" anchor="t">
            <a:spAutoFit/>
          </a:bodyPr>
          <a:lstStyle/>
          <a:p>
            <a:r>
              <a:rPr lang="en-GB" sz="1400" b="1">
                <a:solidFill>
                  <a:srgbClr val="FF0000"/>
                </a:solidFill>
                <a:cs typeface="Calibri"/>
              </a:rPr>
              <a:t>You will need access to </a:t>
            </a:r>
            <a:r>
              <a:rPr lang="en-GB" sz="1400" b="1" err="1">
                <a:solidFill>
                  <a:srgbClr val="FF0000"/>
                </a:solidFill>
                <a:cs typeface="Calibri"/>
              </a:rPr>
              <a:t>Unifrog</a:t>
            </a:r>
            <a:r>
              <a:rPr lang="en-GB" sz="1400" b="1">
                <a:solidFill>
                  <a:srgbClr val="FF0000"/>
                </a:solidFill>
                <a:cs typeface="Calibri"/>
              </a:rPr>
              <a:t> to access these resources – see the first slide for information on how to obtain your password.</a:t>
            </a:r>
          </a:p>
        </p:txBody>
      </p:sp>
      <p:sp>
        <p:nvSpPr>
          <p:cNvPr id="44" name="TextBox 43"/>
          <p:cNvSpPr txBox="1"/>
          <p:nvPr/>
        </p:nvSpPr>
        <p:spPr>
          <a:xfrm>
            <a:off x="363994" y="3025727"/>
            <a:ext cx="1810304" cy="584775"/>
          </a:xfrm>
          <a:prstGeom prst="rect">
            <a:avLst/>
          </a:prstGeom>
          <a:noFill/>
        </p:spPr>
        <p:txBody>
          <a:bodyPr wrap="none" rtlCol="0">
            <a:spAutoFit/>
          </a:bodyPr>
          <a:lstStyle/>
          <a:p>
            <a:r>
              <a:rPr lang="en-GB" sz="1600"/>
              <a:t>College, University</a:t>
            </a:r>
          </a:p>
          <a:p>
            <a:r>
              <a:rPr lang="en-GB" sz="1600"/>
              <a:t> or Apprenticeship?</a:t>
            </a:r>
          </a:p>
        </p:txBody>
      </p:sp>
      <p:sp>
        <p:nvSpPr>
          <p:cNvPr id="46" name="TextBox 45"/>
          <p:cNvSpPr txBox="1"/>
          <p:nvPr/>
        </p:nvSpPr>
        <p:spPr>
          <a:xfrm>
            <a:off x="4329426" y="5153416"/>
            <a:ext cx="1685461" cy="338554"/>
          </a:xfrm>
          <a:prstGeom prst="rect">
            <a:avLst/>
          </a:prstGeom>
          <a:noFill/>
        </p:spPr>
        <p:txBody>
          <a:bodyPr wrap="none" rtlCol="0">
            <a:spAutoFit/>
          </a:bodyPr>
          <a:lstStyle/>
          <a:p>
            <a:r>
              <a:rPr lang="en-US" sz="1600"/>
              <a:t>UK Rights at Work</a:t>
            </a:r>
            <a:endParaRPr lang="en-GB" sz="1600"/>
          </a:p>
        </p:txBody>
      </p:sp>
      <p:pic>
        <p:nvPicPr>
          <p:cNvPr id="1038" name="Picture 14" descr="See the source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241" y="1366523"/>
            <a:ext cx="1457043" cy="92565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1693" y="569484"/>
            <a:ext cx="777238" cy="49069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6703684" y="814829"/>
            <a:ext cx="1548009" cy="276999"/>
          </a:xfrm>
          <a:prstGeom prst="rect">
            <a:avLst/>
          </a:prstGeom>
          <a:noFill/>
        </p:spPr>
        <p:txBody>
          <a:bodyPr wrap="square" rtlCol="0">
            <a:spAutoFit/>
          </a:bodyPr>
          <a:lstStyle/>
          <a:p>
            <a:r>
              <a:rPr lang="en-US" sz="1200">
                <a:hlinkClick r:id="rId4"/>
              </a:rPr>
              <a:t>Launch Video</a:t>
            </a:r>
            <a:endParaRPr lang="en-GB" sz="1200"/>
          </a:p>
        </p:txBody>
      </p:sp>
      <p:sp>
        <p:nvSpPr>
          <p:cNvPr id="59" name="Right Arrow 58">
            <a:hlinkClick r:id="rId6" action="ppaction://hlinksldjump"/>
          </p:cNvPr>
          <p:cNvSpPr/>
          <p:nvPr/>
        </p:nvSpPr>
        <p:spPr>
          <a:xfrm rot="16200000">
            <a:off x="8183657" y="5841550"/>
            <a:ext cx="864096" cy="728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p:cNvSpPr txBox="1"/>
          <p:nvPr/>
        </p:nvSpPr>
        <p:spPr>
          <a:xfrm>
            <a:off x="8317386" y="5928492"/>
            <a:ext cx="596637" cy="461665"/>
          </a:xfrm>
          <a:prstGeom prst="rect">
            <a:avLst/>
          </a:prstGeom>
          <a:noFill/>
        </p:spPr>
        <p:txBody>
          <a:bodyPr wrap="none" rtlCol="0">
            <a:spAutoFit/>
          </a:bodyPr>
          <a:lstStyle/>
          <a:p>
            <a:pPr algn="ctr"/>
            <a:r>
              <a:rPr lang="en-US" sz="1200" b="1">
                <a:solidFill>
                  <a:schemeClr val="bg1"/>
                </a:solidFill>
              </a:rPr>
              <a:t>HOME</a:t>
            </a:r>
          </a:p>
          <a:p>
            <a:pPr algn="ctr"/>
            <a:r>
              <a:rPr lang="en-US" sz="1200" b="1">
                <a:solidFill>
                  <a:schemeClr val="bg1"/>
                </a:solidFill>
              </a:rPr>
              <a:t>PAGE</a:t>
            </a:r>
            <a:endParaRPr lang="en-GB" sz="1200" b="1">
              <a:solidFill>
                <a:schemeClr val="bg1"/>
              </a:solidFill>
            </a:endParaRPr>
          </a:p>
        </p:txBody>
      </p:sp>
      <p:pic>
        <p:nvPicPr>
          <p:cNvPr id="2" name="Picture 2" descr="Image result for which qualification">
            <a:hlinkClick r:id="rId7"/>
            <a:extLst>
              <a:ext uri="{FF2B5EF4-FFF2-40B4-BE49-F238E27FC236}">
                <a16:creationId xmlns:a16="http://schemas.microsoft.com/office/drawing/2014/main" id="{1D6DC24F-3D31-4131-A701-18C5B1644B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382" y="1547327"/>
            <a:ext cx="2002358" cy="8149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areer Pathway Clip Art">
            <a:hlinkClick r:id="rId9"/>
            <a:extLst>
              <a:ext uri="{FF2B5EF4-FFF2-40B4-BE49-F238E27FC236}">
                <a16:creationId xmlns:a16="http://schemas.microsoft.com/office/drawing/2014/main" id="{6B2125A2-C4D3-40ED-B419-DD93B869AB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7633" y="2070254"/>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See the source image">
            <a:hlinkClick r:id="rId11"/>
            <a:extLst>
              <a:ext uri="{FF2B5EF4-FFF2-40B4-BE49-F238E27FC236}">
                <a16:creationId xmlns:a16="http://schemas.microsoft.com/office/drawing/2014/main" id="{B2B33AAF-53A7-4512-9F19-5484A8F9EC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8349" y="3703429"/>
            <a:ext cx="1476445" cy="8305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ee the source image">
            <a:hlinkClick r:id="rId13"/>
            <a:extLst>
              <a:ext uri="{FF2B5EF4-FFF2-40B4-BE49-F238E27FC236}">
                <a16:creationId xmlns:a16="http://schemas.microsoft.com/office/drawing/2014/main" id="{EBB331FF-F327-41D3-82D3-B55B8A2E92D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3822" y="3784224"/>
            <a:ext cx="1405628" cy="70281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See the source image">
            <a:hlinkClick r:id="rId15"/>
            <a:extLst>
              <a:ext uri="{FF2B5EF4-FFF2-40B4-BE49-F238E27FC236}">
                <a16:creationId xmlns:a16="http://schemas.microsoft.com/office/drawing/2014/main" id="{9FD78EA4-546E-4F4C-950B-A451F5C86F5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02749" y="2940246"/>
            <a:ext cx="1141687" cy="7611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See the source image">
            <a:hlinkClick r:id="rId17"/>
            <a:extLst>
              <a:ext uri="{FF2B5EF4-FFF2-40B4-BE49-F238E27FC236}">
                <a16:creationId xmlns:a16="http://schemas.microsoft.com/office/drawing/2014/main" id="{DE58AC45-9081-4E59-BF22-46D8FE7E194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4615" y="5600171"/>
            <a:ext cx="1740442" cy="4931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See the source image">
            <a:hlinkClick r:id="rId19"/>
            <a:extLst>
              <a:ext uri="{FF2B5EF4-FFF2-40B4-BE49-F238E27FC236}">
                <a16:creationId xmlns:a16="http://schemas.microsoft.com/office/drawing/2014/main" id="{854A8791-0422-443F-AAB6-A39970F28D3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12523" y="5554137"/>
            <a:ext cx="1710237" cy="1036508"/>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EA4A510A-7663-4763-AFDF-27EB44D43C6C}"/>
              </a:ext>
            </a:extLst>
          </p:cNvPr>
          <p:cNvSpPr txBox="1"/>
          <p:nvPr/>
        </p:nvSpPr>
        <p:spPr>
          <a:xfrm>
            <a:off x="4575799" y="3861626"/>
            <a:ext cx="1207382" cy="338554"/>
          </a:xfrm>
          <a:prstGeom prst="rect">
            <a:avLst/>
          </a:prstGeom>
          <a:noFill/>
        </p:spPr>
        <p:txBody>
          <a:bodyPr wrap="none" rtlCol="0">
            <a:spAutoFit/>
          </a:bodyPr>
          <a:lstStyle/>
          <a:p>
            <a:r>
              <a:rPr lang="en-GB" sz="1600"/>
              <a:t>Mindfulness</a:t>
            </a:r>
          </a:p>
        </p:txBody>
      </p:sp>
      <p:pic>
        <p:nvPicPr>
          <p:cNvPr id="24" name="Picture 16" descr="See the source image">
            <a:hlinkClick r:id="rId21"/>
            <a:extLst>
              <a:ext uri="{FF2B5EF4-FFF2-40B4-BE49-F238E27FC236}">
                <a16:creationId xmlns:a16="http://schemas.microsoft.com/office/drawing/2014/main" id="{2B876E9C-E276-4191-97B5-03231D1E98D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49131" y="4214058"/>
            <a:ext cx="930475" cy="74438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60768CC9-D927-491C-8965-519D75A4E8A8}"/>
              </a:ext>
            </a:extLst>
          </p:cNvPr>
          <p:cNvSpPr txBox="1"/>
          <p:nvPr/>
        </p:nvSpPr>
        <p:spPr>
          <a:xfrm>
            <a:off x="2586935" y="4860195"/>
            <a:ext cx="1271502" cy="584775"/>
          </a:xfrm>
          <a:prstGeom prst="rect">
            <a:avLst/>
          </a:prstGeom>
          <a:noFill/>
        </p:spPr>
        <p:txBody>
          <a:bodyPr wrap="none" rtlCol="0">
            <a:spAutoFit/>
          </a:bodyPr>
          <a:lstStyle/>
          <a:p>
            <a:pPr algn="ctr"/>
            <a:r>
              <a:rPr lang="en-GB" sz="1600"/>
              <a:t>Dealing with </a:t>
            </a:r>
          </a:p>
          <a:p>
            <a:pPr algn="ctr"/>
            <a:r>
              <a:rPr lang="en-GB" sz="1600"/>
              <a:t>Depression</a:t>
            </a:r>
          </a:p>
        </p:txBody>
      </p:sp>
      <p:pic>
        <p:nvPicPr>
          <p:cNvPr id="26" name="Picture 18" descr="See the source image">
            <a:hlinkClick r:id="rId23"/>
            <a:extLst>
              <a:ext uri="{FF2B5EF4-FFF2-40B4-BE49-F238E27FC236}">
                <a16:creationId xmlns:a16="http://schemas.microsoft.com/office/drawing/2014/main" id="{A547FECA-8F7C-4AC8-8769-C79D941FEC9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56058" y="5595094"/>
            <a:ext cx="970284" cy="646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8524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grpId="0" nodeType="afterEffect">
                                  <p:stCondLst>
                                    <p:cond delay="0"/>
                                  </p:stCondLst>
                                  <p:endCondLst>
                                    <p:cond evt="onNext" delay="0">
                                      <p:tgtEl>
                                        <p:sldTgt/>
                                      </p:tgtEl>
                                    </p:cond>
                                  </p:endCondLst>
                                  <p:childTnLst>
                                    <p:animMotion origin="layout" path="M 5E-6 -8.14061E-7 L 0.40938 -8.14061E-7 " pathEditMode="relative" rAng="0" ptsTypes="AA">
                                      <p:cBhvr>
                                        <p:cTn id="6" dur="3000" fill="hold"/>
                                        <p:tgtEl>
                                          <p:spTgt spid="11"/>
                                        </p:tgtEl>
                                        <p:attrNameLst>
                                          <p:attrName>ppt_x</p:attrName>
                                          <p:attrName>ppt_y</p:attrName>
                                        </p:attrNameLst>
                                      </p:cBhvr>
                                      <p:rCtr x="2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6B814E855BE040ABC69226FAAD1751" ma:contentTypeVersion="1" ma:contentTypeDescription="Create a new document." ma:contentTypeScope="" ma:versionID="8dbe541432a2fcf4b0832d0c4f05093b">
  <xsd:schema xmlns:xsd="http://www.w3.org/2001/XMLSchema" xmlns:xs="http://www.w3.org/2001/XMLSchema" xmlns:p="http://schemas.microsoft.com/office/2006/metadata/properties" xmlns:ns3="88aec8dd-0744-4dca-a9e4-e10fd352537a" targetNamespace="http://schemas.microsoft.com/office/2006/metadata/properties" ma:root="true" ma:fieldsID="1347dc4b14f484de5e4b0db55b538383" ns3:_="">
    <xsd:import namespace="88aec8dd-0744-4dca-a9e4-e10fd352537a"/>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aec8dd-0744-4dca-a9e4-e10fd3525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AAA4EE-933D-4B35-8D92-97FA935EE86E}">
  <ds:schemaRefs>
    <ds:schemaRef ds:uri="88aec8dd-0744-4dca-a9e4-e10fd35253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B3209D9-FD29-4035-BC5B-E92020CABF30}">
  <ds:schemaRefs>
    <ds:schemaRef ds:uri="http://schemas.microsoft.com/sharepoint/v3/contenttype/forms"/>
  </ds:schemaRefs>
</ds:datastoreItem>
</file>

<file path=customXml/itemProps3.xml><?xml version="1.0" encoding="utf-8"?>
<ds:datastoreItem xmlns:ds="http://schemas.openxmlformats.org/officeDocument/2006/customXml" ds:itemID="{FEF405B2-622C-4B80-A8CF-6B7F21FA48AA}">
  <ds:schemaRefs>
    <ds:schemaRef ds:uri="88aec8dd-0744-4dca-a9e4-e10fd35253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Year 11 Extension Module – June 2021</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Green.J</dc:creator>
  <cp:revision>2</cp:revision>
  <dcterms:created xsi:type="dcterms:W3CDTF">2014-07-14T20:18:37Z</dcterms:created>
  <dcterms:modified xsi:type="dcterms:W3CDTF">2021-05-27T07:49:23Z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0x010100146B814E855BE040ABC69226FAAD1751</vt:lpwstr>
  </property>
  <property fmtid="{D5CDD505-2E9C-101B-9397-08002B2CF9AE}" pid="3" name="IsMyDocuments">
    <vt:bool>true</vt:bool>
  </property>
</Properties>
</file>