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346" r:id="rId5"/>
    <p:sldId id="347" r:id="rId6"/>
    <p:sldId id="348" r:id="rId7"/>
    <p:sldId id="349" r:id="rId8"/>
    <p:sldId id="350" r:id="rId9"/>
    <p:sldId id="351" r:id="rId10"/>
    <p:sldId id="352" r:id="rId11"/>
    <p:sldId id="353" r:id="rId12"/>
    <p:sldId id="356" r:id="rId13"/>
    <p:sldId id="355" r:id="rId14"/>
    <p:sldId id="357" r:id="rId15"/>
    <p:sldId id="360" r:id="rId16"/>
    <p:sldId id="359" r:id="rId17"/>
    <p:sldId id="361" r:id="rId18"/>
    <p:sldId id="362"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7" r:id="rId32"/>
    <p:sldId id="376"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s M Salmon (STR)" initials="M(" lastIdx="6" clrIdx="0">
    <p:extLst>
      <p:ext uri="{19B8F6BF-5375-455C-9EA6-DF929625EA0E}">
        <p15:presenceInfo xmlns:p15="http://schemas.microsoft.com/office/powerpoint/2012/main" userId="S::msalmon@str.bwcet.com::4a25cd06-2976-4bde-80a4-2f34273f22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62157" autoAdjust="0"/>
  </p:normalViewPr>
  <p:slideViewPr>
    <p:cSldViewPr snapToGrid="0">
      <p:cViewPr varScale="1">
        <p:scale>
          <a:sx n="45" d="100"/>
          <a:sy n="45" d="100"/>
        </p:scale>
        <p:origin x="1578"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M Salmon (STR)" userId="4a25cd06-2976-4bde-80a4-2f34273f22bc" providerId="ADAL" clId="{A3B8C531-84BB-4817-ABE0-6577A36EF195}"/>
    <pc:docChg chg="delSld modSld">
      <pc:chgData name="Mrs M Salmon (STR)" userId="4a25cd06-2976-4bde-80a4-2f34273f22bc" providerId="ADAL" clId="{A3B8C531-84BB-4817-ABE0-6577A36EF195}" dt="2021-10-21T16:08:40.957" v="291" actId="47"/>
      <pc:docMkLst>
        <pc:docMk/>
      </pc:docMkLst>
      <pc:sldChg chg="modNotesTx">
        <pc:chgData name="Mrs M Salmon (STR)" userId="4a25cd06-2976-4bde-80a4-2f34273f22bc" providerId="ADAL" clId="{A3B8C531-84BB-4817-ABE0-6577A36EF195}" dt="2021-10-21T16:03:04.322" v="21" actId="6549"/>
        <pc:sldMkLst>
          <pc:docMk/>
          <pc:sldMk cId="660017643" sldId="347"/>
        </pc:sldMkLst>
      </pc:sldChg>
      <pc:sldChg chg="modNotesTx">
        <pc:chgData name="Mrs M Salmon (STR)" userId="4a25cd06-2976-4bde-80a4-2f34273f22bc" providerId="ADAL" clId="{A3B8C531-84BB-4817-ABE0-6577A36EF195}" dt="2021-10-21T16:03:54.788" v="77" actId="20577"/>
        <pc:sldMkLst>
          <pc:docMk/>
          <pc:sldMk cId="1684600337" sldId="348"/>
        </pc:sldMkLst>
      </pc:sldChg>
      <pc:sldChg chg="modNotesTx">
        <pc:chgData name="Mrs M Salmon (STR)" userId="4a25cd06-2976-4bde-80a4-2f34273f22bc" providerId="ADAL" clId="{A3B8C531-84BB-4817-ABE0-6577A36EF195}" dt="2021-10-21T16:04:41.512" v="96" actId="6549"/>
        <pc:sldMkLst>
          <pc:docMk/>
          <pc:sldMk cId="211667536" sldId="349"/>
        </pc:sldMkLst>
      </pc:sldChg>
      <pc:sldChg chg="modNotesTx">
        <pc:chgData name="Mrs M Salmon (STR)" userId="4a25cd06-2976-4bde-80a4-2f34273f22bc" providerId="ADAL" clId="{A3B8C531-84BB-4817-ABE0-6577A36EF195}" dt="2021-10-21T16:06:45.964" v="259" actId="6549"/>
        <pc:sldMkLst>
          <pc:docMk/>
          <pc:sldMk cId="2984221911" sldId="350"/>
        </pc:sldMkLst>
      </pc:sldChg>
      <pc:sldChg chg="modNotesTx">
        <pc:chgData name="Mrs M Salmon (STR)" userId="4a25cd06-2976-4bde-80a4-2f34273f22bc" providerId="ADAL" clId="{A3B8C531-84BB-4817-ABE0-6577A36EF195}" dt="2021-10-21T16:07:33.380" v="281" actId="6549"/>
        <pc:sldMkLst>
          <pc:docMk/>
          <pc:sldMk cId="1682624414" sldId="351"/>
        </pc:sldMkLst>
      </pc:sldChg>
      <pc:sldChg chg="modNotesTx">
        <pc:chgData name="Mrs M Salmon (STR)" userId="4a25cd06-2976-4bde-80a4-2f34273f22bc" providerId="ADAL" clId="{A3B8C531-84BB-4817-ABE0-6577A36EF195}" dt="2021-10-21T16:07:40.819" v="282" actId="6549"/>
        <pc:sldMkLst>
          <pc:docMk/>
          <pc:sldMk cId="2772649050" sldId="352"/>
        </pc:sldMkLst>
      </pc:sldChg>
      <pc:sldChg chg="modNotesTx">
        <pc:chgData name="Mrs M Salmon (STR)" userId="4a25cd06-2976-4bde-80a4-2f34273f22bc" providerId="ADAL" clId="{A3B8C531-84BB-4817-ABE0-6577A36EF195}" dt="2021-10-21T16:07:51.847" v="283" actId="6549"/>
        <pc:sldMkLst>
          <pc:docMk/>
          <pc:sldMk cId="2964261719" sldId="353"/>
        </pc:sldMkLst>
      </pc:sldChg>
      <pc:sldChg chg="modNotesTx">
        <pc:chgData name="Mrs M Salmon (STR)" userId="4a25cd06-2976-4bde-80a4-2f34273f22bc" providerId="ADAL" clId="{A3B8C531-84BB-4817-ABE0-6577A36EF195}" dt="2021-10-21T16:08:09.963" v="285" actId="6549"/>
        <pc:sldMkLst>
          <pc:docMk/>
          <pc:sldMk cId="1550221403" sldId="362"/>
        </pc:sldMkLst>
      </pc:sldChg>
      <pc:sldChg chg="modNotesTx">
        <pc:chgData name="Mrs M Salmon (STR)" userId="4a25cd06-2976-4bde-80a4-2f34273f22bc" providerId="ADAL" clId="{A3B8C531-84BB-4817-ABE0-6577A36EF195}" dt="2021-10-21T16:08:18.105" v="286" actId="6549"/>
        <pc:sldMkLst>
          <pc:docMk/>
          <pc:sldMk cId="913988276" sldId="367"/>
        </pc:sldMkLst>
      </pc:sldChg>
      <pc:sldChg chg="modNotesTx">
        <pc:chgData name="Mrs M Salmon (STR)" userId="4a25cd06-2976-4bde-80a4-2f34273f22bc" providerId="ADAL" clId="{A3B8C531-84BB-4817-ABE0-6577A36EF195}" dt="2021-10-21T16:08:22.503" v="287" actId="6549"/>
        <pc:sldMkLst>
          <pc:docMk/>
          <pc:sldMk cId="131578002" sldId="369"/>
        </pc:sldMkLst>
      </pc:sldChg>
      <pc:sldChg chg="modNotesTx">
        <pc:chgData name="Mrs M Salmon (STR)" userId="4a25cd06-2976-4bde-80a4-2f34273f22bc" providerId="ADAL" clId="{A3B8C531-84BB-4817-ABE0-6577A36EF195}" dt="2021-10-21T16:08:29.862" v="288" actId="6549"/>
        <pc:sldMkLst>
          <pc:docMk/>
          <pc:sldMk cId="942647916" sldId="375"/>
        </pc:sldMkLst>
      </pc:sldChg>
      <pc:sldChg chg="modNotesTx">
        <pc:chgData name="Mrs M Salmon (STR)" userId="4a25cd06-2976-4bde-80a4-2f34273f22bc" providerId="ADAL" clId="{A3B8C531-84BB-4817-ABE0-6577A36EF195}" dt="2021-10-21T16:08:33.631" v="289" actId="6549"/>
        <pc:sldMkLst>
          <pc:docMk/>
          <pc:sldMk cId="3869420160" sldId="376"/>
        </pc:sldMkLst>
      </pc:sldChg>
      <pc:sldChg chg="del modNotesTx">
        <pc:chgData name="Mrs M Salmon (STR)" userId="4a25cd06-2976-4bde-80a4-2f34273f22bc" providerId="ADAL" clId="{A3B8C531-84BB-4817-ABE0-6577A36EF195}" dt="2021-10-21T16:08:40.957" v="291" actId="47"/>
        <pc:sldMkLst>
          <pc:docMk/>
          <pc:sldMk cId="2512282598" sldId="3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B0E578A-A543-4E11-A590-F845C813CA7E}" type="datetimeFigureOut">
              <a:rPr lang="en-GB" smtClean="0"/>
              <a:t>21/10/2021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9D10A17-A424-4BE1-8C5C-05F7EDF19C0C}" type="slidenum">
              <a:rPr lang="en-GB" smtClean="0"/>
              <a:t>‹#›</a:t>
            </a:fld>
            <a:endParaRPr lang="en-GB"/>
          </a:p>
        </p:txBody>
      </p:sp>
    </p:spTree>
    <p:extLst>
      <p:ext uri="{BB962C8B-B14F-4D97-AF65-F5344CB8AC3E}">
        <p14:creationId xmlns:p14="http://schemas.microsoft.com/office/powerpoint/2010/main" val="2649666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D10A17-A424-4BE1-8C5C-05F7EDF19C0C}" type="slidenum">
              <a:rPr lang="en-GB" smtClean="0"/>
              <a:t>1</a:t>
            </a:fld>
            <a:endParaRPr lang="en-GB"/>
          </a:p>
        </p:txBody>
      </p:sp>
    </p:spTree>
    <p:extLst>
      <p:ext uri="{BB962C8B-B14F-4D97-AF65-F5344CB8AC3E}">
        <p14:creationId xmlns:p14="http://schemas.microsoft.com/office/powerpoint/2010/main" val="3126797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10</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11</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12</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13</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14</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15</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D10A17-A424-4BE1-8C5C-05F7EDF19C0C}" type="slidenum">
              <a:rPr lang="en-GB" smtClean="0"/>
              <a:t>16</a:t>
            </a:fld>
            <a:endParaRPr lang="en-GB"/>
          </a:p>
        </p:txBody>
      </p:sp>
    </p:spTree>
    <p:extLst>
      <p:ext uri="{BB962C8B-B14F-4D97-AF65-F5344CB8AC3E}">
        <p14:creationId xmlns:p14="http://schemas.microsoft.com/office/powerpoint/2010/main" val="3238326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17</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18</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19</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rPr>
              <a:t>We aim to provide you with all relevant information to help you understand how school will prepare Y11 children for their key assessments this year and ultimately their formal examinations and indeed how you can help support them at home.</a:t>
            </a:r>
            <a:r>
              <a:rPr lang="en-US" sz="1800" b="0" i="0" dirty="0">
                <a:solidFill>
                  <a:srgbClr val="444444"/>
                </a:solidFill>
                <a:effectLst/>
                <a:latin typeface="Arial" panose="020B0604020202020204" pitchFamily="34" charset="0"/>
              </a:rPr>
              <a:t>​</a:t>
            </a:r>
          </a:p>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2</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20</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21</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D10A17-A424-4BE1-8C5C-05F7EDF19C0C}" type="slidenum">
              <a:rPr lang="en-GB" smtClean="0"/>
              <a:t>22</a:t>
            </a:fld>
            <a:endParaRPr lang="en-GB"/>
          </a:p>
        </p:txBody>
      </p:sp>
    </p:spTree>
    <p:extLst>
      <p:ext uri="{BB962C8B-B14F-4D97-AF65-F5344CB8AC3E}">
        <p14:creationId xmlns:p14="http://schemas.microsoft.com/office/powerpoint/2010/main" val="3097126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23</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24</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25</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26</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27</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D10A17-A424-4BE1-8C5C-05F7EDF19C0C}" type="slidenum">
              <a:rPr lang="en-GB" smtClean="0"/>
              <a:t>28</a:t>
            </a:fld>
            <a:endParaRPr lang="en-GB"/>
          </a:p>
        </p:txBody>
      </p:sp>
    </p:spTree>
    <p:extLst>
      <p:ext uri="{BB962C8B-B14F-4D97-AF65-F5344CB8AC3E}">
        <p14:creationId xmlns:p14="http://schemas.microsoft.com/office/powerpoint/2010/main" val="1001171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29</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rPr>
              <a:t>Target grades are based on national transition matrices which give information on KS2 end points and potential KS4 end points.</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Set targets for those achieving in the top 25% of all pupils nationally to reinforce aspirational nature of targets. Therefore 75% nationally will not achieve that grade. In our experience, many students surpass their aspirational targets thereby placing them in top 20, 15, 10% of pupils nationally.</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It is something to aim towards, it is not a prediction.</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3</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rPr>
              <a:t>Home school communication in Y11</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Term 1: Assess progress and grade report to parents before half term. Inform you of snapshot of achievement at this moment in time to help target their preparations for their practice exams in Nov/Dec. Timetable for these exams is included in your pack. Inform you of tips and techniques used in school to help students know more and remember more which can be reinforced by yourselves at home.</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Practice examination results day in Dec before break up for Christmas.</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Term 2: Following practice exams, teachers write a full written report give advice for how to improve over the year. Follow up mock speaking tests and other class based assessments and Grade report in March.</a:t>
            </a:r>
            <a:r>
              <a:rPr lang="en-US" sz="1800" b="0" i="0" dirty="0">
                <a:solidFill>
                  <a:srgbClr val="444444"/>
                </a:solidFill>
                <a:effectLst/>
                <a:latin typeface="Arial" panose="020B0604020202020204" pitchFamily="34" charset="0"/>
              </a:rPr>
              <a:t>​ Parent/</a:t>
            </a:r>
            <a:r>
              <a:rPr lang="en-US" sz="1800" b="0" i="0" dirty="0" err="1">
                <a:solidFill>
                  <a:srgbClr val="444444"/>
                </a:solidFill>
                <a:effectLst/>
                <a:latin typeface="Arial" panose="020B0604020202020204" pitchFamily="34" charset="0"/>
              </a:rPr>
              <a:t>Carer</a:t>
            </a:r>
            <a:r>
              <a:rPr lang="en-US" sz="1800" b="0" i="0" dirty="0">
                <a:solidFill>
                  <a:srgbClr val="444444"/>
                </a:solidFill>
                <a:effectLst/>
                <a:latin typeface="Arial" panose="020B0604020202020204" pitchFamily="34" charset="0"/>
              </a:rPr>
              <a:t> evening via Teams.</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Term 3: External exams begin May</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Should there be any class moves or invites to revision classes – attendance is not optional</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4</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rPr>
              <a:t>Practice exam TT is in your packs</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Idea begin planning time up to exams to create a revision TT – blank one in packs</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rial" panose="020B0604020202020204" pitchFamily="34" charset="0"/>
              </a:rPr>
              <a:t>Exams update JCQ</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End Sept Ofqual announced proposal for exams in 2022; JCQ document released in October it states that formulae sheets will be provided in Maths and GCSE combined science and Physics; advanced information on the focus of exams will be available in Feb 2022 for the majority of subjects except </a:t>
            </a:r>
            <a:r>
              <a:rPr lang="en-GB" sz="1800" b="0" i="0" u="none" strike="noStrike" dirty="0" err="1">
                <a:solidFill>
                  <a:srgbClr val="000000"/>
                </a:solidFill>
                <a:effectLst/>
                <a:latin typeface="Arial" panose="020B0604020202020204" pitchFamily="34" charset="0"/>
              </a:rPr>
              <a:t>Ee</a:t>
            </a:r>
            <a:r>
              <a:rPr lang="en-GB" sz="1800" b="0" i="0" u="none" strike="noStrike" dirty="0">
                <a:solidFill>
                  <a:srgbClr val="000000"/>
                </a:solidFill>
                <a:effectLst/>
                <a:latin typeface="Arial" panose="020B0604020202020204" pitchFamily="34" charset="0"/>
              </a:rPr>
              <a:t> Lit, History, Geography, Art &amp; Design. For English Lit, History and Geography there will be a choice of topics on their exams. Art will be assessed on portfolio coursework only. This means that up until that time students will continue to study the full depth and breadth of each subject. Once schools receive further information, we will be able to strengthen and deepen understanding of the topics selected for assessment and ensure exam skills are developed.</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Contingency planning should exams not go ahead we would revert to a teacher assessed grade system.</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Preparing for exams in Summer, practice exams run through exactly same expectations.</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Must adhere to exam hall rules and be fully prepared with equipment</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No SMART watches – risk of accessing internet</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Ask for watches to be removed and placed on table.</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If SMART watch or we suspect it is a SMART watch, will be removed for the duration of the exam.</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Ballpoint only – no other such as gel pens.</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Scientific calculator – should know when can use i.e. calc maths paper, science exams, geography exams. </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Highlighters only on question not on answer as papers scanned electronically and it risks blurring of answer</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Clear pencil cases only</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No labels on water bottles </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Timeline for Y11:</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October – now assessment report before half term</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Exams </a:t>
            </a:r>
            <a:r>
              <a:rPr lang="en-GB" sz="1800" b="1" i="0" u="none" strike="noStrike" dirty="0">
                <a:solidFill>
                  <a:srgbClr val="FF0000"/>
                </a:solidFill>
                <a:effectLst/>
                <a:latin typeface="Arial" panose="020B0604020202020204" pitchFamily="34" charset="0"/>
              </a:rPr>
              <a:t>begin May (tbc) usually around second week of May</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rial" panose="020B0604020202020204" pitchFamily="34" charset="0"/>
              </a:rPr>
              <a:t>MUST be available end June for a contingency day – e.g. In the rare event that disruption to the exam period means exams must be rearranged, they will be held on the contingency day. If disrupted exams cannot all be held on one day, they will be held in the days leading up to the contingency day. </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5</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rial" panose="020B0604020202020204" pitchFamily="34" charset="0"/>
              </a:rPr>
              <a:t>Y11 Focus on:</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rial" panose="020B0604020202020204" pitchFamily="34" charset="0"/>
              </a:rPr>
              <a:t>Persist: Try and try again</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rial" panose="020B0604020202020204" pitchFamily="34" charset="0"/>
              </a:rPr>
              <a:t>Aspire: To be the very best; look ahead to 6th form subjects; employment; apprenticeship requirements. </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rial" panose="020B0604020202020204" pitchFamily="34" charset="0"/>
              </a:rPr>
              <a:t>Resilience: will find it hard; use the support around you at home and school; 2 years of learning and challenging concepts</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6</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7</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The last couple of years have been unprecedented in education and please be assured that we have a central plan to support your child's progress in each subject area and how we will address any "curriculum gaps" that may have occurred due to the pandemic. Over the course of the year there will be 3-4 cycles of intervention that we will run with </a:t>
            </a:r>
            <a:r>
              <a:rPr lang="en-US" sz="1800" b="0" i="0" u="none" strike="noStrike" dirty="0" err="1">
                <a:solidFill>
                  <a:srgbClr val="000000"/>
                </a:solidFill>
                <a:effectLst/>
                <a:latin typeface="Calibri" panose="020F0502020204030204" pitchFamily="34" charset="0"/>
              </a:rPr>
              <a:t>Yr</a:t>
            </a:r>
            <a:r>
              <a:rPr lang="en-US" sz="1800" b="0" i="0" u="none" strike="noStrike" dirty="0">
                <a:solidFill>
                  <a:srgbClr val="000000"/>
                </a:solidFill>
                <a:effectLst/>
                <a:latin typeface="Calibri" panose="020F0502020204030204" pitchFamily="34" charset="0"/>
              </a:rPr>
              <a:t> 11, in addition to the focused work that takes place within subject curriculum time. Year 11 have already been invited to attend in school intervention this cycle and this will support their progress in the upcoming practice exams and this has been running for a couple of weeks now. Please talk to your child about how this is going and encourage them to ask their teachers to go over specific things they are unsure of. We really need your support in encouraging students to attend and engage with this and if there are specific barriers to them attending please discuss this with us so we can try to work round that. We will also be offering further small group tuition in specific subjects through our pool of tutors in the MAT and through the National Tuition Partners. These sessions will be online and again your support in encouraging your child to engage in this opportunity is a crucial part in determining the impact it has on their progress. Please contact either Mrs Dunn or Mrs Harrison if you have any queries about the additional support your child has been offered.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9D10A17-A424-4BE1-8C5C-05F7EDF19C0C}" type="slidenum">
              <a:rPr lang="en-GB" smtClean="0"/>
              <a:t>8</a:t>
            </a:fld>
            <a:endParaRPr lang="en-GB"/>
          </a:p>
        </p:txBody>
      </p:sp>
    </p:spTree>
    <p:extLst>
      <p:ext uri="{BB962C8B-B14F-4D97-AF65-F5344CB8AC3E}">
        <p14:creationId xmlns:p14="http://schemas.microsoft.com/office/powerpoint/2010/main" val="422104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D10A17-A424-4BE1-8C5C-05F7EDF19C0C}" type="slidenum">
              <a:rPr lang="en-GB" smtClean="0"/>
              <a:t>9</a:t>
            </a:fld>
            <a:endParaRPr lang="en-GB"/>
          </a:p>
        </p:txBody>
      </p:sp>
    </p:spTree>
    <p:extLst>
      <p:ext uri="{BB962C8B-B14F-4D97-AF65-F5344CB8AC3E}">
        <p14:creationId xmlns:p14="http://schemas.microsoft.com/office/powerpoint/2010/main" val="415943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ADE4-F1E7-4FE8-9E8F-F77A0FF236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B953EC-5B3C-4B48-936F-41663FEC4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3FD19D-F7EA-42D3-8CD5-2597DB45DB75}"/>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5" name="Footer Placeholder 4">
            <a:extLst>
              <a:ext uri="{FF2B5EF4-FFF2-40B4-BE49-F238E27FC236}">
                <a16:creationId xmlns:a16="http://schemas.microsoft.com/office/drawing/2014/main" id="{9505AF85-26E8-4FC9-A686-9B843A6EF3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0A5602-9B9B-4D0A-8D2D-AA8B5B8061E8}"/>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110023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86029-8561-4E36-97D6-4D615B60D2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114C74-61AB-4A87-BD00-CC84F323C0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14D5B9-8AB4-4803-A1CC-636890283EAB}"/>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5" name="Footer Placeholder 4">
            <a:extLst>
              <a:ext uri="{FF2B5EF4-FFF2-40B4-BE49-F238E27FC236}">
                <a16:creationId xmlns:a16="http://schemas.microsoft.com/office/drawing/2014/main" id="{B78AB631-A308-4665-9ECE-A2ECE5A8D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10093A-3E7B-4C12-A73E-5D9920B5091F}"/>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221886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AE54D-4603-4A74-A036-FE21898DB8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B37A0E-6AE3-4286-94D2-B09358CA3F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3212F2-8776-4D06-9405-80E9FBC37033}"/>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5" name="Footer Placeholder 4">
            <a:extLst>
              <a:ext uri="{FF2B5EF4-FFF2-40B4-BE49-F238E27FC236}">
                <a16:creationId xmlns:a16="http://schemas.microsoft.com/office/drawing/2014/main" id="{88D9B774-95B0-4464-AAB4-8305A9F24E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208863-602C-47A4-BD8A-C9C0EA5B091A}"/>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386557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C138D-8BD8-43D8-B9D8-7709E53FB2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B5A1BB-AB26-4650-ABA3-58F2558C0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12F591-D98C-4677-B766-3CEB0B728CF6}"/>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5" name="Footer Placeholder 4">
            <a:extLst>
              <a:ext uri="{FF2B5EF4-FFF2-40B4-BE49-F238E27FC236}">
                <a16:creationId xmlns:a16="http://schemas.microsoft.com/office/drawing/2014/main" id="{C1E086F5-73D0-40D7-8224-67FCCE81A3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5CFC4A-87AA-40A7-9C1E-95A1E74660CA}"/>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206426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ED87-D149-48C9-8637-5E07985444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156237-6487-4D38-9FB2-B0D27E1FEA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B6EFA-A14E-49C5-B94F-8D8CCBB58C61}"/>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5" name="Footer Placeholder 4">
            <a:extLst>
              <a:ext uri="{FF2B5EF4-FFF2-40B4-BE49-F238E27FC236}">
                <a16:creationId xmlns:a16="http://schemas.microsoft.com/office/drawing/2014/main" id="{BB3E6634-491A-4E6C-9EE6-8F316F7549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6F27D4-FBB9-455A-B017-5413DE7611E5}"/>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408743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9E5C-DEFD-42EF-8782-73E14FDB60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BCD5D9-2EF1-41CB-8DF7-AF9D9CE540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503721-E332-4FB7-AB2C-D05E6957D6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89EB7F-FD1E-4B0C-B89C-22ADB91043B6}"/>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6" name="Footer Placeholder 5">
            <a:extLst>
              <a:ext uri="{FF2B5EF4-FFF2-40B4-BE49-F238E27FC236}">
                <a16:creationId xmlns:a16="http://schemas.microsoft.com/office/drawing/2014/main" id="{36F150C6-3677-42BA-B13E-6DE4DCBE9B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9E9752-C502-4FEC-AE6F-A9D33EBC78D8}"/>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4265717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EF54-26CD-404D-A505-D46549CDD6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AE765A-8B4F-478C-8B79-2EEF3E2D5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BBB5AE-39FF-4A34-956E-08C63237EF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1626B4-7613-4625-9921-3A05F27F42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6317E-1D6D-498F-8240-34565E2BA1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DB6E17-A7A2-4D91-B827-713DFCAF6CF7}"/>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8" name="Footer Placeholder 7">
            <a:extLst>
              <a:ext uri="{FF2B5EF4-FFF2-40B4-BE49-F238E27FC236}">
                <a16:creationId xmlns:a16="http://schemas.microsoft.com/office/drawing/2014/main" id="{CDDA325C-2AAB-4DC8-A18D-F7BE0DB3DB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C4E92A-8186-4EC7-8900-06DEA1F00239}"/>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294945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690F7-740B-4F14-BE7B-B0963757780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F613639-923A-44AA-BD83-4DEA20BBFEAA}"/>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4" name="Footer Placeholder 3">
            <a:extLst>
              <a:ext uri="{FF2B5EF4-FFF2-40B4-BE49-F238E27FC236}">
                <a16:creationId xmlns:a16="http://schemas.microsoft.com/office/drawing/2014/main" id="{8F821E4F-16E6-4643-A457-F621769336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3B0439-C96D-492F-BB55-3655DAE03C57}"/>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4000338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E897C6-B107-4B08-9A0F-2CA623E239FB}"/>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3" name="Footer Placeholder 2">
            <a:extLst>
              <a:ext uri="{FF2B5EF4-FFF2-40B4-BE49-F238E27FC236}">
                <a16:creationId xmlns:a16="http://schemas.microsoft.com/office/drawing/2014/main" id="{A912482D-B435-4A56-B2FD-2F568F0DEE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BD23BF-A92E-4BA6-9F0E-01C981F8EF06}"/>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127458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DA1D-F3FD-4463-AA56-19CBCB76D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C68C6C-8D6B-45B2-80DA-D36BBA681E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27251C-282D-48CB-B613-54FCFB9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944232-DCD4-414F-AE4D-ACF6B64B2ADC}"/>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6" name="Footer Placeholder 5">
            <a:extLst>
              <a:ext uri="{FF2B5EF4-FFF2-40B4-BE49-F238E27FC236}">
                <a16:creationId xmlns:a16="http://schemas.microsoft.com/office/drawing/2014/main" id="{FEE8CAD1-B9D4-46A5-9F0E-506716458E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48A779-C0FA-437C-BD85-5599BC9F15D3}"/>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3438758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6B0F-B2FC-4705-970C-E092339DAD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C9EDF5-2429-487C-8F17-8B266208C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FF8822-E25F-45D9-A42C-A1F368E7F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E76D6-B497-4EE8-9CFC-CF83C793DA52}"/>
              </a:ext>
            </a:extLst>
          </p:cNvPr>
          <p:cNvSpPr>
            <a:spLocks noGrp="1"/>
          </p:cNvSpPr>
          <p:nvPr>
            <p:ph type="dt" sz="half" idx="10"/>
          </p:nvPr>
        </p:nvSpPr>
        <p:spPr/>
        <p:txBody>
          <a:bodyPr/>
          <a:lstStyle/>
          <a:p>
            <a:fld id="{0591EC96-1318-4495-AC21-B72ED7C4DA21}" type="datetimeFigureOut">
              <a:rPr lang="en-GB" smtClean="0"/>
              <a:t>21/10/2021</a:t>
            </a:fld>
            <a:endParaRPr lang="en-GB"/>
          </a:p>
        </p:txBody>
      </p:sp>
      <p:sp>
        <p:nvSpPr>
          <p:cNvPr id="6" name="Footer Placeholder 5">
            <a:extLst>
              <a:ext uri="{FF2B5EF4-FFF2-40B4-BE49-F238E27FC236}">
                <a16:creationId xmlns:a16="http://schemas.microsoft.com/office/drawing/2014/main" id="{817D7CDD-48C8-454D-8F7F-CC29D2FFAC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066FF7-019E-410C-9B52-F92A0E2AAFC0}"/>
              </a:ext>
            </a:extLst>
          </p:cNvPr>
          <p:cNvSpPr>
            <a:spLocks noGrp="1"/>
          </p:cNvSpPr>
          <p:nvPr>
            <p:ph type="sldNum" sz="quarter" idx="12"/>
          </p:nvPr>
        </p:nvSpPr>
        <p:spPr/>
        <p:txBody>
          <a:bodyPr/>
          <a:lstStyle/>
          <a:p>
            <a:fld id="{388018FD-6063-4848-9C80-4F56889E4166}" type="slidenum">
              <a:rPr lang="en-GB" smtClean="0"/>
              <a:t>‹#›</a:t>
            </a:fld>
            <a:endParaRPr lang="en-GB"/>
          </a:p>
        </p:txBody>
      </p:sp>
    </p:spTree>
    <p:extLst>
      <p:ext uri="{BB962C8B-B14F-4D97-AF65-F5344CB8AC3E}">
        <p14:creationId xmlns:p14="http://schemas.microsoft.com/office/powerpoint/2010/main" val="848398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875483-63B4-46B0-9B1A-77FFE3FC2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241129-4306-487F-BA84-D4250B8D50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BF3BC4-3142-4235-9A3B-8F2AF81E6E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1EC96-1318-4495-AC21-B72ED7C4DA21}" type="datetimeFigureOut">
              <a:rPr lang="en-GB" smtClean="0"/>
              <a:t>21/10/2021</a:t>
            </a:fld>
            <a:endParaRPr lang="en-GB"/>
          </a:p>
        </p:txBody>
      </p:sp>
      <p:sp>
        <p:nvSpPr>
          <p:cNvPr id="5" name="Footer Placeholder 4">
            <a:extLst>
              <a:ext uri="{FF2B5EF4-FFF2-40B4-BE49-F238E27FC236}">
                <a16:creationId xmlns:a16="http://schemas.microsoft.com/office/drawing/2014/main" id="{46ABCD6F-13B2-4DF3-A1B5-E5E8CB892B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6EC7D8-EA97-4C7E-BDED-EEA94BD7F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018FD-6063-4848-9C80-4F56889E4166}" type="slidenum">
              <a:rPr lang="en-GB" smtClean="0"/>
              <a:t>‹#›</a:t>
            </a:fld>
            <a:endParaRPr lang="en-GB"/>
          </a:p>
        </p:txBody>
      </p:sp>
    </p:spTree>
    <p:extLst>
      <p:ext uri="{BB962C8B-B14F-4D97-AF65-F5344CB8AC3E}">
        <p14:creationId xmlns:p14="http://schemas.microsoft.com/office/powerpoint/2010/main" val="110081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465A50-66C2-4477-AFC7-B8BD2B4CB017}"/>
              </a:ext>
            </a:extLst>
          </p:cNvPr>
          <p:cNvSpPr txBox="1"/>
          <p:nvPr/>
        </p:nvSpPr>
        <p:spPr>
          <a:xfrm>
            <a:off x="807813" y="748848"/>
            <a:ext cx="10619382" cy="1446550"/>
          </a:xfrm>
          <a:prstGeom prst="rect">
            <a:avLst/>
          </a:prstGeom>
          <a:noFill/>
        </p:spPr>
        <p:txBody>
          <a:bodyPr wrap="square" rtlCol="0">
            <a:spAutoFit/>
          </a:bodyPr>
          <a:lstStyle/>
          <a:p>
            <a:pPr algn="ctr"/>
            <a:r>
              <a:rPr lang="en-GB" sz="4400" b="1" dirty="0">
                <a:latin typeface="Palatino Linotype" panose="02040502050505030304" pitchFamily="18" charset="0"/>
              </a:rPr>
              <a:t>Y11 Parent Information Evening</a:t>
            </a:r>
            <a:br>
              <a:rPr lang="en-GB" sz="4400" b="1" dirty="0">
                <a:latin typeface="Palatino Linotype" panose="02040502050505030304" pitchFamily="18" charset="0"/>
              </a:rPr>
            </a:br>
            <a:r>
              <a:rPr lang="en-GB" sz="4400" b="1" dirty="0">
                <a:latin typeface="Palatino Linotype" panose="02040502050505030304" pitchFamily="18" charset="0"/>
              </a:rPr>
              <a:t>Helping my child to succeed at GCSE</a:t>
            </a:r>
            <a:endParaRPr lang="en-GB" sz="4400" b="1" dirty="0">
              <a:latin typeface="Palatino Linotype" panose="02040502050505030304" pitchFamily="18" charset="0"/>
              <a:ea typeface="Tahoma" panose="020B0604030504040204" pitchFamily="34" charset="0"/>
              <a:cs typeface="Tahoma" panose="020B0604030504040204" pitchFamily="34" charset="0"/>
            </a:endParaRPr>
          </a:p>
        </p:txBody>
      </p:sp>
      <p:sp>
        <p:nvSpPr>
          <p:cNvPr id="7" name="TextBox 13">
            <a:extLst>
              <a:ext uri="{FF2B5EF4-FFF2-40B4-BE49-F238E27FC236}">
                <a16:creationId xmlns:a16="http://schemas.microsoft.com/office/drawing/2014/main" id="{1F210033-A84D-4BA3-919B-E81470D88627}"/>
              </a:ext>
            </a:extLst>
          </p:cNvPr>
          <p:cNvSpPr txBox="1"/>
          <p:nvPr/>
        </p:nvSpPr>
        <p:spPr>
          <a:xfrm>
            <a:off x="1945554" y="5232975"/>
            <a:ext cx="834390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400" b="1" i="1" dirty="0">
                <a:latin typeface="Palatino Linotype" panose="02040502050505030304" pitchFamily="18" charset="0"/>
                <a:ea typeface="Tahoma" panose="020B0604030504040204" pitchFamily="34" charset="0"/>
                <a:cs typeface="Tahoma" panose="020B0604030504040204" pitchFamily="34" charset="0"/>
              </a:rPr>
              <a:t>Let your light shine </a:t>
            </a:r>
          </a:p>
        </p:txBody>
      </p:sp>
      <p:pic>
        <p:nvPicPr>
          <p:cNvPr id="9" name="Picture 8" descr="See the source image">
            <a:extLst>
              <a:ext uri="{FF2B5EF4-FFF2-40B4-BE49-F238E27FC236}">
                <a16:creationId xmlns:a16="http://schemas.microsoft.com/office/drawing/2014/main" id="{E3284669-1F84-404A-8B8E-B82ACC173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2317" y="2537085"/>
            <a:ext cx="2327365" cy="222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523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3" name="TextBox 2"/>
          <p:cNvSpPr txBox="1"/>
          <p:nvPr/>
        </p:nvSpPr>
        <p:spPr>
          <a:xfrm>
            <a:off x="3635161" y="257746"/>
            <a:ext cx="8268861" cy="6063198"/>
          </a:xfrm>
          <a:prstGeom prst="rect">
            <a:avLst/>
          </a:prstGeom>
          <a:noFill/>
        </p:spPr>
        <p:txBody>
          <a:bodyPr wrap="square" rtlCol="0">
            <a:spAutoFit/>
          </a:bodyPr>
          <a:lstStyle/>
          <a:p>
            <a:r>
              <a:rPr lang="en-GB" sz="2000" dirty="0">
                <a:latin typeface="Palatino Linotype" panose="02040502050505030304" pitchFamily="18" charset="0"/>
                <a:cs typeface="Calibri"/>
              </a:rPr>
              <a:t>Mr McHale (SAHT) </a:t>
            </a:r>
          </a:p>
          <a:p>
            <a:r>
              <a:rPr lang="en-GB" sz="2000" dirty="0">
                <a:latin typeface="Palatino Linotype" panose="02040502050505030304" pitchFamily="18" charset="0"/>
                <a:cs typeface="Calibri"/>
              </a:rPr>
              <a:t>Mr Green (AHT)</a:t>
            </a:r>
          </a:p>
          <a:p>
            <a:r>
              <a:rPr lang="en-GB" sz="2000" dirty="0">
                <a:latin typeface="Palatino Linotype" panose="02040502050505030304" pitchFamily="18" charset="0"/>
                <a:cs typeface="Calibri"/>
              </a:rPr>
              <a:t>Mr Davis (AHT)</a:t>
            </a:r>
          </a:p>
          <a:p>
            <a:pPr algn="ctr"/>
            <a:endParaRPr lang="en-GB" sz="2800" dirty="0">
              <a:latin typeface="Palatino Linotype" panose="02040502050505030304" pitchFamily="18" charset="0"/>
              <a:cs typeface="Calibri"/>
            </a:endParaRPr>
          </a:p>
          <a:p>
            <a:r>
              <a:rPr lang="en-GB" sz="2000" b="1" u="sng" dirty="0">
                <a:latin typeface="Palatino Linotype" panose="02040502050505030304" pitchFamily="18" charset="0"/>
                <a:cs typeface="Calibri"/>
              </a:rPr>
              <a:t>Heads of House </a:t>
            </a:r>
          </a:p>
          <a:p>
            <a:endParaRPr lang="en-GB" sz="2000" b="1" u="sng" dirty="0">
              <a:latin typeface="Palatino Linotype" panose="02040502050505030304" pitchFamily="18" charset="0"/>
              <a:cs typeface="Calibri"/>
            </a:endParaRPr>
          </a:p>
          <a:p>
            <a:r>
              <a:rPr lang="en-GB" sz="2000" dirty="0">
                <a:latin typeface="Palatino Linotype" panose="02040502050505030304" pitchFamily="18" charset="0"/>
                <a:cs typeface="Calibri"/>
              </a:rPr>
              <a:t>Head of St Cuthbert/Durham</a:t>
            </a:r>
          </a:p>
          <a:p>
            <a:r>
              <a:rPr lang="en-GB" sz="2000" dirty="0">
                <a:latin typeface="Palatino Linotype" panose="02040502050505030304" pitchFamily="18" charset="0"/>
                <a:cs typeface="Calibri"/>
              </a:rPr>
              <a:t>Mrs Mulhatton (Miss Martin)</a:t>
            </a:r>
          </a:p>
          <a:p>
            <a:endParaRPr lang="en-GB" sz="2000" dirty="0">
              <a:latin typeface="Palatino Linotype" panose="02040502050505030304" pitchFamily="18" charset="0"/>
              <a:cs typeface="Calibri"/>
            </a:endParaRPr>
          </a:p>
          <a:p>
            <a:r>
              <a:rPr lang="en-GB" sz="2000" dirty="0">
                <a:latin typeface="Palatino Linotype" panose="02040502050505030304" pitchFamily="18" charset="0"/>
                <a:cs typeface="Calibri"/>
              </a:rPr>
              <a:t>Head of St </a:t>
            </a:r>
            <a:r>
              <a:rPr lang="en-GB" sz="2000" dirty="0" err="1">
                <a:latin typeface="Palatino Linotype" panose="02040502050505030304" pitchFamily="18" charset="0"/>
                <a:cs typeface="Calibri"/>
              </a:rPr>
              <a:t>Godric</a:t>
            </a:r>
            <a:r>
              <a:rPr lang="en-GB" sz="2000" dirty="0">
                <a:latin typeface="Palatino Linotype" panose="02040502050505030304" pitchFamily="18" charset="0"/>
                <a:cs typeface="Calibri"/>
              </a:rPr>
              <a:t>/</a:t>
            </a:r>
            <a:r>
              <a:rPr lang="en-GB" sz="2000" dirty="0" err="1">
                <a:latin typeface="Palatino Linotype" panose="02040502050505030304" pitchFamily="18" charset="0"/>
                <a:cs typeface="Calibri"/>
              </a:rPr>
              <a:t>Finchale</a:t>
            </a:r>
            <a:r>
              <a:rPr lang="en-GB" sz="2000" dirty="0">
                <a:latin typeface="Palatino Linotype" panose="02040502050505030304" pitchFamily="18" charset="0"/>
                <a:cs typeface="Calibri"/>
              </a:rPr>
              <a:t> </a:t>
            </a:r>
          </a:p>
          <a:p>
            <a:r>
              <a:rPr lang="en-GB" sz="2000" dirty="0">
                <a:latin typeface="Palatino Linotype" panose="02040502050505030304" pitchFamily="18" charset="0"/>
                <a:cs typeface="Calibri"/>
              </a:rPr>
              <a:t>Mrs McHale (Mr Hurst)</a:t>
            </a:r>
          </a:p>
          <a:p>
            <a:endParaRPr lang="en-GB" sz="2000" dirty="0">
              <a:latin typeface="Palatino Linotype" panose="02040502050505030304" pitchFamily="18" charset="0"/>
              <a:cs typeface="Calibri"/>
            </a:endParaRPr>
          </a:p>
          <a:p>
            <a:r>
              <a:rPr lang="en-GB" sz="2000" dirty="0">
                <a:latin typeface="Palatino Linotype" panose="02040502050505030304" pitchFamily="18" charset="0"/>
                <a:cs typeface="Calibri"/>
              </a:rPr>
              <a:t>Head of St Hilda/Whitby</a:t>
            </a:r>
          </a:p>
          <a:p>
            <a:r>
              <a:rPr lang="en-GB" sz="2000" dirty="0">
                <a:latin typeface="Palatino Linotype" panose="02040502050505030304" pitchFamily="18" charset="0"/>
                <a:cs typeface="Calibri"/>
              </a:rPr>
              <a:t>Mr Thompson (Miss Bone)</a:t>
            </a:r>
          </a:p>
          <a:p>
            <a:endParaRPr lang="en-GB" sz="2000" dirty="0">
              <a:latin typeface="Palatino Linotype" panose="02040502050505030304" pitchFamily="18" charset="0"/>
              <a:cs typeface="Calibri"/>
            </a:endParaRPr>
          </a:p>
          <a:p>
            <a:r>
              <a:rPr lang="en-GB" sz="2000" dirty="0">
                <a:latin typeface="Palatino Linotype" panose="02040502050505030304" pitchFamily="18" charset="0"/>
                <a:cs typeface="Calibri"/>
              </a:rPr>
              <a:t>Head of St Aidan/</a:t>
            </a:r>
            <a:r>
              <a:rPr lang="en-GB" sz="2000" dirty="0" err="1">
                <a:latin typeface="Palatino Linotype" panose="02040502050505030304" pitchFamily="18" charset="0"/>
                <a:cs typeface="Calibri"/>
              </a:rPr>
              <a:t>Lindisfarne</a:t>
            </a:r>
            <a:endParaRPr lang="en-GB" sz="2000" dirty="0">
              <a:latin typeface="Palatino Linotype" panose="02040502050505030304" pitchFamily="18" charset="0"/>
              <a:cs typeface="Calibri"/>
            </a:endParaRPr>
          </a:p>
          <a:p>
            <a:r>
              <a:rPr lang="en-GB" sz="2000" dirty="0">
                <a:latin typeface="Palatino Linotype" panose="02040502050505030304" pitchFamily="18" charset="0"/>
                <a:cs typeface="Calibri"/>
              </a:rPr>
              <a:t>Mrs Duncan (Miss Fowler) </a:t>
            </a:r>
          </a:p>
          <a:p>
            <a:endParaRPr lang="en-GB" sz="2000" dirty="0">
              <a:latin typeface="Palatino Linotype" panose="02040502050505030304" pitchFamily="18" charset="0"/>
              <a:cs typeface="Calibri"/>
            </a:endParaRPr>
          </a:p>
          <a:p>
            <a:r>
              <a:rPr lang="en-GB" sz="2000" dirty="0">
                <a:latin typeface="Palatino Linotype" panose="02040502050505030304" pitchFamily="18" charset="0"/>
                <a:cs typeface="Calibri"/>
              </a:rPr>
              <a:t>Pastoral Support – Mrs G Mason</a:t>
            </a:r>
          </a:p>
        </p:txBody>
      </p:sp>
      <p:pic>
        <p:nvPicPr>
          <p:cNvPr id="71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56" t="8944" r="11158" b="8776"/>
          <a:stretch/>
        </p:blipFill>
        <p:spPr bwMode="auto">
          <a:xfrm>
            <a:off x="7725046" y="1077085"/>
            <a:ext cx="4251912" cy="421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81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8" name="Rectangle 3"/>
          <p:cNvSpPr txBox="1">
            <a:spLocks noChangeArrowheads="1"/>
          </p:cNvSpPr>
          <p:nvPr/>
        </p:nvSpPr>
        <p:spPr>
          <a:xfrm>
            <a:off x="3574463" y="1667380"/>
            <a:ext cx="8253646" cy="43445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GB" dirty="0">
                <a:latin typeface="Palatino Linotype" panose="02040502050505030304" pitchFamily="18" charset="0"/>
                <a:cs typeface="Calibri"/>
              </a:rPr>
              <a:t>Your child's Head of House.</a:t>
            </a:r>
          </a:p>
          <a:p>
            <a:pPr>
              <a:buFont typeface="Wingdings" panose="05000000000000000000" pitchFamily="2" charset="2"/>
              <a:buChar char="ü"/>
            </a:pPr>
            <a:endParaRPr lang="en-GB" sz="1800" dirty="0">
              <a:latin typeface="Palatino Linotype" panose="02040502050505030304" pitchFamily="18" charset="0"/>
              <a:cs typeface="Calibri" panose="020F0502020204030204" pitchFamily="34" charset="0"/>
            </a:endParaRPr>
          </a:p>
          <a:p>
            <a:pPr>
              <a:buFont typeface="Wingdings" panose="05000000000000000000" pitchFamily="2" charset="2"/>
              <a:buChar char="ü"/>
            </a:pPr>
            <a:r>
              <a:rPr lang="en-GB" dirty="0">
                <a:latin typeface="Palatino Linotype" panose="02040502050505030304" pitchFamily="18" charset="0"/>
                <a:cs typeface="Calibri"/>
              </a:rPr>
              <a:t>School counsellors are available via a referral from the Pastoral Team.</a:t>
            </a:r>
          </a:p>
          <a:p>
            <a:pPr>
              <a:buFont typeface="Wingdings" panose="05000000000000000000" pitchFamily="2" charset="2"/>
              <a:buChar char="ü"/>
            </a:pPr>
            <a:endParaRPr lang="en-GB" sz="1800" dirty="0">
              <a:latin typeface="Palatino Linotype" panose="02040502050505030304" pitchFamily="18" charset="0"/>
              <a:cs typeface="Calibri" panose="020F0502020204030204" pitchFamily="34" charset="0"/>
            </a:endParaRPr>
          </a:p>
          <a:p>
            <a:pPr>
              <a:buFont typeface="Wingdings" panose="05000000000000000000" pitchFamily="2" charset="2"/>
              <a:buChar char="ü"/>
            </a:pPr>
            <a:r>
              <a:rPr lang="en-GB" dirty="0">
                <a:latin typeface="Palatino Linotype" panose="02040502050505030304" pitchFamily="18" charset="0"/>
                <a:cs typeface="Calibri"/>
              </a:rPr>
              <a:t>Mrs Moran &amp; Mrs Devlin are the attendance team.</a:t>
            </a:r>
          </a:p>
          <a:p>
            <a:pPr>
              <a:buFont typeface="Wingdings" panose="05000000000000000000" pitchFamily="2" charset="2"/>
              <a:buChar char="ü"/>
            </a:pPr>
            <a:endParaRPr lang="en-GB" dirty="0">
              <a:latin typeface="Palatino Linotype" panose="02040502050505030304" pitchFamily="18" charset="0"/>
              <a:cs typeface="Calibri"/>
            </a:endParaRPr>
          </a:p>
          <a:p>
            <a:pPr>
              <a:buFont typeface="Wingdings" panose="05000000000000000000" pitchFamily="2" charset="2"/>
              <a:buChar char="ü"/>
            </a:pPr>
            <a:r>
              <a:rPr lang="en-GB" altLang="en-US" dirty="0">
                <a:latin typeface="Palatino Linotype" panose="02040502050505030304" pitchFamily="18" charset="0"/>
                <a:cs typeface="Calibri"/>
              </a:rPr>
              <a:t>Communicate with subject staff / tutors (where applicable) via the student planner.</a:t>
            </a:r>
          </a:p>
          <a:p>
            <a:pPr>
              <a:buFont typeface="Wingdings" panose="05000000000000000000" pitchFamily="2" charset="2"/>
              <a:buChar char="ü"/>
            </a:pPr>
            <a:endParaRPr lang="en-GB" altLang="en-US" dirty="0">
              <a:solidFill>
                <a:srgbClr val="FF0000"/>
              </a:solidFill>
              <a:latin typeface="Calibri"/>
              <a:cs typeface="Calibri"/>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7"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Seeking advice and communication</a:t>
            </a:r>
          </a:p>
        </p:txBody>
      </p:sp>
    </p:spTree>
    <p:extLst>
      <p:ext uri="{BB962C8B-B14F-4D97-AF65-F5344CB8AC3E}">
        <p14:creationId xmlns:p14="http://schemas.microsoft.com/office/powerpoint/2010/main" val="4037762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8" name="Rectangle 3"/>
          <p:cNvSpPr txBox="1">
            <a:spLocks noChangeArrowheads="1"/>
          </p:cNvSpPr>
          <p:nvPr/>
        </p:nvSpPr>
        <p:spPr>
          <a:xfrm>
            <a:off x="3574463" y="1297132"/>
            <a:ext cx="8537130" cy="43445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GB" altLang="en-US" sz="2600" dirty="0">
                <a:latin typeface="Palatino Linotype" panose="02040502050505030304" pitchFamily="18" charset="0"/>
                <a:cs typeface="Calibri"/>
              </a:rPr>
              <a:t>Excellent attendance</a:t>
            </a:r>
          </a:p>
          <a:p>
            <a:pPr marL="0" indent="0">
              <a:buNone/>
            </a:pPr>
            <a:r>
              <a:rPr lang="en-GB" altLang="en-US" sz="2600" dirty="0">
                <a:latin typeface="Palatino Linotype" panose="02040502050505030304" pitchFamily="18" charset="0"/>
                <a:cs typeface="Calibri"/>
              </a:rPr>
              <a:t> </a:t>
            </a:r>
          </a:p>
          <a:p>
            <a:pPr>
              <a:buFont typeface="Wingdings" panose="05000000000000000000" pitchFamily="2" charset="2"/>
              <a:buChar char="ü"/>
            </a:pPr>
            <a:r>
              <a:rPr lang="en-GB" altLang="en-US" sz="2600" dirty="0">
                <a:latin typeface="Palatino Linotype" panose="02040502050505030304" pitchFamily="18" charset="0"/>
                <a:cs typeface="Calibri"/>
              </a:rPr>
              <a:t>Punctuality – arrive on time for school (8:45am)</a:t>
            </a:r>
          </a:p>
          <a:p>
            <a:pPr marL="0" indent="0">
              <a:buNone/>
            </a:pPr>
            <a:endParaRPr lang="en-GB" altLang="en-US" sz="2600" dirty="0">
              <a:latin typeface="Palatino Linotype" panose="02040502050505030304" pitchFamily="18" charset="0"/>
              <a:cs typeface="Calibri"/>
            </a:endParaRPr>
          </a:p>
          <a:p>
            <a:pPr>
              <a:buFont typeface="Wingdings" panose="05000000000000000000" pitchFamily="2" charset="2"/>
              <a:buChar char="ü"/>
            </a:pPr>
            <a:r>
              <a:rPr lang="en-GB" altLang="en-US" sz="2600" dirty="0">
                <a:latin typeface="Palatino Linotype" panose="02040502050505030304" pitchFamily="18" charset="0"/>
                <a:cs typeface="Calibri"/>
              </a:rPr>
              <a:t>Correct uniform</a:t>
            </a:r>
          </a:p>
          <a:p>
            <a:pPr marL="0" indent="0">
              <a:buNone/>
            </a:pPr>
            <a:endParaRPr lang="en-GB" altLang="en-US" sz="2600" dirty="0">
              <a:latin typeface="Palatino Linotype" panose="02040502050505030304" pitchFamily="18" charset="0"/>
              <a:cs typeface="Calibri"/>
            </a:endParaRPr>
          </a:p>
          <a:p>
            <a:pPr>
              <a:buFont typeface="Wingdings" panose="05000000000000000000" pitchFamily="2" charset="2"/>
              <a:buChar char="ü"/>
            </a:pPr>
            <a:r>
              <a:rPr lang="en-GB" altLang="en-US" sz="2600" dirty="0">
                <a:latin typeface="Palatino Linotype" panose="02040502050505030304" pitchFamily="18" charset="0"/>
                <a:cs typeface="Calibri"/>
              </a:rPr>
              <a:t>Respect for staff and the school environment </a:t>
            </a:r>
          </a:p>
          <a:p>
            <a:pPr marL="0" indent="0">
              <a:buNone/>
            </a:pPr>
            <a:endParaRPr lang="en-GB" altLang="en-US" sz="2600" dirty="0">
              <a:latin typeface="Palatino Linotype" panose="02040502050505030304" pitchFamily="18" charset="0"/>
              <a:cs typeface="Calibri"/>
            </a:endParaRPr>
          </a:p>
          <a:p>
            <a:pPr>
              <a:buFont typeface="Wingdings" panose="05000000000000000000" pitchFamily="2" charset="2"/>
              <a:buChar char="ü"/>
            </a:pPr>
            <a:r>
              <a:rPr lang="en-GB" altLang="en-US" sz="2600" dirty="0">
                <a:latin typeface="Palatino Linotype" panose="02040502050505030304" pitchFamily="18" charset="0"/>
                <a:cs typeface="Calibri"/>
              </a:rPr>
              <a:t> Maximising lesson time </a:t>
            </a:r>
          </a:p>
          <a:p>
            <a:pPr marL="0" indent="0">
              <a:buNone/>
            </a:pPr>
            <a:r>
              <a:rPr lang="en-GB" altLang="en-US" sz="2600" dirty="0">
                <a:latin typeface="Palatino Linotype" panose="02040502050505030304" pitchFamily="18" charset="0"/>
                <a:cs typeface="Calibri"/>
              </a:rPr>
              <a:t> </a:t>
            </a:r>
          </a:p>
          <a:p>
            <a:pPr>
              <a:buFont typeface="Wingdings" panose="05000000000000000000" pitchFamily="2" charset="2"/>
              <a:buChar char="ü"/>
            </a:pPr>
            <a:r>
              <a:rPr lang="en-GB" altLang="en-US" sz="2600" dirty="0">
                <a:latin typeface="Palatino Linotype" panose="02040502050505030304" pitchFamily="18" charset="0"/>
                <a:cs typeface="Calibri"/>
              </a:rPr>
              <a:t>Gold standard class and homework </a:t>
            </a: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7"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Supporting our Pastoral Priorities </a:t>
            </a:r>
          </a:p>
        </p:txBody>
      </p:sp>
    </p:spTree>
    <p:extLst>
      <p:ext uri="{BB962C8B-B14F-4D97-AF65-F5344CB8AC3E}">
        <p14:creationId xmlns:p14="http://schemas.microsoft.com/office/powerpoint/2010/main" val="755239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7" y="175723"/>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Common Concerns </a:t>
            </a:r>
          </a:p>
        </p:txBody>
      </p:sp>
      <p:sp>
        <p:nvSpPr>
          <p:cNvPr id="4" name="Rounded Rectangular Callout 3"/>
          <p:cNvSpPr/>
          <p:nvPr/>
        </p:nvSpPr>
        <p:spPr>
          <a:xfrm>
            <a:off x="3618331" y="1161232"/>
            <a:ext cx="3494916" cy="1862459"/>
          </a:xfrm>
          <a:prstGeom prst="wedgeRoundRectCallout">
            <a:avLst>
              <a:gd name="adj1" fmla="val -73802"/>
              <a:gd name="adj2" fmla="val -5225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707152" y="1353797"/>
            <a:ext cx="3293897" cy="1631216"/>
          </a:xfrm>
          <a:prstGeom prst="rect">
            <a:avLst/>
          </a:prstGeom>
        </p:spPr>
        <p:txBody>
          <a:bodyPr wrap="square">
            <a:spAutoFit/>
          </a:bodyPr>
          <a:lstStyle/>
          <a:p>
            <a:pPr algn="ctr">
              <a:defRPr/>
            </a:pPr>
            <a:r>
              <a:rPr lang="en-GB" sz="2000" dirty="0">
                <a:latin typeface="Palatino Linotype" panose="02040502050505030304" pitchFamily="18" charset="0"/>
              </a:rPr>
              <a:t>I don’t understand all these assessments, levels and exams – its completely different from when I was at school.</a:t>
            </a:r>
          </a:p>
        </p:txBody>
      </p:sp>
      <p:sp>
        <p:nvSpPr>
          <p:cNvPr id="14" name="Rounded Rectangular Callout 13"/>
          <p:cNvSpPr/>
          <p:nvPr/>
        </p:nvSpPr>
        <p:spPr>
          <a:xfrm>
            <a:off x="8249915" y="4833754"/>
            <a:ext cx="3494916" cy="1862459"/>
          </a:xfrm>
          <a:prstGeom prst="wedgeRoundRectCallout">
            <a:avLst>
              <a:gd name="adj1" fmla="val 60548"/>
              <a:gd name="adj2" fmla="val 5105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8338736" y="5026319"/>
            <a:ext cx="3293897" cy="1384995"/>
          </a:xfrm>
          <a:prstGeom prst="rect">
            <a:avLst/>
          </a:prstGeom>
        </p:spPr>
        <p:txBody>
          <a:bodyPr wrap="square">
            <a:spAutoFit/>
          </a:bodyPr>
          <a:lstStyle/>
          <a:p>
            <a:pPr algn="ctr">
              <a:defRPr/>
            </a:pPr>
            <a:r>
              <a:rPr lang="en-GB" sz="2800" dirty="0">
                <a:latin typeface="Palatino Linotype" panose="02040502050505030304" pitchFamily="18" charset="0"/>
              </a:rPr>
              <a:t>I can’t stand the arguments when I try to help…</a:t>
            </a:r>
          </a:p>
        </p:txBody>
      </p:sp>
      <p:sp>
        <p:nvSpPr>
          <p:cNvPr id="16" name="Rounded Rectangular Callout 15"/>
          <p:cNvSpPr/>
          <p:nvPr/>
        </p:nvSpPr>
        <p:spPr>
          <a:xfrm>
            <a:off x="2861939" y="5262007"/>
            <a:ext cx="3494916" cy="1434206"/>
          </a:xfrm>
          <a:prstGeom prst="wedgeRoundRectCallout">
            <a:avLst>
              <a:gd name="adj1" fmla="val -71876"/>
              <a:gd name="adj2" fmla="val 194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962448" y="5329249"/>
            <a:ext cx="3293897" cy="1200329"/>
          </a:xfrm>
          <a:prstGeom prst="rect">
            <a:avLst/>
          </a:prstGeom>
        </p:spPr>
        <p:txBody>
          <a:bodyPr wrap="square">
            <a:spAutoFit/>
          </a:bodyPr>
          <a:lstStyle/>
          <a:p>
            <a:pPr algn="ctr">
              <a:defRPr/>
            </a:pPr>
            <a:r>
              <a:rPr lang="en-GB" sz="2400" dirty="0">
                <a:latin typeface="Palatino Linotype" panose="02040502050505030304" pitchFamily="18" charset="0"/>
              </a:rPr>
              <a:t>I’ll just write her a note to excuse her homework this once…</a:t>
            </a:r>
          </a:p>
        </p:txBody>
      </p:sp>
      <p:sp>
        <p:nvSpPr>
          <p:cNvPr id="18" name="Rounded Rectangular Callout 17"/>
          <p:cNvSpPr/>
          <p:nvPr/>
        </p:nvSpPr>
        <p:spPr>
          <a:xfrm>
            <a:off x="8156671" y="1026418"/>
            <a:ext cx="3564785" cy="1997273"/>
          </a:xfrm>
          <a:prstGeom prst="wedgeRoundRectCallout">
            <a:avLst>
              <a:gd name="adj1" fmla="val 42901"/>
              <a:gd name="adj2" fmla="val -616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latin typeface="Palatino Linotype" panose="02040502050505030304" pitchFamily="18" charset="0"/>
              </a:rPr>
              <a:t>Surely she shouldn’t be going out again when she’s studying for GCSE’s?</a:t>
            </a:r>
          </a:p>
        </p:txBody>
      </p:sp>
      <p:sp>
        <p:nvSpPr>
          <p:cNvPr id="19" name="Rounded Rectangular Callout 18"/>
          <p:cNvSpPr/>
          <p:nvPr/>
        </p:nvSpPr>
        <p:spPr>
          <a:xfrm>
            <a:off x="3875447" y="3644472"/>
            <a:ext cx="3494916" cy="1178062"/>
          </a:xfrm>
          <a:prstGeom prst="wedgeRoundRectCallout">
            <a:avLst>
              <a:gd name="adj1" fmla="val 39360"/>
              <a:gd name="adj2" fmla="val -6818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975956" y="3711714"/>
            <a:ext cx="3293897" cy="1015663"/>
          </a:xfrm>
          <a:prstGeom prst="rect">
            <a:avLst/>
          </a:prstGeom>
        </p:spPr>
        <p:txBody>
          <a:bodyPr wrap="square">
            <a:spAutoFit/>
          </a:bodyPr>
          <a:lstStyle/>
          <a:p>
            <a:pPr algn="ctr">
              <a:defRPr/>
            </a:pPr>
            <a:r>
              <a:rPr lang="en-GB" sz="2000" dirty="0">
                <a:latin typeface="Palatino Linotype" panose="02040502050505030304" pitchFamily="18" charset="0"/>
              </a:rPr>
              <a:t>I’m surprised he has no homework…I expected more in Year 11!</a:t>
            </a:r>
          </a:p>
        </p:txBody>
      </p:sp>
      <p:sp>
        <p:nvSpPr>
          <p:cNvPr id="23" name="Rounded Rectangular Callout 22"/>
          <p:cNvSpPr/>
          <p:nvPr/>
        </p:nvSpPr>
        <p:spPr>
          <a:xfrm>
            <a:off x="8038865" y="3429000"/>
            <a:ext cx="3494916" cy="1178062"/>
          </a:xfrm>
          <a:prstGeom prst="wedgeRoundRectCallout">
            <a:avLst>
              <a:gd name="adj1" fmla="val 39360"/>
              <a:gd name="adj2" fmla="val -6818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139374" y="3496242"/>
            <a:ext cx="3293897" cy="1015663"/>
          </a:xfrm>
          <a:prstGeom prst="rect">
            <a:avLst/>
          </a:prstGeom>
        </p:spPr>
        <p:txBody>
          <a:bodyPr wrap="square">
            <a:spAutoFit/>
          </a:bodyPr>
          <a:lstStyle/>
          <a:p>
            <a:pPr algn="ctr">
              <a:defRPr/>
            </a:pPr>
            <a:r>
              <a:rPr lang="en-GB" sz="2000" dirty="0">
                <a:latin typeface="Palatino Linotype" panose="02040502050505030304" pitchFamily="18" charset="0"/>
              </a:rPr>
              <a:t>He’s always got an excuse…I don’t know what to believe!</a:t>
            </a:r>
          </a:p>
        </p:txBody>
      </p:sp>
    </p:spTree>
    <p:extLst>
      <p:ext uri="{BB962C8B-B14F-4D97-AF65-F5344CB8AC3E}">
        <p14:creationId xmlns:p14="http://schemas.microsoft.com/office/powerpoint/2010/main" val="225461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6" y="293529"/>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Balancing Priorities  </a:t>
            </a:r>
          </a:p>
        </p:txBody>
      </p:sp>
      <p:sp>
        <p:nvSpPr>
          <p:cNvPr id="21" name="Rectangle 3"/>
          <p:cNvSpPr txBox="1">
            <a:spLocks noChangeArrowheads="1"/>
          </p:cNvSpPr>
          <p:nvPr/>
        </p:nvSpPr>
        <p:spPr>
          <a:xfrm>
            <a:off x="3574463" y="1190545"/>
            <a:ext cx="8537130" cy="43445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GB" altLang="en-US" sz="2600" dirty="0">
                <a:latin typeface="Palatino Linotype" panose="02040502050505030304" pitchFamily="18" charset="0"/>
                <a:cs typeface="Calibri"/>
              </a:rPr>
              <a:t>Friendships</a:t>
            </a:r>
          </a:p>
          <a:p>
            <a:pPr marL="0" indent="0">
              <a:buNone/>
            </a:pPr>
            <a:endParaRPr lang="en-GB" altLang="en-US" sz="2600" dirty="0">
              <a:latin typeface="Palatino Linotype" panose="02040502050505030304" pitchFamily="18" charset="0"/>
              <a:cs typeface="Calibri"/>
            </a:endParaRPr>
          </a:p>
          <a:p>
            <a:pPr>
              <a:buFont typeface="Wingdings" panose="05000000000000000000" pitchFamily="2" charset="2"/>
              <a:buChar char="ü"/>
            </a:pPr>
            <a:r>
              <a:rPr lang="en-GB" altLang="en-US" sz="2600" dirty="0">
                <a:latin typeface="Palatino Linotype" panose="02040502050505030304" pitchFamily="18" charset="0"/>
                <a:cs typeface="Calibri"/>
              </a:rPr>
              <a:t>Family Life</a:t>
            </a:r>
          </a:p>
          <a:p>
            <a:pPr marL="0" indent="0">
              <a:buNone/>
            </a:pPr>
            <a:endParaRPr lang="en-GB" altLang="en-US" sz="2600" dirty="0">
              <a:latin typeface="Palatino Linotype" panose="02040502050505030304" pitchFamily="18" charset="0"/>
              <a:cs typeface="Calibri"/>
            </a:endParaRPr>
          </a:p>
          <a:p>
            <a:pPr>
              <a:buFont typeface="Wingdings" panose="05000000000000000000" pitchFamily="2" charset="2"/>
              <a:buChar char="ü"/>
            </a:pPr>
            <a:r>
              <a:rPr lang="en-GB" altLang="en-US" sz="2600" dirty="0">
                <a:latin typeface="Palatino Linotype" panose="02040502050505030304" pitchFamily="18" charset="0"/>
                <a:cs typeface="Calibri"/>
              </a:rPr>
              <a:t>Social Life</a:t>
            </a:r>
          </a:p>
          <a:p>
            <a:pPr marL="0" indent="0">
              <a:buNone/>
            </a:pPr>
            <a:endParaRPr lang="en-GB" altLang="en-US" sz="2600" dirty="0">
              <a:latin typeface="Palatino Linotype" panose="02040502050505030304" pitchFamily="18" charset="0"/>
              <a:cs typeface="Calibri"/>
            </a:endParaRPr>
          </a:p>
          <a:p>
            <a:pPr>
              <a:buFont typeface="Wingdings" panose="05000000000000000000" pitchFamily="2" charset="2"/>
              <a:buChar char="ü"/>
            </a:pPr>
            <a:r>
              <a:rPr lang="en-GB" altLang="en-US" sz="2600" dirty="0">
                <a:latin typeface="Palatino Linotype" panose="02040502050505030304" pitchFamily="18" charset="0"/>
                <a:cs typeface="Calibri"/>
              </a:rPr>
              <a:t>Hobbies / Clubs</a:t>
            </a:r>
          </a:p>
          <a:p>
            <a:pPr marL="0" indent="0">
              <a:buNone/>
            </a:pPr>
            <a:endParaRPr lang="en-GB" altLang="en-US" sz="2600" dirty="0">
              <a:latin typeface="Palatino Linotype" panose="02040502050505030304" pitchFamily="18" charset="0"/>
              <a:cs typeface="Calibri"/>
            </a:endParaRPr>
          </a:p>
          <a:p>
            <a:pPr>
              <a:buFont typeface="Wingdings" panose="05000000000000000000" pitchFamily="2" charset="2"/>
              <a:buChar char="ü"/>
            </a:pPr>
            <a:r>
              <a:rPr lang="en-GB" altLang="en-US" sz="2600" dirty="0">
                <a:latin typeface="Palatino Linotype" panose="02040502050505030304" pitchFamily="18" charset="0"/>
                <a:cs typeface="Calibri"/>
              </a:rPr>
              <a:t>Romantic concerns</a:t>
            </a:r>
          </a:p>
          <a:p>
            <a:pPr marL="0" indent="0">
              <a:buNone/>
            </a:pPr>
            <a:endParaRPr lang="en-GB" altLang="en-US" sz="2600" dirty="0">
              <a:latin typeface="Palatino Linotype" panose="02040502050505030304" pitchFamily="18" charset="0"/>
              <a:cs typeface="Calibri"/>
            </a:endParaRPr>
          </a:p>
          <a:p>
            <a:pPr>
              <a:buFont typeface="Wingdings" panose="05000000000000000000" pitchFamily="2" charset="2"/>
              <a:buChar char="ü"/>
            </a:pPr>
            <a:r>
              <a:rPr lang="en-GB" altLang="en-US" sz="2600" dirty="0">
                <a:latin typeface="Palatino Linotype" panose="02040502050505030304" pitchFamily="18" charset="0"/>
                <a:cs typeface="Calibri"/>
              </a:rPr>
              <a:t>GCSE’s </a:t>
            </a:r>
          </a:p>
          <a:p>
            <a:pPr>
              <a:buFont typeface="Wingdings" panose="05000000000000000000" pitchFamily="2" charset="2"/>
              <a:buChar char="ü"/>
            </a:pPr>
            <a:endParaRPr lang="en-GB" altLang="en-US" sz="3000" dirty="0">
              <a:latin typeface="Palatino Linotype" panose="02040502050505030304" pitchFamily="18" charset="0"/>
              <a:cs typeface="Calibri"/>
            </a:endParaRPr>
          </a:p>
        </p:txBody>
      </p:sp>
      <p:pic>
        <p:nvPicPr>
          <p:cNvPr id="2050" name="Picture 2" descr="friendship Icon 983926"/>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4257" y="1420782"/>
            <a:ext cx="1331299" cy="13312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mily Icon 2994991"/>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59376" y="5274726"/>
            <a:ext cx="1393007" cy="13930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bbies Icon 3914757"/>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99722" y="3421637"/>
            <a:ext cx="1512313" cy="15123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mance Icon 1207370"/>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3028" y="2973203"/>
            <a:ext cx="1394506" cy="139450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xamination Icon 967955"/>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1827" y="5044723"/>
            <a:ext cx="1168615" cy="116861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port Icon 3862387"/>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7315" y="1128838"/>
            <a:ext cx="1228220" cy="122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056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6" y="293529"/>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Attendance   </a:t>
            </a:r>
          </a:p>
        </p:txBody>
      </p:sp>
      <p:sp>
        <p:nvSpPr>
          <p:cNvPr id="14" name="Content Placeholder 2"/>
          <p:cNvSpPr txBox="1">
            <a:spLocks/>
          </p:cNvSpPr>
          <p:nvPr/>
        </p:nvSpPr>
        <p:spPr>
          <a:xfrm>
            <a:off x="3637134" y="1326051"/>
            <a:ext cx="7776864" cy="33944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 indent="0" algn="ctr">
              <a:buFont typeface="Arial" panose="020B0604020202020204" pitchFamily="34" charset="0"/>
              <a:buNone/>
              <a:defRPr/>
            </a:pPr>
            <a:r>
              <a:rPr lang="en-GB" altLang="en-US" dirty="0">
                <a:latin typeface="Palatino Linotype" panose="02040502050505030304" pitchFamily="18" charset="0"/>
                <a:ea typeface="Calibri" pitchFamily="34" charset="0"/>
                <a:cs typeface="Calibri"/>
              </a:rPr>
              <a:t>Look at how many hours of lessons you have in Year 11</a:t>
            </a:r>
            <a:endParaRPr lang="en-US" dirty="0">
              <a:latin typeface="Palatino Linotype" panose="02040502050505030304" pitchFamily="18" charset="0"/>
              <a:cs typeface="Calibri"/>
            </a:endParaRPr>
          </a:p>
          <a:p>
            <a:pPr marL="274320" indent="-212598">
              <a:buFont typeface="Wingdings 2"/>
              <a:buChar char=""/>
              <a:defRPr/>
            </a:pPr>
            <a:endParaRPr lang="en-GB" altLang="en-US" dirty="0">
              <a:latin typeface="Palatino Linotype" panose="02040502050505030304" pitchFamily="18" charset="0"/>
              <a:ea typeface="Calibri" pitchFamily="34" charset="0"/>
              <a:cs typeface="Calibri" pitchFamily="34" charset="0"/>
            </a:endParaRPr>
          </a:p>
          <a:p>
            <a:pPr marL="62230" indent="0" algn="ctr">
              <a:buNone/>
              <a:defRPr/>
            </a:pPr>
            <a:r>
              <a:rPr lang="en-GB" altLang="en-US" dirty="0" err="1">
                <a:latin typeface="Palatino Linotype" panose="02040502050505030304" pitchFamily="18" charset="0"/>
                <a:ea typeface="Calibri" pitchFamily="34" charset="0"/>
                <a:cs typeface="Calibri"/>
              </a:rPr>
              <a:t>Eng</a:t>
            </a:r>
            <a:r>
              <a:rPr lang="en-GB" altLang="en-US" dirty="0">
                <a:latin typeface="Palatino Linotype" panose="02040502050505030304" pitchFamily="18" charset="0"/>
                <a:ea typeface="Calibri" pitchFamily="34" charset="0"/>
                <a:cs typeface="Calibri"/>
              </a:rPr>
              <a:t>/Maths/</a:t>
            </a:r>
            <a:r>
              <a:rPr lang="en-GB" altLang="en-US" dirty="0" err="1">
                <a:latin typeface="Palatino Linotype" panose="02040502050505030304" pitchFamily="18" charset="0"/>
                <a:ea typeface="Calibri" pitchFamily="34" charset="0"/>
                <a:cs typeface="Calibri"/>
              </a:rPr>
              <a:t>Sci</a:t>
            </a:r>
            <a:r>
              <a:rPr lang="en-GB" altLang="en-US" dirty="0">
                <a:latin typeface="Palatino Linotype" panose="02040502050505030304" pitchFamily="18" charset="0"/>
                <a:ea typeface="Calibri" pitchFamily="34" charset="0"/>
                <a:cs typeface="Calibri"/>
              </a:rPr>
              <a:t> </a:t>
            </a:r>
            <a:r>
              <a:rPr lang="en-GB" altLang="en-US" b="1" dirty="0">
                <a:latin typeface="Palatino Linotype" panose="02040502050505030304" pitchFamily="18" charset="0"/>
                <a:ea typeface="Calibri" pitchFamily="34" charset="0"/>
                <a:cs typeface="Calibri"/>
              </a:rPr>
              <a:t>6.5 days </a:t>
            </a:r>
            <a:r>
              <a:rPr lang="en-GB" altLang="en-US" dirty="0">
                <a:latin typeface="Palatino Linotype" panose="02040502050505030304" pitchFamily="18" charset="0"/>
                <a:ea typeface="Calibri" pitchFamily="34" charset="0"/>
                <a:cs typeface="Calibri"/>
              </a:rPr>
              <a:t>(4 </a:t>
            </a:r>
            <a:r>
              <a:rPr lang="en-GB" altLang="en-US" dirty="0" err="1">
                <a:latin typeface="Palatino Linotype" panose="02040502050505030304" pitchFamily="18" charset="0"/>
                <a:ea typeface="Calibri" pitchFamily="34" charset="0"/>
                <a:cs typeface="Calibri"/>
              </a:rPr>
              <a:t>hrs</a:t>
            </a:r>
            <a:r>
              <a:rPr lang="en-GB" altLang="en-US" dirty="0">
                <a:latin typeface="Palatino Linotype" panose="02040502050505030304" pitchFamily="18" charset="0"/>
                <a:ea typeface="Calibri" pitchFamily="34" charset="0"/>
                <a:cs typeface="Calibri"/>
              </a:rPr>
              <a:t> per week)</a:t>
            </a:r>
          </a:p>
          <a:p>
            <a:pPr marL="62230" indent="0" algn="ctr">
              <a:buNone/>
              <a:defRPr/>
            </a:pPr>
            <a:r>
              <a:rPr lang="en-GB" altLang="en-US" dirty="0">
                <a:latin typeface="Palatino Linotype" panose="02040502050505030304" pitchFamily="18" charset="0"/>
                <a:ea typeface="Calibri" pitchFamily="34" charset="0"/>
                <a:cs typeface="Calibri"/>
              </a:rPr>
              <a:t>Opted Subjects </a:t>
            </a:r>
            <a:r>
              <a:rPr lang="en-GB" altLang="en-US" b="1" dirty="0">
                <a:latin typeface="Palatino Linotype" panose="02040502050505030304" pitchFamily="18" charset="0"/>
                <a:ea typeface="Calibri" pitchFamily="34" charset="0"/>
                <a:cs typeface="Calibri"/>
              </a:rPr>
              <a:t>3.25 days </a:t>
            </a:r>
            <a:r>
              <a:rPr lang="en-GB" altLang="en-US" dirty="0">
                <a:latin typeface="Palatino Linotype" panose="02040502050505030304" pitchFamily="18" charset="0"/>
                <a:ea typeface="Calibri" pitchFamily="34" charset="0"/>
                <a:cs typeface="Calibri"/>
              </a:rPr>
              <a:t>(2hrs per week)</a:t>
            </a:r>
          </a:p>
          <a:p>
            <a:pPr marL="62230" indent="0" algn="ctr">
              <a:buNone/>
              <a:defRPr/>
            </a:pPr>
            <a:r>
              <a:rPr lang="en-GB" altLang="en-US" dirty="0">
                <a:latin typeface="Palatino Linotype" panose="02040502050505030304" pitchFamily="18" charset="0"/>
                <a:ea typeface="Calibri" pitchFamily="34" charset="0"/>
                <a:cs typeface="Calibri"/>
              </a:rPr>
              <a:t>You will cover most topics </a:t>
            </a:r>
            <a:r>
              <a:rPr lang="en-GB" altLang="en-US" b="1" dirty="0">
                <a:latin typeface="Palatino Linotype" panose="02040502050505030304" pitchFamily="18" charset="0"/>
                <a:ea typeface="Calibri" pitchFamily="34" charset="0"/>
                <a:cs typeface="Calibri"/>
              </a:rPr>
              <a:t>only once </a:t>
            </a:r>
            <a:r>
              <a:rPr lang="en-GB" altLang="en-US" dirty="0">
                <a:latin typeface="Palatino Linotype" panose="02040502050505030304" pitchFamily="18" charset="0"/>
                <a:ea typeface="Calibri" pitchFamily="34" charset="0"/>
                <a:cs typeface="Calibri"/>
              </a:rPr>
              <a:t>in these hours so learning first time round is the key to successful revision and exam results.</a:t>
            </a:r>
          </a:p>
          <a:p>
            <a:pPr marL="62230" indent="0">
              <a:buNone/>
              <a:defRPr/>
            </a:pPr>
            <a:endParaRPr lang="en-GB" altLang="en-US" dirty="0">
              <a:solidFill>
                <a:schemeClr val="accent6">
                  <a:lumMod val="75000"/>
                </a:schemeClr>
              </a:solidFill>
              <a:latin typeface="Palatino Linotype" panose="02040502050505030304" pitchFamily="18" charset="0"/>
              <a:ea typeface="Calibri" pitchFamily="34" charset="0"/>
              <a:cs typeface="Calibri"/>
            </a:endParaRPr>
          </a:p>
          <a:p>
            <a:pPr marL="61595" indent="0" algn="ctr">
              <a:buFont typeface="Arial" panose="020B0604020202020204" pitchFamily="34" charset="0"/>
              <a:buNone/>
              <a:defRPr/>
            </a:pPr>
            <a:r>
              <a:rPr lang="en-GB" altLang="en-US" sz="3200" b="1" dirty="0">
                <a:solidFill>
                  <a:schemeClr val="accent6">
                    <a:lumMod val="75000"/>
                  </a:schemeClr>
                </a:solidFill>
                <a:latin typeface="Palatino Linotype" panose="02040502050505030304" pitchFamily="18" charset="0"/>
                <a:ea typeface="Calibri" pitchFamily="34" charset="0"/>
                <a:cs typeface="Calibri"/>
              </a:rPr>
              <a:t>Every Lesson Counts!</a:t>
            </a:r>
          </a:p>
        </p:txBody>
      </p:sp>
    </p:spTree>
    <p:extLst>
      <p:ext uri="{BB962C8B-B14F-4D97-AF65-F5344CB8AC3E}">
        <p14:creationId xmlns:p14="http://schemas.microsoft.com/office/powerpoint/2010/main" val="155022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465A50-66C2-4477-AFC7-B8BD2B4CB017}"/>
              </a:ext>
            </a:extLst>
          </p:cNvPr>
          <p:cNvSpPr txBox="1"/>
          <p:nvPr/>
        </p:nvSpPr>
        <p:spPr>
          <a:xfrm>
            <a:off x="807813" y="748848"/>
            <a:ext cx="10619382" cy="1015663"/>
          </a:xfrm>
          <a:prstGeom prst="rect">
            <a:avLst/>
          </a:prstGeom>
          <a:noFill/>
        </p:spPr>
        <p:txBody>
          <a:bodyPr wrap="square" rtlCol="0">
            <a:spAutoFit/>
          </a:bodyPr>
          <a:lstStyle/>
          <a:p>
            <a:pPr algn="ctr"/>
            <a:r>
              <a:rPr lang="en-GB" sz="6000" b="1" dirty="0">
                <a:latin typeface="Palatino Linotype" panose="02040502050505030304" pitchFamily="18" charset="0"/>
                <a:ea typeface="Tahoma" panose="020B0604030504040204" pitchFamily="34" charset="0"/>
                <a:cs typeface="Tahoma" panose="020B0604030504040204" pitchFamily="34" charset="0"/>
              </a:rPr>
              <a:t>In School Preparation</a:t>
            </a:r>
          </a:p>
        </p:txBody>
      </p:sp>
      <p:sp>
        <p:nvSpPr>
          <p:cNvPr id="7" name="TextBox 13">
            <a:extLst>
              <a:ext uri="{FF2B5EF4-FFF2-40B4-BE49-F238E27FC236}">
                <a16:creationId xmlns:a16="http://schemas.microsoft.com/office/drawing/2014/main" id="{1F210033-A84D-4BA3-919B-E81470D88627}"/>
              </a:ext>
            </a:extLst>
          </p:cNvPr>
          <p:cNvSpPr txBox="1"/>
          <p:nvPr/>
        </p:nvSpPr>
        <p:spPr>
          <a:xfrm>
            <a:off x="1945554" y="5232975"/>
            <a:ext cx="834390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400" b="1" i="1" dirty="0">
                <a:latin typeface="Palatino Linotype" panose="02040502050505030304" pitchFamily="18" charset="0"/>
                <a:ea typeface="Tahoma" panose="020B0604030504040204" pitchFamily="34" charset="0"/>
                <a:cs typeface="Tahoma" panose="020B0604030504040204" pitchFamily="34" charset="0"/>
              </a:rPr>
              <a:t>Let your light shine </a:t>
            </a:r>
          </a:p>
        </p:txBody>
      </p:sp>
      <p:pic>
        <p:nvPicPr>
          <p:cNvPr id="9" name="Picture 8" descr="See the source image">
            <a:extLst>
              <a:ext uri="{FF2B5EF4-FFF2-40B4-BE49-F238E27FC236}">
                <a16:creationId xmlns:a16="http://schemas.microsoft.com/office/drawing/2014/main" id="{E3284669-1F84-404A-8B8E-B82ACC173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2317" y="2537085"/>
            <a:ext cx="2327365" cy="222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801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6" y="293529"/>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Homework &amp; Revision    </a:t>
            </a:r>
          </a:p>
        </p:txBody>
      </p:sp>
      <p:sp>
        <p:nvSpPr>
          <p:cNvPr id="14" name="Content Placeholder 2"/>
          <p:cNvSpPr txBox="1">
            <a:spLocks/>
          </p:cNvSpPr>
          <p:nvPr/>
        </p:nvSpPr>
        <p:spPr>
          <a:xfrm>
            <a:off x="3637134" y="1326051"/>
            <a:ext cx="7776864" cy="33944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 indent="0">
              <a:buFont typeface="Arial" panose="020B0604020202020204" pitchFamily="34" charset="0"/>
              <a:buNone/>
              <a:defRPr/>
            </a:pPr>
            <a:endParaRPr lang="en-GB" altLang="en-US" sz="3200" b="1" dirty="0">
              <a:latin typeface="Palatino Linotype" panose="02040502050505030304" pitchFamily="18" charset="0"/>
              <a:ea typeface="Calibri" pitchFamily="34" charset="0"/>
              <a:cs typeface="Calibri"/>
            </a:endParaRPr>
          </a:p>
        </p:txBody>
      </p:sp>
      <p:sp>
        <p:nvSpPr>
          <p:cNvPr id="3" name="Rectangle 2"/>
          <p:cNvSpPr/>
          <p:nvPr/>
        </p:nvSpPr>
        <p:spPr>
          <a:xfrm>
            <a:off x="3743617" y="1336867"/>
            <a:ext cx="8053826" cy="3416320"/>
          </a:xfrm>
          <a:prstGeom prst="rect">
            <a:avLst/>
          </a:prstGeom>
        </p:spPr>
        <p:txBody>
          <a:bodyPr wrap="square">
            <a:spAutoFit/>
          </a:bodyPr>
          <a:lstStyle/>
          <a:p>
            <a:pPr marL="342900" indent="-342900" algn="just">
              <a:buFont typeface="Wingdings" panose="05000000000000000000" pitchFamily="2" charset="2"/>
              <a:buChar char="ü"/>
            </a:pPr>
            <a:r>
              <a:rPr lang="en-GB" sz="2400" dirty="0">
                <a:latin typeface="Palatino Linotype" panose="02040502050505030304" pitchFamily="18" charset="0"/>
              </a:rPr>
              <a:t>Clearly write the homework in their planners.</a:t>
            </a:r>
          </a:p>
          <a:p>
            <a:pPr marL="342900" indent="-342900" algn="just">
              <a:buFont typeface="Wingdings" panose="05000000000000000000" pitchFamily="2" charset="2"/>
              <a:buChar char="ü"/>
            </a:pPr>
            <a:endParaRPr lang="en-GB" sz="2400" dirty="0">
              <a:latin typeface="Palatino Linotype" panose="02040502050505030304" pitchFamily="18" charset="0"/>
            </a:endParaRPr>
          </a:p>
          <a:p>
            <a:pPr marL="342900" indent="-342900" algn="just">
              <a:buFont typeface="Wingdings" panose="05000000000000000000" pitchFamily="2" charset="2"/>
              <a:buChar char="ü"/>
            </a:pPr>
            <a:r>
              <a:rPr lang="en-GB" sz="2400" dirty="0">
                <a:latin typeface="Palatino Linotype" panose="02040502050505030304" pitchFamily="18" charset="0"/>
              </a:rPr>
              <a:t>Include when the homework is to be handed in.</a:t>
            </a:r>
          </a:p>
          <a:p>
            <a:pPr marL="342900" indent="-342900" algn="just">
              <a:buFont typeface="Wingdings" panose="05000000000000000000" pitchFamily="2" charset="2"/>
              <a:buChar char="ü"/>
            </a:pPr>
            <a:endParaRPr lang="en-GB" sz="2400" dirty="0">
              <a:latin typeface="Palatino Linotype" panose="02040502050505030304" pitchFamily="18" charset="0"/>
            </a:endParaRPr>
          </a:p>
          <a:p>
            <a:pPr marL="342900" indent="-342900" algn="just">
              <a:buFont typeface="Wingdings" panose="05000000000000000000" pitchFamily="2" charset="2"/>
              <a:buChar char="ü"/>
            </a:pPr>
            <a:r>
              <a:rPr lang="en-GB" sz="2400" dirty="0">
                <a:latin typeface="Palatino Linotype" panose="02040502050505030304" pitchFamily="18" charset="0"/>
              </a:rPr>
              <a:t>Pupils must complete their homework on time and to a high standard. </a:t>
            </a:r>
          </a:p>
          <a:p>
            <a:pPr marL="342900" indent="-342900" algn="just">
              <a:buFont typeface="Wingdings" panose="05000000000000000000" pitchFamily="2" charset="2"/>
              <a:buChar char="ü"/>
            </a:pPr>
            <a:endParaRPr lang="en-GB" sz="2400" dirty="0">
              <a:latin typeface="Palatino Linotype" panose="02040502050505030304" pitchFamily="18" charset="0"/>
            </a:endParaRPr>
          </a:p>
          <a:p>
            <a:pPr marL="342900" indent="-342900" algn="just">
              <a:buFont typeface="Wingdings" panose="05000000000000000000" pitchFamily="2" charset="2"/>
              <a:buChar char="ü"/>
            </a:pPr>
            <a:r>
              <a:rPr lang="en-GB" sz="2400" dirty="0">
                <a:latin typeface="Palatino Linotype" panose="02040502050505030304" pitchFamily="18" charset="0"/>
              </a:rPr>
              <a:t>Pupils must re-draft homework if it is not to a high standard</a:t>
            </a:r>
          </a:p>
        </p:txBody>
      </p:sp>
      <p:pic>
        <p:nvPicPr>
          <p:cNvPr id="3074" name="Picture 2" descr="homework Icon 4097265"/>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92443" y="465614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239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6" y="293529"/>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Planner &amp; Organisation     </a:t>
            </a:r>
          </a:p>
        </p:txBody>
      </p:sp>
      <p:sp>
        <p:nvSpPr>
          <p:cNvPr id="14" name="Content Placeholder 2"/>
          <p:cNvSpPr txBox="1">
            <a:spLocks/>
          </p:cNvSpPr>
          <p:nvPr/>
        </p:nvSpPr>
        <p:spPr>
          <a:xfrm>
            <a:off x="3637134" y="1326051"/>
            <a:ext cx="7776864" cy="33944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 indent="0">
              <a:buFont typeface="Arial" panose="020B0604020202020204" pitchFamily="34" charset="0"/>
              <a:buNone/>
              <a:defRPr/>
            </a:pPr>
            <a:endParaRPr lang="en-GB" altLang="en-US" sz="3200" b="1" dirty="0">
              <a:latin typeface="Palatino Linotype" panose="02040502050505030304" pitchFamily="18" charset="0"/>
              <a:ea typeface="Calibri" pitchFamily="34" charset="0"/>
              <a:cs typeface="Calibri"/>
            </a:endParaRPr>
          </a:p>
        </p:txBody>
      </p:sp>
      <p:pic>
        <p:nvPicPr>
          <p:cNvPr id="1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376" y="1134968"/>
            <a:ext cx="2483233" cy="5109124"/>
          </a:xfrm>
          <a:prstGeom prst="rect">
            <a:avLst/>
          </a:prstGeom>
        </p:spPr>
      </p:pic>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96" r="17823"/>
          <a:stretch/>
        </p:blipFill>
        <p:spPr bwMode="auto">
          <a:xfrm>
            <a:off x="3732501" y="1134968"/>
            <a:ext cx="2399875" cy="510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ontent Placeholder 3"/>
          <p:cNvSpPr txBox="1">
            <a:spLocks/>
          </p:cNvSpPr>
          <p:nvPr/>
        </p:nvSpPr>
        <p:spPr>
          <a:xfrm>
            <a:off x="8915906" y="1510832"/>
            <a:ext cx="2932023" cy="39750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Palatino Linotype" panose="02040502050505030304" pitchFamily="18" charset="0"/>
              </a:rPr>
              <a:t>All subjects </a:t>
            </a:r>
            <a:r>
              <a:rPr lang="en-GB" sz="2000" dirty="0">
                <a:latin typeface="Palatino Linotype" panose="02040502050505030304" pitchFamily="18" charset="0"/>
              </a:rPr>
              <a:t>to be written in the planner:</a:t>
            </a:r>
          </a:p>
          <a:p>
            <a:pPr marL="0" indent="0">
              <a:buNone/>
            </a:pPr>
            <a:endParaRPr lang="en-GB" sz="2000" dirty="0">
              <a:latin typeface="Palatino Linotype" panose="02040502050505030304" pitchFamily="18" charset="0"/>
            </a:endParaRPr>
          </a:p>
          <a:p>
            <a:pPr>
              <a:buFont typeface="Wingdings" panose="05000000000000000000" pitchFamily="2" charset="2"/>
              <a:buChar char="ü"/>
            </a:pPr>
            <a:r>
              <a:rPr lang="en-GB" sz="2000" dirty="0">
                <a:latin typeface="Palatino Linotype" panose="02040502050505030304" pitchFamily="18" charset="0"/>
              </a:rPr>
              <a:t>P-Prepare </a:t>
            </a:r>
          </a:p>
          <a:p>
            <a:pPr>
              <a:buFont typeface="Wingdings" panose="05000000000000000000" pitchFamily="2" charset="2"/>
              <a:buChar char="ü"/>
            </a:pPr>
            <a:r>
              <a:rPr lang="en-GB" sz="2000" dirty="0">
                <a:latin typeface="Palatino Linotype" panose="02040502050505030304" pitchFamily="18" charset="0"/>
              </a:rPr>
              <a:t>C-Consolidate </a:t>
            </a:r>
          </a:p>
          <a:p>
            <a:pPr>
              <a:buFont typeface="Wingdings" panose="05000000000000000000" pitchFamily="2" charset="2"/>
              <a:buChar char="ü"/>
            </a:pPr>
            <a:r>
              <a:rPr lang="en-GB" sz="2000" dirty="0">
                <a:latin typeface="Palatino Linotype" panose="02040502050505030304" pitchFamily="18" charset="0"/>
              </a:rPr>
              <a:t>E-Extend  </a:t>
            </a:r>
          </a:p>
          <a:p>
            <a:pPr marL="0" indent="0">
              <a:buNone/>
            </a:pPr>
            <a:endParaRPr lang="en-GB" sz="2000" b="1" dirty="0">
              <a:latin typeface="Palatino Linotype" panose="02040502050505030304" pitchFamily="18" charset="0"/>
            </a:endParaRPr>
          </a:p>
          <a:p>
            <a:pPr marL="0" indent="0">
              <a:buNone/>
            </a:pPr>
            <a:r>
              <a:rPr lang="en-GB" sz="2000" b="1" dirty="0">
                <a:latin typeface="Palatino Linotype" panose="02040502050505030304" pitchFamily="18" charset="0"/>
              </a:rPr>
              <a:t>Due date </a:t>
            </a:r>
            <a:r>
              <a:rPr lang="en-GB" sz="2000" dirty="0">
                <a:latin typeface="Palatino Linotype" panose="02040502050505030304" pitchFamily="18" charset="0"/>
              </a:rPr>
              <a:t>to be included </a:t>
            </a:r>
          </a:p>
          <a:p>
            <a:pPr marL="0" indent="0">
              <a:buNone/>
            </a:pPr>
            <a:r>
              <a:rPr lang="en-GB" sz="2000" b="1" dirty="0">
                <a:latin typeface="Palatino Linotype" panose="02040502050505030304" pitchFamily="18" charset="0"/>
              </a:rPr>
              <a:t>None set </a:t>
            </a:r>
            <a:r>
              <a:rPr lang="en-GB" sz="2000" dirty="0">
                <a:latin typeface="Palatino Linotype" panose="02040502050505030304" pitchFamily="18" charset="0"/>
              </a:rPr>
              <a:t>to be written in if no homework is set</a:t>
            </a:r>
          </a:p>
          <a:p>
            <a:pPr marL="0" indent="0">
              <a:buNone/>
            </a:pPr>
            <a:r>
              <a:rPr lang="en-GB" sz="2000" dirty="0">
                <a:latin typeface="Palatino Linotype" panose="02040502050505030304" pitchFamily="18" charset="0"/>
              </a:rPr>
              <a:t>Add a </a:t>
            </a:r>
            <a:r>
              <a:rPr lang="en-GB" sz="2000" b="1" dirty="0">
                <a:latin typeface="Palatino Linotype" panose="02040502050505030304" pitchFamily="18" charset="0"/>
              </a:rPr>
              <a:t>‘Tick’ </a:t>
            </a:r>
            <a:r>
              <a:rPr lang="en-GB" sz="2000" dirty="0">
                <a:latin typeface="Palatino Linotype" panose="02040502050505030304" pitchFamily="18" charset="0"/>
              </a:rPr>
              <a:t>when done </a:t>
            </a:r>
          </a:p>
          <a:p>
            <a:pPr marL="0" indent="0">
              <a:buNone/>
            </a:pPr>
            <a:r>
              <a:rPr lang="en-GB" sz="2000" b="1" dirty="0">
                <a:latin typeface="Palatino Linotype" panose="02040502050505030304" pitchFamily="18" charset="0"/>
              </a:rPr>
              <a:t>Neat and tidy </a:t>
            </a:r>
          </a:p>
          <a:p>
            <a:endParaRPr lang="en-GB" sz="2000" dirty="0"/>
          </a:p>
        </p:txBody>
      </p:sp>
    </p:spTree>
    <p:extLst>
      <p:ext uri="{BB962C8B-B14F-4D97-AF65-F5344CB8AC3E}">
        <p14:creationId xmlns:p14="http://schemas.microsoft.com/office/powerpoint/2010/main" val="286455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6" y="293529"/>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Ready to Revise Programme      </a:t>
            </a:r>
          </a:p>
        </p:txBody>
      </p:sp>
      <p:sp>
        <p:nvSpPr>
          <p:cNvPr id="14" name="Content Placeholder 2"/>
          <p:cNvSpPr txBox="1">
            <a:spLocks/>
          </p:cNvSpPr>
          <p:nvPr/>
        </p:nvSpPr>
        <p:spPr>
          <a:xfrm>
            <a:off x="3637134" y="1326051"/>
            <a:ext cx="7776864" cy="33944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 indent="0">
              <a:buFont typeface="Arial" panose="020B0604020202020204" pitchFamily="34" charset="0"/>
              <a:buNone/>
              <a:defRPr/>
            </a:pPr>
            <a:endParaRPr lang="en-GB" altLang="en-US" sz="3200" b="1" dirty="0">
              <a:latin typeface="Palatino Linotype" panose="02040502050505030304" pitchFamily="18" charset="0"/>
              <a:ea typeface="Calibri" pitchFamily="34" charset="0"/>
              <a:cs typeface="Calibri"/>
            </a:endParaRPr>
          </a:p>
        </p:txBody>
      </p:sp>
      <p:pic>
        <p:nvPicPr>
          <p:cNvPr id="15" name="Picture 4" descr="Text, letter&#10;&#10;Description automatically generated">
            <a:extLst>
              <a:ext uri="{FF2B5EF4-FFF2-40B4-BE49-F238E27FC236}">
                <a16:creationId xmlns:a16="http://schemas.microsoft.com/office/drawing/2014/main" id="{C18DABB1-1485-4642-ACDB-F768656C7688}"/>
              </a:ext>
            </a:extLst>
          </p:cNvPr>
          <p:cNvPicPr>
            <a:picLocks noChangeAspect="1"/>
          </p:cNvPicPr>
          <p:nvPr/>
        </p:nvPicPr>
        <p:blipFill>
          <a:blip r:embed="rId4"/>
          <a:stretch>
            <a:fillRect/>
          </a:stretch>
        </p:blipFill>
        <p:spPr>
          <a:xfrm rot="5400000">
            <a:off x="7062706" y="1725539"/>
            <a:ext cx="5501148" cy="4132006"/>
          </a:xfrm>
          <a:prstGeom prst="rect">
            <a:avLst/>
          </a:prstGeom>
        </p:spPr>
      </p:pic>
      <p:sp>
        <p:nvSpPr>
          <p:cNvPr id="3" name="TextBox 2">
            <a:extLst>
              <a:ext uri="{FF2B5EF4-FFF2-40B4-BE49-F238E27FC236}">
                <a16:creationId xmlns:a16="http://schemas.microsoft.com/office/drawing/2014/main" id="{3C9880C8-9580-435E-AF75-43F436AC8C8C}"/>
              </a:ext>
            </a:extLst>
          </p:cNvPr>
          <p:cNvSpPr txBox="1"/>
          <p:nvPr/>
        </p:nvSpPr>
        <p:spPr>
          <a:xfrm>
            <a:off x="3743864" y="1613598"/>
            <a:ext cx="3758713" cy="4154984"/>
          </a:xfrm>
          <a:prstGeom prst="rect">
            <a:avLst/>
          </a:prstGeom>
          <a:noFill/>
        </p:spPr>
        <p:txBody>
          <a:bodyPr wrap="square" rtlCol="0">
            <a:spAutoFit/>
          </a:bodyPr>
          <a:lstStyle/>
          <a:p>
            <a:r>
              <a:rPr lang="en-GB" sz="2400" dirty="0">
                <a:latin typeface="Palatino Linotype" panose="02040502050505030304" pitchFamily="18" charset="0"/>
              </a:rPr>
              <a:t>There will be two revision programmes throughout Year 11:</a:t>
            </a:r>
          </a:p>
          <a:p>
            <a:endParaRPr lang="en-GB" sz="2400" dirty="0">
              <a:latin typeface="Palatino Linotype" panose="02040502050505030304" pitchFamily="18" charset="0"/>
            </a:endParaRPr>
          </a:p>
          <a:p>
            <a:pPr marL="342900" indent="-342900">
              <a:buFont typeface="+mj-lt"/>
              <a:buAutoNum type="arabicPeriod"/>
            </a:pPr>
            <a:r>
              <a:rPr lang="en-GB" sz="2400" dirty="0">
                <a:latin typeface="Palatino Linotype" panose="02040502050505030304" pitchFamily="18" charset="0"/>
              </a:rPr>
              <a:t>The lead up to practice exams in November / December 2021</a:t>
            </a:r>
          </a:p>
          <a:p>
            <a:pPr marL="342900" indent="-342900">
              <a:buFont typeface="+mj-lt"/>
              <a:buAutoNum type="arabicPeriod"/>
            </a:pPr>
            <a:endParaRPr lang="en-GB" sz="2400" dirty="0">
              <a:latin typeface="Palatino Linotype" panose="02040502050505030304" pitchFamily="18" charset="0"/>
            </a:endParaRPr>
          </a:p>
          <a:p>
            <a:pPr marL="342900" indent="-342900">
              <a:buFont typeface="+mj-lt"/>
              <a:buAutoNum type="arabicPeriod"/>
            </a:pPr>
            <a:r>
              <a:rPr lang="en-GB" sz="2400" dirty="0">
                <a:latin typeface="Palatino Linotype" panose="02040502050505030304" pitchFamily="18" charset="0"/>
              </a:rPr>
              <a:t>The lead up to summer examinations in May 2022</a:t>
            </a:r>
          </a:p>
        </p:txBody>
      </p:sp>
    </p:spTree>
    <p:extLst>
      <p:ext uri="{BB962C8B-B14F-4D97-AF65-F5344CB8AC3E}">
        <p14:creationId xmlns:p14="http://schemas.microsoft.com/office/powerpoint/2010/main" val="913988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1DC041D-0C91-4F65-9ED4-598B83B2B58F}"/>
              </a:ext>
            </a:extLst>
          </p:cNvPr>
          <p:cNvSpPr txBox="1"/>
          <p:nvPr/>
        </p:nvSpPr>
        <p:spPr>
          <a:xfrm>
            <a:off x="3298572" y="205090"/>
            <a:ext cx="8695215" cy="646331"/>
          </a:xfrm>
          <a:prstGeom prst="rect">
            <a:avLst/>
          </a:prstGeom>
          <a:noFill/>
        </p:spPr>
        <p:txBody>
          <a:bodyPr wrap="square" rtlCol="0">
            <a:spAutoFit/>
          </a:bodyPr>
          <a:lstStyle/>
          <a:p>
            <a:pPr algn="ctr"/>
            <a:r>
              <a:rPr lang="en-GB" sz="3600" b="1" u="sng" dirty="0">
                <a:latin typeface="Palatino Linotype" panose="02040502050505030304" pitchFamily="18" charset="0"/>
              </a:rPr>
              <a:t>Key Staff</a:t>
            </a:r>
          </a:p>
        </p:txBody>
      </p:sp>
      <p:sp>
        <p:nvSpPr>
          <p:cNvPr id="8" name="Content Placeholder 2">
            <a:extLst>
              <a:ext uri="{FF2B5EF4-FFF2-40B4-BE49-F238E27FC236}">
                <a16:creationId xmlns:a16="http://schemas.microsoft.com/office/drawing/2014/main" id="{3F67DC5D-51F3-4CA1-BD5D-35DB251B8C11}"/>
              </a:ext>
            </a:extLst>
          </p:cNvPr>
          <p:cNvSpPr txBox="1">
            <a:spLocks/>
          </p:cNvSpPr>
          <p:nvPr/>
        </p:nvSpPr>
        <p:spPr>
          <a:xfrm>
            <a:off x="3657599" y="1077107"/>
            <a:ext cx="3814675" cy="54332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b="1" dirty="0">
                <a:latin typeface="Palatino Linotype" panose="02040502050505030304" pitchFamily="18" charset="0"/>
              </a:rPr>
              <a:t>Curriculum</a:t>
            </a:r>
          </a:p>
          <a:p>
            <a:pPr marL="0" indent="0" algn="ctr">
              <a:buFont typeface="Arial" panose="020B0604020202020204" pitchFamily="34" charset="0"/>
              <a:buNone/>
            </a:pPr>
            <a:r>
              <a:rPr lang="en-GB" sz="2000" b="1" dirty="0">
                <a:solidFill>
                  <a:srgbClr val="00B050"/>
                </a:solidFill>
                <a:latin typeface="Palatino Linotype" panose="02040502050505030304" pitchFamily="18" charset="0"/>
              </a:rPr>
              <a:t>Mrs Salmon </a:t>
            </a:r>
          </a:p>
          <a:p>
            <a:pPr marL="0" indent="0" algn="ctr">
              <a:buFont typeface="Arial" panose="020B0604020202020204" pitchFamily="34" charset="0"/>
              <a:buNone/>
            </a:pPr>
            <a:r>
              <a:rPr lang="en-GB" sz="2000" dirty="0">
                <a:latin typeface="Palatino Linotype" panose="02040502050505030304" pitchFamily="18" charset="0"/>
              </a:rPr>
              <a:t>(Senior Assistant </a:t>
            </a:r>
          </a:p>
          <a:p>
            <a:pPr marL="0" indent="0" algn="ctr">
              <a:buFont typeface="Arial" panose="020B0604020202020204" pitchFamily="34" charset="0"/>
              <a:buNone/>
            </a:pPr>
            <a:r>
              <a:rPr lang="en-GB" sz="2000" dirty="0" err="1">
                <a:latin typeface="Palatino Linotype" panose="02040502050505030304" pitchFamily="18" charset="0"/>
              </a:rPr>
              <a:t>Headteacher</a:t>
            </a:r>
            <a:r>
              <a:rPr lang="en-GB" sz="2000" dirty="0">
                <a:latin typeface="Palatino Linotype" panose="02040502050505030304" pitchFamily="18" charset="0"/>
              </a:rPr>
              <a:t> Curriculum)</a:t>
            </a:r>
          </a:p>
          <a:p>
            <a:pPr marL="0" indent="0" algn="ctr">
              <a:buFont typeface="Arial" panose="020B0604020202020204" pitchFamily="34" charset="0"/>
              <a:buNone/>
            </a:pPr>
            <a:endParaRPr lang="en-GB" sz="2000" b="1" dirty="0">
              <a:solidFill>
                <a:srgbClr val="00B050"/>
              </a:solidFill>
              <a:latin typeface="Palatino Linotype" panose="02040502050505030304" pitchFamily="18" charset="0"/>
            </a:endParaRPr>
          </a:p>
          <a:p>
            <a:pPr marL="0" indent="0" algn="ctr">
              <a:buFont typeface="Arial" panose="020B0604020202020204" pitchFamily="34" charset="0"/>
              <a:buNone/>
            </a:pPr>
            <a:r>
              <a:rPr lang="en-GB" sz="2000" b="1" dirty="0">
                <a:solidFill>
                  <a:srgbClr val="00B050"/>
                </a:solidFill>
                <a:latin typeface="Palatino Linotype" panose="02040502050505030304" pitchFamily="18" charset="0"/>
              </a:rPr>
              <a:t>Mrs Dunn </a:t>
            </a:r>
          </a:p>
          <a:p>
            <a:pPr marL="0" indent="0" algn="ctr">
              <a:buFont typeface="Arial" panose="020B0604020202020204" pitchFamily="34" charset="0"/>
              <a:buNone/>
            </a:pPr>
            <a:r>
              <a:rPr lang="en-GB" sz="2000" dirty="0">
                <a:latin typeface="Palatino Linotype" panose="02040502050505030304" pitchFamily="18" charset="0"/>
              </a:rPr>
              <a:t>(Assistant </a:t>
            </a:r>
            <a:r>
              <a:rPr lang="en-GB" sz="2000" dirty="0" err="1">
                <a:latin typeface="Palatino Linotype" panose="02040502050505030304" pitchFamily="18" charset="0"/>
              </a:rPr>
              <a:t>Headteacher</a:t>
            </a:r>
            <a:r>
              <a:rPr lang="en-GB" sz="2000" dirty="0">
                <a:latin typeface="Palatino Linotype" panose="02040502050505030304" pitchFamily="18" charset="0"/>
              </a:rPr>
              <a:t>  Intervention)</a:t>
            </a:r>
          </a:p>
          <a:p>
            <a:pPr marL="0" indent="0" algn="ctr">
              <a:buFont typeface="Arial" panose="020B0604020202020204" pitchFamily="34" charset="0"/>
              <a:buNone/>
            </a:pPr>
            <a:endParaRPr lang="en-GB" sz="2000" b="1" dirty="0">
              <a:solidFill>
                <a:srgbClr val="00B050"/>
              </a:solidFill>
              <a:latin typeface="Palatino Linotype" panose="02040502050505030304" pitchFamily="18" charset="0"/>
            </a:endParaRPr>
          </a:p>
          <a:p>
            <a:pPr marL="0" indent="0" algn="ctr">
              <a:buFont typeface="Arial" panose="020B0604020202020204" pitchFamily="34" charset="0"/>
              <a:buNone/>
            </a:pPr>
            <a:r>
              <a:rPr lang="en-GB" sz="2000" b="1" dirty="0">
                <a:solidFill>
                  <a:srgbClr val="00B050"/>
                </a:solidFill>
                <a:latin typeface="Palatino Linotype" panose="02040502050505030304" pitchFamily="18" charset="0"/>
              </a:rPr>
              <a:t>Mr Clark </a:t>
            </a:r>
          </a:p>
          <a:p>
            <a:pPr marL="0" indent="0" algn="ctr">
              <a:buFont typeface="Arial" panose="020B0604020202020204" pitchFamily="34" charset="0"/>
              <a:buNone/>
            </a:pPr>
            <a:r>
              <a:rPr lang="en-GB" sz="2000" dirty="0">
                <a:latin typeface="Palatino Linotype" panose="02040502050505030304" pitchFamily="18" charset="0"/>
              </a:rPr>
              <a:t>(Assistant </a:t>
            </a:r>
            <a:r>
              <a:rPr lang="en-GB" sz="2000" dirty="0" err="1">
                <a:latin typeface="Palatino Linotype" panose="02040502050505030304" pitchFamily="18" charset="0"/>
              </a:rPr>
              <a:t>Headteacher</a:t>
            </a:r>
            <a:r>
              <a:rPr lang="en-GB" sz="2000" dirty="0">
                <a:latin typeface="Palatino Linotype" panose="02040502050505030304" pitchFamily="18" charset="0"/>
              </a:rPr>
              <a:t>  Teaching, Learning &amp; Assessment)</a:t>
            </a:r>
          </a:p>
          <a:p>
            <a:pPr marL="0" indent="0" algn="ctr">
              <a:buFont typeface="Arial" panose="020B0604020202020204" pitchFamily="34" charset="0"/>
              <a:buNone/>
            </a:pPr>
            <a:endParaRPr lang="en-GB" sz="1800" dirty="0">
              <a:latin typeface="Palatino Linotype" panose="02040502050505030304" pitchFamily="18" charset="0"/>
            </a:endParaRPr>
          </a:p>
          <a:p>
            <a:pPr marL="0" indent="0" algn="ctr">
              <a:buFont typeface="Arial" panose="020B0604020202020204" pitchFamily="34" charset="0"/>
              <a:buNone/>
            </a:pPr>
            <a:endParaRPr lang="en-GB" sz="1800" dirty="0">
              <a:latin typeface="Palatino Linotype" panose="02040502050505030304" pitchFamily="18" charset="0"/>
            </a:endParaRPr>
          </a:p>
          <a:p>
            <a:pPr marL="0" indent="0" algn="ctr">
              <a:buFont typeface="Arial" panose="020B0604020202020204" pitchFamily="34" charset="0"/>
              <a:buNone/>
            </a:pPr>
            <a:endParaRPr lang="en-GB" sz="1800" dirty="0">
              <a:latin typeface="Palatino Linotype" panose="02040502050505030304" pitchFamily="18" charset="0"/>
            </a:endParaRPr>
          </a:p>
        </p:txBody>
      </p:sp>
      <p:sp>
        <p:nvSpPr>
          <p:cNvPr id="12" name="TextBox 11">
            <a:extLst>
              <a:ext uri="{FF2B5EF4-FFF2-40B4-BE49-F238E27FC236}">
                <a16:creationId xmlns:a16="http://schemas.microsoft.com/office/drawing/2014/main" id="{8D86AAB5-6363-40E9-8872-D595A8A12467}"/>
              </a:ext>
            </a:extLst>
          </p:cNvPr>
          <p:cNvSpPr txBox="1"/>
          <p:nvPr/>
        </p:nvSpPr>
        <p:spPr>
          <a:xfrm>
            <a:off x="8151506" y="1077107"/>
            <a:ext cx="3511302" cy="4401205"/>
          </a:xfrm>
          <a:prstGeom prst="rect">
            <a:avLst/>
          </a:prstGeom>
          <a:noFill/>
        </p:spPr>
        <p:txBody>
          <a:bodyPr wrap="square">
            <a:spAutoFit/>
          </a:bodyPr>
          <a:lstStyle/>
          <a:p>
            <a:pPr marL="0" indent="0" algn="ctr">
              <a:buNone/>
            </a:pPr>
            <a:r>
              <a:rPr lang="en-GB" sz="2000" b="1" dirty="0">
                <a:latin typeface="Palatino Linotype" panose="02040502050505030304" pitchFamily="18" charset="0"/>
                <a:cs typeface="Calibri" panose="020F0502020204030204" pitchFamily="34" charset="0"/>
              </a:rPr>
              <a:t>Pastoral</a:t>
            </a:r>
          </a:p>
          <a:p>
            <a:pPr marL="0" indent="0" algn="ctr">
              <a:buNone/>
            </a:pPr>
            <a:r>
              <a:rPr lang="en-GB" sz="2000" b="1" dirty="0">
                <a:solidFill>
                  <a:srgbClr val="00B050"/>
                </a:solidFill>
                <a:latin typeface="Palatino Linotype" panose="02040502050505030304" pitchFamily="18" charset="0"/>
                <a:cs typeface="Calibri" panose="020F0502020204030204" pitchFamily="34" charset="0"/>
              </a:rPr>
              <a:t>Mr McHale </a:t>
            </a:r>
          </a:p>
          <a:p>
            <a:pPr marL="0" indent="0" algn="ctr">
              <a:buNone/>
            </a:pPr>
            <a:r>
              <a:rPr lang="en-GB" sz="2000" dirty="0">
                <a:latin typeface="Palatino Linotype" panose="02040502050505030304" pitchFamily="18" charset="0"/>
                <a:cs typeface="Calibri" panose="020F0502020204030204" pitchFamily="34" charset="0"/>
              </a:rPr>
              <a:t>(Senior Assistant </a:t>
            </a:r>
            <a:r>
              <a:rPr lang="en-GB" sz="2000" dirty="0" err="1">
                <a:latin typeface="Palatino Linotype" panose="02040502050505030304" pitchFamily="18" charset="0"/>
                <a:cs typeface="Calibri" panose="020F0502020204030204" pitchFamily="34" charset="0"/>
              </a:rPr>
              <a:t>Headteacher</a:t>
            </a:r>
            <a:r>
              <a:rPr lang="en-GB" sz="2000" dirty="0">
                <a:latin typeface="Palatino Linotype" panose="02040502050505030304" pitchFamily="18" charset="0"/>
                <a:cs typeface="Calibri" panose="020F0502020204030204" pitchFamily="34" charset="0"/>
              </a:rPr>
              <a:t> Pastoral)</a:t>
            </a:r>
          </a:p>
          <a:p>
            <a:pPr marL="0" indent="0" algn="ctr">
              <a:buNone/>
            </a:pPr>
            <a:endParaRPr lang="en-GB" sz="2000" dirty="0">
              <a:latin typeface="Palatino Linotype" panose="02040502050505030304" pitchFamily="18" charset="0"/>
              <a:cs typeface="Calibri" panose="020F0502020204030204" pitchFamily="34" charset="0"/>
            </a:endParaRPr>
          </a:p>
          <a:p>
            <a:pPr marL="0" indent="0" algn="ctr">
              <a:buNone/>
            </a:pPr>
            <a:r>
              <a:rPr lang="en-GB" sz="2000" b="1" dirty="0">
                <a:solidFill>
                  <a:srgbClr val="00B050"/>
                </a:solidFill>
                <a:latin typeface="Palatino Linotype" panose="02040502050505030304" pitchFamily="18" charset="0"/>
                <a:cs typeface="Calibri" panose="020F0502020204030204" pitchFamily="34" charset="0"/>
              </a:rPr>
              <a:t>Mr Green </a:t>
            </a:r>
          </a:p>
          <a:p>
            <a:pPr marL="0" indent="0" algn="ctr">
              <a:buNone/>
            </a:pPr>
            <a:r>
              <a:rPr lang="en-GB" sz="2000" dirty="0">
                <a:latin typeface="Palatino Linotype" panose="02040502050505030304" pitchFamily="18" charset="0"/>
                <a:cs typeface="Calibri" panose="020F0502020204030204" pitchFamily="34" charset="0"/>
              </a:rPr>
              <a:t>(Assistant </a:t>
            </a:r>
            <a:r>
              <a:rPr lang="en-GB" sz="2000" dirty="0" err="1">
                <a:latin typeface="Palatino Linotype" panose="02040502050505030304" pitchFamily="18" charset="0"/>
                <a:cs typeface="Calibri" panose="020F0502020204030204" pitchFamily="34" charset="0"/>
              </a:rPr>
              <a:t>Headteacher</a:t>
            </a:r>
            <a:r>
              <a:rPr lang="en-GB" sz="2000" dirty="0">
                <a:latin typeface="Palatino Linotype" panose="02040502050505030304" pitchFamily="18" charset="0"/>
                <a:cs typeface="Calibri" panose="020F0502020204030204" pitchFamily="34" charset="0"/>
              </a:rPr>
              <a:t> Pastoral)</a:t>
            </a:r>
          </a:p>
          <a:p>
            <a:pPr marL="0" indent="0" algn="ctr">
              <a:buNone/>
            </a:pPr>
            <a:endParaRPr lang="en-GB" sz="2000" dirty="0">
              <a:latin typeface="Palatino Linotype" panose="02040502050505030304" pitchFamily="18" charset="0"/>
              <a:cs typeface="Calibri" panose="020F0502020204030204" pitchFamily="34" charset="0"/>
            </a:endParaRPr>
          </a:p>
          <a:p>
            <a:pPr marL="0" indent="0" algn="ctr">
              <a:buNone/>
            </a:pPr>
            <a:r>
              <a:rPr lang="en-GB" sz="2000" b="1" dirty="0">
                <a:solidFill>
                  <a:srgbClr val="00B050"/>
                </a:solidFill>
                <a:latin typeface="Palatino Linotype" panose="02040502050505030304" pitchFamily="18" charset="0"/>
                <a:cs typeface="Calibri" panose="020F0502020204030204" pitchFamily="34" charset="0"/>
              </a:rPr>
              <a:t>Mr Davis </a:t>
            </a:r>
          </a:p>
          <a:p>
            <a:pPr marL="0" indent="0" algn="ctr">
              <a:buNone/>
            </a:pPr>
            <a:r>
              <a:rPr lang="en-GB" sz="2000" dirty="0">
                <a:latin typeface="Palatino Linotype" panose="02040502050505030304" pitchFamily="18" charset="0"/>
                <a:cs typeface="Calibri" panose="020F0502020204030204" pitchFamily="34" charset="0"/>
              </a:rPr>
              <a:t>(Assistant </a:t>
            </a:r>
            <a:r>
              <a:rPr lang="en-GB" sz="2000" dirty="0" err="1">
                <a:latin typeface="Palatino Linotype" panose="02040502050505030304" pitchFamily="18" charset="0"/>
                <a:cs typeface="Calibri" panose="020F0502020204030204" pitchFamily="34" charset="0"/>
              </a:rPr>
              <a:t>Headteacher</a:t>
            </a:r>
            <a:r>
              <a:rPr lang="en-GB" sz="2000" dirty="0">
                <a:latin typeface="Palatino Linotype" panose="02040502050505030304" pitchFamily="18" charset="0"/>
                <a:cs typeface="Calibri" panose="020F0502020204030204" pitchFamily="34" charset="0"/>
              </a:rPr>
              <a:t> Pastoral)</a:t>
            </a:r>
          </a:p>
          <a:p>
            <a:pPr marL="0" indent="0" algn="ctr">
              <a:buNone/>
            </a:pPr>
            <a:endParaRPr lang="en-GB" sz="2000" dirty="0">
              <a:latin typeface="Palatino Linotype" panose="02040502050505030304" pitchFamily="18" charset="0"/>
              <a:cs typeface="Calibri" panose="020F0502020204030204" pitchFamily="34" charset="0"/>
            </a:endParaRPr>
          </a:p>
          <a:p>
            <a:pPr marL="0" indent="0" algn="ctr">
              <a:buNone/>
            </a:pPr>
            <a:r>
              <a:rPr lang="en-GB" sz="2000" b="1" dirty="0">
                <a:solidFill>
                  <a:srgbClr val="00B050"/>
                </a:solidFill>
                <a:latin typeface="Palatino Linotype" panose="02040502050505030304" pitchFamily="18" charset="0"/>
                <a:cs typeface="Calibri" panose="020F0502020204030204" pitchFamily="34" charset="0"/>
              </a:rPr>
              <a:t>Heads of House/</a:t>
            </a:r>
            <a:r>
              <a:rPr lang="en-GB" sz="2000" b="1" dirty="0" err="1">
                <a:solidFill>
                  <a:srgbClr val="00B050"/>
                </a:solidFill>
                <a:latin typeface="Palatino Linotype" panose="02040502050505030304" pitchFamily="18" charset="0"/>
                <a:cs typeface="Calibri" panose="020F0502020204030204" pitchFamily="34" charset="0"/>
              </a:rPr>
              <a:t>SENDCo</a:t>
            </a:r>
            <a:endParaRPr lang="en-GB" sz="2000" b="1" dirty="0">
              <a:solidFill>
                <a:srgbClr val="00B050"/>
              </a:solidFill>
              <a:latin typeface="Palatino Linotype" panose="02040502050505030304" pitchFamily="18" charset="0"/>
              <a:cs typeface="Calibri" panose="020F0502020204030204" pitchFamily="34" charset="0"/>
            </a:endParaRPr>
          </a:p>
        </p:txBody>
      </p:sp>
      <p:sp>
        <p:nvSpPr>
          <p:cNvPr id="3" name="TextBox 2"/>
          <p:cNvSpPr txBox="1"/>
          <p:nvPr/>
        </p:nvSpPr>
        <p:spPr>
          <a:xfrm>
            <a:off x="6257749" y="5864023"/>
            <a:ext cx="2776859" cy="646331"/>
          </a:xfrm>
          <a:prstGeom prst="rect">
            <a:avLst/>
          </a:prstGeom>
          <a:noFill/>
        </p:spPr>
        <p:txBody>
          <a:bodyPr wrap="square" rtlCol="0">
            <a:spAutoFit/>
          </a:bodyPr>
          <a:lstStyle/>
          <a:p>
            <a:pPr algn="ctr"/>
            <a:r>
              <a:rPr lang="en-GB" b="1" dirty="0">
                <a:solidFill>
                  <a:srgbClr val="00B050"/>
                </a:solidFill>
                <a:latin typeface="Palatino Linotype" panose="02040502050505030304" pitchFamily="18" charset="0"/>
              </a:rPr>
              <a:t>Mr Bayne</a:t>
            </a:r>
          </a:p>
          <a:p>
            <a:pPr algn="ctr"/>
            <a:r>
              <a:rPr lang="en-GB" dirty="0">
                <a:latin typeface="Palatino Linotype" panose="02040502050505030304" pitchFamily="18" charset="0"/>
              </a:rPr>
              <a:t>(Head of 6</a:t>
            </a:r>
            <a:r>
              <a:rPr lang="en-GB" baseline="30000" dirty="0">
                <a:latin typeface="Palatino Linotype" panose="02040502050505030304" pitchFamily="18" charset="0"/>
              </a:rPr>
              <a:t>th</a:t>
            </a:r>
            <a:r>
              <a:rPr lang="en-GB" dirty="0">
                <a:latin typeface="Palatino Linotype" panose="02040502050505030304" pitchFamily="18" charset="0"/>
              </a:rPr>
              <a:t> Form)</a:t>
            </a:r>
          </a:p>
        </p:txBody>
      </p:sp>
    </p:spTree>
    <p:extLst>
      <p:ext uri="{BB962C8B-B14F-4D97-AF65-F5344CB8AC3E}">
        <p14:creationId xmlns:p14="http://schemas.microsoft.com/office/powerpoint/2010/main" val="660017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6" y="293529"/>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u="sng" dirty="0">
                <a:latin typeface="Palatino Linotype" panose="02040502050505030304" pitchFamily="18" charset="0"/>
                <a:cs typeface="Calibri Light"/>
              </a:rPr>
              <a:t>GCSE Subject Information – Student / Parent Guide       </a:t>
            </a:r>
          </a:p>
        </p:txBody>
      </p:sp>
      <p:sp>
        <p:nvSpPr>
          <p:cNvPr id="14" name="Content Placeholder 2"/>
          <p:cNvSpPr txBox="1">
            <a:spLocks/>
          </p:cNvSpPr>
          <p:nvPr/>
        </p:nvSpPr>
        <p:spPr>
          <a:xfrm>
            <a:off x="3637134" y="1326051"/>
            <a:ext cx="7776864" cy="33944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 indent="0">
              <a:buFont typeface="Arial" panose="020B0604020202020204" pitchFamily="34" charset="0"/>
              <a:buNone/>
              <a:defRPr/>
            </a:pPr>
            <a:endParaRPr lang="en-GB" altLang="en-US" sz="3200" b="1" dirty="0">
              <a:latin typeface="Palatino Linotype" panose="02040502050505030304" pitchFamily="18" charset="0"/>
              <a:ea typeface="Calibri" pitchFamily="34" charset="0"/>
              <a:cs typeface="Calibri"/>
            </a:endParaRPr>
          </a:p>
        </p:txBody>
      </p:sp>
      <p:pic>
        <p:nvPicPr>
          <p:cNvPr id="9" name="Picture 8">
            <a:extLst>
              <a:ext uri="{FF2B5EF4-FFF2-40B4-BE49-F238E27FC236}">
                <a16:creationId xmlns:a16="http://schemas.microsoft.com/office/drawing/2014/main" id="{EEDF8195-2650-46B7-8C6C-E1B74732E226}"/>
              </a:ext>
            </a:extLst>
          </p:cNvPr>
          <p:cNvPicPr>
            <a:picLocks noChangeAspect="1"/>
          </p:cNvPicPr>
          <p:nvPr/>
        </p:nvPicPr>
        <p:blipFill rotWithShape="1">
          <a:blip r:embed="rId4"/>
          <a:srcRect l="15453" t="18243" r="65869" b="6984"/>
          <a:stretch/>
        </p:blipFill>
        <p:spPr>
          <a:xfrm>
            <a:off x="7221407" y="1072842"/>
            <a:ext cx="4405429" cy="5511226"/>
          </a:xfrm>
          <a:prstGeom prst="rect">
            <a:avLst/>
          </a:prstGeom>
          <a:ln w="31750">
            <a:solidFill>
              <a:schemeClr val="tx1"/>
            </a:solidFill>
          </a:ln>
        </p:spPr>
      </p:pic>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09" t="22414" r="9483" b="9997"/>
          <a:stretch/>
        </p:blipFill>
        <p:spPr bwMode="auto">
          <a:xfrm>
            <a:off x="3125602" y="4644927"/>
            <a:ext cx="3743618" cy="204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08087" y="1710994"/>
            <a:ext cx="3091009" cy="2246769"/>
          </a:xfrm>
          <a:prstGeom prst="rect">
            <a:avLst/>
          </a:prstGeom>
          <a:noFill/>
        </p:spPr>
        <p:txBody>
          <a:bodyPr wrap="square" rtlCol="0">
            <a:spAutoFit/>
          </a:bodyPr>
          <a:lstStyle/>
          <a:p>
            <a:pPr algn="ctr"/>
            <a:r>
              <a:rPr lang="en-GB" sz="2800" dirty="0">
                <a:latin typeface="Palatino Linotype" panose="02040502050505030304" pitchFamily="18" charset="0"/>
              </a:rPr>
              <a:t>GCSE Subject information is available to access through the school website:</a:t>
            </a:r>
          </a:p>
        </p:txBody>
      </p:sp>
    </p:spTree>
    <p:extLst>
      <p:ext uri="{BB962C8B-B14F-4D97-AF65-F5344CB8AC3E}">
        <p14:creationId xmlns:p14="http://schemas.microsoft.com/office/powerpoint/2010/main" val="123388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6" y="293529"/>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u="sng" dirty="0">
                <a:latin typeface="Palatino Linotype" panose="02040502050505030304" pitchFamily="18" charset="0"/>
                <a:cs typeface="Calibri Light"/>
              </a:rPr>
              <a:t>Revision Starter Pack </a:t>
            </a:r>
          </a:p>
        </p:txBody>
      </p:sp>
      <p:sp>
        <p:nvSpPr>
          <p:cNvPr id="14" name="Content Placeholder 2"/>
          <p:cNvSpPr txBox="1">
            <a:spLocks/>
          </p:cNvSpPr>
          <p:nvPr/>
        </p:nvSpPr>
        <p:spPr>
          <a:xfrm>
            <a:off x="3637134" y="1326051"/>
            <a:ext cx="7776864" cy="33944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 indent="0">
              <a:buFont typeface="Arial" panose="020B0604020202020204" pitchFamily="34" charset="0"/>
              <a:buNone/>
              <a:defRPr/>
            </a:pPr>
            <a:endParaRPr lang="en-GB" altLang="en-US" sz="3200" b="1" dirty="0">
              <a:latin typeface="Palatino Linotype" panose="02040502050505030304" pitchFamily="18" charset="0"/>
              <a:ea typeface="Calibri" pitchFamily="34" charset="0"/>
              <a:cs typeface="Calibri"/>
            </a:endParaRPr>
          </a:p>
        </p:txBody>
      </p:sp>
      <p:pic>
        <p:nvPicPr>
          <p:cNvPr id="15" name="Picture 14"/>
          <p:cNvPicPr>
            <a:picLocks noChangeAspect="1"/>
          </p:cNvPicPr>
          <p:nvPr/>
        </p:nvPicPr>
        <p:blipFill rotWithShape="1">
          <a:blip r:embed="rId4"/>
          <a:srcRect l="1810" t="3940" r="4808"/>
          <a:stretch/>
        </p:blipFill>
        <p:spPr>
          <a:xfrm>
            <a:off x="3950487" y="1231211"/>
            <a:ext cx="6839750" cy="5277370"/>
          </a:xfrm>
          <a:prstGeom prst="rect">
            <a:avLst/>
          </a:prstGeom>
        </p:spPr>
      </p:pic>
      <p:sp>
        <p:nvSpPr>
          <p:cNvPr id="4" name="TextBox 3"/>
          <p:cNvSpPr txBox="1"/>
          <p:nvPr/>
        </p:nvSpPr>
        <p:spPr>
          <a:xfrm>
            <a:off x="7415240" y="1231211"/>
            <a:ext cx="4639318" cy="1938992"/>
          </a:xfrm>
          <a:prstGeom prst="rect">
            <a:avLst/>
          </a:prstGeom>
          <a:solidFill>
            <a:schemeClr val="bg1"/>
          </a:solidFill>
          <a:ln w="38100">
            <a:solidFill>
              <a:schemeClr val="accent6">
                <a:lumMod val="50000"/>
              </a:schemeClr>
            </a:solidFill>
          </a:ln>
        </p:spPr>
        <p:txBody>
          <a:bodyPr wrap="square" rtlCol="0">
            <a:spAutoFit/>
          </a:bodyPr>
          <a:lstStyle/>
          <a:p>
            <a:r>
              <a:rPr lang="en-GB" sz="2400" dirty="0">
                <a:latin typeface="Palatino Linotype" panose="02040502050505030304" pitchFamily="18" charset="0"/>
              </a:rPr>
              <a:t>Each Year 11 pupil will be given a revision starter pack to help them prepare for their practice examinations in November and December.</a:t>
            </a:r>
          </a:p>
        </p:txBody>
      </p:sp>
    </p:spTree>
    <p:extLst>
      <p:ext uri="{BB962C8B-B14F-4D97-AF65-F5344CB8AC3E}">
        <p14:creationId xmlns:p14="http://schemas.microsoft.com/office/powerpoint/2010/main" val="131578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465A50-66C2-4477-AFC7-B8BD2B4CB017}"/>
              </a:ext>
            </a:extLst>
          </p:cNvPr>
          <p:cNvSpPr txBox="1"/>
          <p:nvPr/>
        </p:nvSpPr>
        <p:spPr>
          <a:xfrm>
            <a:off x="807813" y="748848"/>
            <a:ext cx="10619382" cy="1015663"/>
          </a:xfrm>
          <a:prstGeom prst="rect">
            <a:avLst/>
          </a:prstGeom>
          <a:noFill/>
        </p:spPr>
        <p:txBody>
          <a:bodyPr wrap="square" rtlCol="0">
            <a:spAutoFit/>
          </a:bodyPr>
          <a:lstStyle/>
          <a:p>
            <a:pPr algn="ctr"/>
            <a:r>
              <a:rPr lang="en-GB" sz="6000" b="1" dirty="0">
                <a:latin typeface="Palatino Linotype" panose="02040502050505030304" pitchFamily="18" charset="0"/>
                <a:ea typeface="Tahoma" panose="020B0604030504040204" pitchFamily="34" charset="0"/>
                <a:cs typeface="Tahoma" panose="020B0604030504040204" pitchFamily="34" charset="0"/>
              </a:rPr>
              <a:t>Out of School Preparation</a:t>
            </a:r>
          </a:p>
        </p:txBody>
      </p:sp>
      <p:sp>
        <p:nvSpPr>
          <p:cNvPr id="7" name="TextBox 13">
            <a:extLst>
              <a:ext uri="{FF2B5EF4-FFF2-40B4-BE49-F238E27FC236}">
                <a16:creationId xmlns:a16="http://schemas.microsoft.com/office/drawing/2014/main" id="{1F210033-A84D-4BA3-919B-E81470D88627}"/>
              </a:ext>
            </a:extLst>
          </p:cNvPr>
          <p:cNvSpPr txBox="1"/>
          <p:nvPr/>
        </p:nvSpPr>
        <p:spPr>
          <a:xfrm>
            <a:off x="1945554" y="5232975"/>
            <a:ext cx="834390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400" b="1" i="1" dirty="0">
                <a:latin typeface="Palatino Linotype" panose="02040502050505030304" pitchFamily="18" charset="0"/>
                <a:ea typeface="Tahoma" panose="020B0604030504040204" pitchFamily="34" charset="0"/>
                <a:cs typeface="Tahoma" panose="020B0604030504040204" pitchFamily="34" charset="0"/>
              </a:rPr>
              <a:t>Let your light shine </a:t>
            </a:r>
          </a:p>
        </p:txBody>
      </p:sp>
      <p:pic>
        <p:nvPicPr>
          <p:cNvPr id="9" name="Picture 8" descr="See the source image">
            <a:extLst>
              <a:ext uri="{FF2B5EF4-FFF2-40B4-BE49-F238E27FC236}">
                <a16:creationId xmlns:a16="http://schemas.microsoft.com/office/drawing/2014/main" id="{E3284669-1F84-404A-8B8E-B82ACC173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2317" y="2537085"/>
            <a:ext cx="2327365" cy="222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597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5" y="175723"/>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u="sng" dirty="0">
                <a:latin typeface="Palatino Linotype" panose="02040502050505030304" pitchFamily="18" charset="0"/>
                <a:cs typeface="Calibri Light"/>
              </a:rPr>
              <a:t>Developing effective revision habits </a:t>
            </a:r>
          </a:p>
        </p:txBody>
      </p:sp>
      <p:sp>
        <p:nvSpPr>
          <p:cNvPr id="14" name="Content Placeholder 2"/>
          <p:cNvSpPr txBox="1">
            <a:spLocks/>
          </p:cNvSpPr>
          <p:nvPr/>
        </p:nvSpPr>
        <p:spPr>
          <a:xfrm>
            <a:off x="3637134" y="1326051"/>
            <a:ext cx="7776864" cy="33944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 indent="0">
              <a:buFont typeface="Arial" panose="020B0604020202020204" pitchFamily="34" charset="0"/>
              <a:buNone/>
              <a:defRPr/>
            </a:pPr>
            <a:endParaRPr lang="en-GB" altLang="en-US" sz="3200" b="1" dirty="0">
              <a:latin typeface="Palatino Linotype" panose="02040502050505030304" pitchFamily="18" charset="0"/>
              <a:ea typeface="Calibri" pitchFamily="34" charset="0"/>
              <a:cs typeface="Calibri"/>
            </a:endParaRPr>
          </a:p>
        </p:txBody>
      </p:sp>
      <p:sp>
        <p:nvSpPr>
          <p:cNvPr id="9" name="Rounded Rectangle 14">
            <a:extLst>
              <a:ext uri="{FF2B5EF4-FFF2-40B4-BE49-F238E27FC236}">
                <a16:creationId xmlns:a16="http://schemas.microsoft.com/office/drawing/2014/main" id="{628995DA-8739-4AF4-B86D-C3A064AED770}"/>
              </a:ext>
            </a:extLst>
          </p:cNvPr>
          <p:cNvSpPr>
            <a:spLocks noChangeAspect="1"/>
          </p:cNvSpPr>
          <p:nvPr/>
        </p:nvSpPr>
        <p:spPr>
          <a:xfrm>
            <a:off x="3792060" y="1231211"/>
            <a:ext cx="3045333" cy="1023534"/>
          </a:xfrm>
          <a:prstGeom prst="roundRect">
            <a:avLst/>
          </a:prstGeom>
          <a:solidFill>
            <a:srgbClr val="70AD47">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Palatino Linotype" panose="02040502050505030304" pitchFamily="18" charset="0"/>
              </a:rPr>
              <a:t>Make it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Palatino Linotype" panose="02040502050505030304" pitchFamily="18" charset="0"/>
              </a:rPr>
              <a:t>Obvious </a:t>
            </a:r>
          </a:p>
        </p:txBody>
      </p:sp>
      <p:pic>
        <p:nvPicPr>
          <p:cNvPr id="19" name="Picture 18">
            <a:extLst>
              <a:ext uri="{FF2B5EF4-FFF2-40B4-BE49-F238E27FC236}">
                <a16:creationId xmlns:a16="http://schemas.microsoft.com/office/drawing/2014/main" id="{8FD2F9CD-9DA9-420F-8586-CCB905AAB008}"/>
              </a:ext>
            </a:extLst>
          </p:cNvPr>
          <p:cNvPicPr>
            <a:picLocks noChangeAspect="1"/>
          </p:cNvPicPr>
          <p:nvPr/>
        </p:nvPicPr>
        <p:blipFill>
          <a:blip r:embed="rId4">
            <a:duotone>
              <a:schemeClr val="accent6">
                <a:shade val="45000"/>
                <a:satMod val="135000"/>
              </a:schemeClr>
              <a:prstClr val="white"/>
            </a:duotone>
          </a:blip>
          <a:stretch>
            <a:fillRect/>
          </a:stretch>
        </p:blipFill>
        <p:spPr>
          <a:xfrm>
            <a:off x="9963033" y="986080"/>
            <a:ext cx="1383954" cy="1170690"/>
          </a:xfrm>
          <a:prstGeom prst="rect">
            <a:avLst/>
          </a:prstGeom>
        </p:spPr>
      </p:pic>
      <p:pic>
        <p:nvPicPr>
          <p:cNvPr id="20" name="Picture 19">
            <a:extLst>
              <a:ext uri="{FF2B5EF4-FFF2-40B4-BE49-F238E27FC236}">
                <a16:creationId xmlns:a16="http://schemas.microsoft.com/office/drawing/2014/main" id="{CA7AA6B4-2E02-4043-BE6A-C3BCF1E7458A}"/>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b="13904"/>
          <a:stretch/>
        </p:blipFill>
        <p:spPr>
          <a:xfrm>
            <a:off x="9963033" y="2587311"/>
            <a:ext cx="1185184" cy="1020387"/>
          </a:xfrm>
          <a:prstGeom prst="rect">
            <a:avLst/>
          </a:prstGeom>
        </p:spPr>
      </p:pic>
      <p:pic>
        <p:nvPicPr>
          <p:cNvPr id="21" name="Picture 20" descr="Shape&#10;&#10;Description automatically generated with low confidence">
            <a:extLst>
              <a:ext uri="{FF2B5EF4-FFF2-40B4-BE49-F238E27FC236}">
                <a16:creationId xmlns:a16="http://schemas.microsoft.com/office/drawing/2014/main" id="{ABCCE063-35C8-4CD5-AF7C-9EE45C65555E}"/>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b="11334"/>
          <a:stretch/>
        </p:blipFill>
        <p:spPr>
          <a:xfrm>
            <a:off x="9963033" y="3890256"/>
            <a:ext cx="1071857" cy="950373"/>
          </a:xfrm>
          <a:prstGeom prst="rect">
            <a:avLst/>
          </a:prstGeom>
        </p:spPr>
      </p:pic>
      <p:pic>
        <p:nvPicPr>
          <p:cNvPr id="22" name="Picture 21">
            <a:extLst>
              <a:ext uri="{FF2B5EF4-FFF2-40B4-BE49-F238E27FC236}">
                <a16:creationId xmlns:a16="http://schemas.microsoft.com/office/drawing/2014/main" id="{29475508-B3DE-4184-BA91-07FDED0EC3D5}"/>
              </a:ext>
            </a:extLst>
          </p:cNvPr>
          <p:cNvPicPr>
            <a:picLocks noChangeAspect="1"/>
          </p:cNvPicPr>
          <p:nvPr/>
        </p:nvPicPr>
        <p:blipFill>
          <a:blip r:embed="rId7">
            <a:duotone>
              <a:schemeClr val="accent6">
                <a:shade val="45000"/>
                <a:satMod val="135000"/>
              </a:schemeClr>
              <a:prstClr val="white"/>
            </a:duotone>
          </a:blip>
          <a:stretch>
            <a:fillRect/>
          </a:stretch>
        </p:blipFill>
        <p:spPr>
          <a:xfrm>
            <a:off x="9801983" y="5305503"/>
            <a:ext cx="1232907" cy="1059087"/>
          </a:xfrm>
          <a:prstGeom prst="rect">
            <a:avLst/>
          </a:prstGeom>
        </p:spPr>
      </p:pic>
      <p:cxnSp>
        <p:nvCxnSpPr>
          <p:cNvPr id="23" name="Straight Connector 22">
            <a:extLst>
              <a:ext uri="{FF2B5EF4-FFF2-40B4-BE49-F238E27FC236}">
                <a16:creationId xmlns:a16="http://schemas.microsoft.com/office/drawing/2014/main" id="{19B233EE-43F4-40D7-A89E-504BC698479B}"/>
              </a:ext>
            </a:extLst>
          </p:cNvPr>
          <p:cNvCxnSpPr>
            <a:cxnSpLocks/>
          </p:cNvCxnSpPr>
          <p:nvPr/>
        </p:nvCxnSpPr>
        <p:spPr>
          <a:xfrm>
            <a:off x="6877634" y="1703575"/>
            <a:ext cx="28497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14">
            <a:extLst>
              <a:ext uri="{FF2B5EF4-FFF2-40B4-BE49-F238E27FC236}">
                <a16:creationId xmlns:a16="http://schemas.microsoft.com/office/drawing/2014/main" id="{628995DA-8739-4AF4-B86D-C3A064AED770}"/>
              </a:ext>
            </a:extLst>
          </p:cNvPr>
          <p:cNvSpPr>
            <a:spLocks noChangeAspect="1"/>
          </p:cNvSpPr>
          <p:nvPr/>
        </p:nvSpPr>
        <p:spPr>
          <a:xfrm>
            <a:off x="3792060" y="2657039"/>
            <a:ext cx="3045333" cy="1023534"/>
          </a:xfrm>
          <a:prstGeom prst="roundRect">
            <a:avLst/>
          </a:prstGeom>
          <a:solidFill>
            <a:srgbClr val="70AD47">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Palatino Linotype" panose="02040502050505030304" pitchFamily="18" charset="0"/>
              </a:rPr>
              <a:t>Make it </a:t>
            </a:r>
          </a:p>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dirty="0">
                <a:solidFill>
                  <a:prstClr val="white"/>
                </a:solidFill>
                <a:latin typeface="Palatino Linotype" panose="02040502050505030304" pitchFamily="18" charset="0"/>
              </a:rPr>
              <a:t>Attractive</a:t>
            </a:r>
            <a:r>
              <a:rPr kumimoji="0" lang="en-GB" sz="2800" b="1" i="0" u="none" strike="noStrike" kern="0" cap="none" spc="0" normalizeH="0" baseline="0" noProof="0" dirty="0">
                <a:ln>
                  <a:noFill/>
                </a:ln>
                <a:solidFill>
                  <a:prstClr val="white"/>
                </a:solidFill>
                <a:effectLst/>
                <a:uLnTx/>
                <a:uFillTx/>
                <a:latin typeface="Palatino Linotype" panose="02040502050505030304" pitchFamily="18" charset="0"/>
              </a:rPr>
              <a:t> </a:t>
            </a:r>
          </a:p>
        </p:txBody>
      </p:sp>
      <p:cxnSp>
        <p:nvCxnSpPr>
          <p:cNvPr id="28" name="Straight Connector 27">
            <a:extLst>
              <a:ext uri="{FF2B5EF4-FFF2-40B4-BE49-F238E27FC236}">
                <a16:creationId xmlns:a16="http://schemas.microsoft.com/office/drawing/2014/main" id="{19B233EE-43F4-40D7-A89E-504BC698479B}"/>
              </a:ext>
            </a:extLst>
          </p:cNvPr>
          <p:cNvCxnSpPr>
            <a:cxnSpLocks/>
          </p:cNvCxnSpPr>
          <p:nvPr/>
        </p:nvCxnSpPr>
        <p:spPr>
          <a:xfrm>
            <a:off x="6877634" y="3129403"/>
            <a:ext cx="28497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ounded Rectangle 14">
            <a:extLst>
              <a:ext uri="{FF2B5EF4-FFF2-40B4-BE49-F238E27FC236}">
                <a16:creationId xmlns:a16="http://schemas.microsoft.com/office/drawing/2014/main" id="{628995DA-8739-4AF4-B86D-C3A064AED770}"/>
              </a:ext>
            </a:extLst>
          </p:cNvPr>
          <p:cNvSpPr>
            <a:spLocks noChangeAspect="1"/>
          </p:cNvSpPr>
          <p:nvPr/>
        </p:nvSpPr>
        <p:spPr>
          <a:xfrm>
            <a:off x="3792059" y="4037054"/>
            <a:ext cx="3045333" cy="1023534"/>
          </a:xfrm>
          <a:prstGeom prst="roundRect">
            <a:avLst/>
          </a:prstGeom>
          <a:solidFill>
            <a:srgbClr val="70AD47">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Palatino Linotype" panose="02040502050505030304" pitchFamily="18" charset="0"/>
              </a:rPr>
              <a:t>Make it </a:t>
            </a:r>
          </a:p>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dirty="0">
                <a:solidFill>
                  <a:prstClr val="white"/>
                </a:solidFill>
                <a:latin typeface="Palatino Linotype" panose="02040502050505030304" pitchFamily="18" charset="0"/>
              </a:rPr>
              <a:t>Easy</a:t>
            </a:r>
            <a:r>
              <a:rPr kumimoji="0" lang="en-GB" sz="2800" b="1" i="0" u="none" strike="noStrike" kern="0" cap="none" spc="0" normalizeH="0" baseline="0" noProof="0" dirty="0">
                <a:ln>
                  <a:noFill/>
                </a:ln>
                <a:solidFill>
                  <a:prstClr val="white"/>
                </a:solidFill>
                <a:effectLst/>
                <a:uLnTx/>
                <a:uFillTx/>
                <a:latin typeface="Palatino Linotype" panose="02040502050505030304" pitchFamily="18" charset="0"/>
              </a:rPr>
              <a:t> </a:t>
            </a:r>
          </a:p>
        </p:txBody>
      </p:sp>
      <p:cxnSp>
        <p:nvCxnSpPr>
          <p:cNvPr id="30" name="Straight Connector 29">
            <a:extLst>
              <a:ext uri="{FF2B5EF4-FFF2-40B4-BE49-F238E27FC236}">
                <a16:creationId xmlns:a16="http://schemas.microsoft.com/office/drawing/2014/main" id="{19B233EE-43F4-40D7-A89E-504BC698479B}"/>
              </a:ext>
            </a:extLst>
          </p:cNvPr>
          <p:cNvCxnSpPr>
            <a:cxnSpLocks/>
          </p:cNvCxnSpPr>
          <p:nvPr/>
        </p:nvCxnSpPr>
        <p:spPr>
          <a:xfrm>
            <a:off x="6877633" y="4509418"/>
            <a:ext cx="28497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ounded Rectangle 14">
            <a:extLst>
              <a:ext uri="{FF2B5EF4-FFF2-40B4-BE49-F238E27FC236}">
                <a16:creationId xmlns:a16="http://schemas.microsoft.com/office/drawing/2014/main" id="{628995DA-8739-4AF4-B86D-C3A064AED770}"/>
              </a:ext>
            </a:extLst>
          </p:cNvPr>
          <p:cNvSpPr>
            <a:spLocks noChangeAspect="1"/>
          </p:cNvSpPr>
          <p:nvPr/>
        </p:nvSpPr>
        <p:spPr>
          <a:xfrm>
            <a:off x="3792058" y="5341056"/>
            <a:ext cx="3045333" cy="1023534"/>
          </a:xfrm>
          <a:prstGeom prst="roundRect">
            <a:avLst/>
          </a:prstGeom>
          <a:solidFill>
            <a:srgbClr val="70AD47">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Palatino Linotype" panose="02040502050505030304" pitchFamily="18" charset="0"/>
              </a:rPr>
              <a:t>Make it </a:t>
            </a:r>
          </a:p>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dirty="0">
                <a:solidFill>
                  <a:prstClr val="white"/>
                </a:solidFill>
                <a:latin typeface="Palatino Linotype" panose="02040502050505030304" pitchFamily="18" charset="0"/>
              </a:rPr>
              <a:t>Rewarding </a:t>
            </a:r>
            <a:r>
              <a:rPr kumimoji="0" lang="en-GB" sz="2800" b="1" i="0" u="none" strike="noStrike" kern="0" cap="none" spc="0" normalizeH="0" baseline="0" noProof="0" dirty="0">
                <a:ln>
                  <a:noFill/>
                </a:ln>
                <a:solidFill>
                  <a:prstClr val="white"/>
                </a:solidFill>
                <a:effectLst/>
                <a:uLnTx/>
                <a:uFillTx/>
                <a:latin typeface="Palatino Linotype" panose="02040502050505030304" pitchFamily="18" charset="0"/>
              </a:rPr>
              <a:t> </a:t>
            </a:r>
          </a:p>
        </p:txBody>
      </p:sp>
      <p:cxnSp>
        <p:nvCxnSpPr>
          <p:cNvPr id="32" name="Straight Connector 31">
            <a:extLst>
              <a:ext uri="{FF2B5EF4-FFF2-40B4-BE49-F238E27FC236}">
                <a16:creationId xmlns:a16="http://schemas.microsoft.com/office/drawing/2014/main" id="{19B233EE-43F4-40D7-A89E-504BC698479B}"/>
              </a:ext>
            </a:extLst>
          </p:cNvPr>
          <p:cNvCxnSpPr>
            <a:cxnSpLocks/>
          </p:cNvCxnSpPr>
          <p:nvPr/>
        </p:nvCxnSpPr>
        <p:spPr>
          <a:xfrm>
            <a:off x="6877632" y="5813420"/>
            <a:ext cx="28497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630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382029" y="2074362"/>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126217"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6" y="293529"/>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u="sng" dirty="0">
                <a:latin typeface="Palatino Linotype" panose="02040502050505030304" pitchFamily="18" charset="0"/>
                <a:cs typeface="Calibri Light"/>
              </a:rPr>
              <a:t>Developing effective revision techniques </a:t>
            </a:r>
          </a:p>
        </p:txBody>
      </p:sp>
      <p:sp>
        <p:nvSpPr>
          <p:cNvPr id="24" name="Rounded Rectangle 14">
            <a:extLst>
              <a:ext uri="{FF2B5EF4-FFF2-40B4-BE49-F238E27FC236}">
                <a16:creationId xmlns:a16="http://schemas.microsoft.com/office/drawing/2014/main" id="{2FC779C4-9865-49D0-B70F-7EA9E953DC48}"/>
              </a:ext>
            </a:extLst>
          </p:cNvPr>
          <p:cNvSpPr>
            <a:spLocks noChangeAspect="1"/>
          </p:cNvSpPr>
          <p:nvPr/>
        </p:nvSpPr>
        <p:spPr>
          <a:xfrm>
            <a:off x="3281524" y="1800283"/>
            <a:ext cx="2579555" cy="76301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Palatino Linotype" panose="02040502050505030304" pitchFamily="18" charset="0"/>
              </a:rPr>
              <a:t>1. Spacing and Interleaving </a:t>
            </a:r>
            <a:r>
              <a:rPr kumimoji="0" lang="en-GB" sz="2000" b="1" i="0" u="none" strike="noStrike" kern="1200" cap="none" spc="0" normalizeH="0" baseline="0" noProof="0" dirty="0">
                <a:ln>
                  <a:noFill/>
                </a:ln>
                <a:solidFill>
                  <a:prstClr val="white"/>
                </a:solidFill>
                <a:effectLst/>
                <a:uLnTx/>
                <a:uFillTx/>
                <a:latin typeface="Palatino Linotype" panose="02040502050505030304" pitchFamily="18" charset="0"/>
              </a:rPr>
              <a:t> </a:t>
            </a:r>
          </a:p>
        </p:txBody>
      </p:sp>
      <p:pic>
        <p:nvPicPr>
          <p:cNvPr id="25" name="Picture 24">
            <a:extLst>
              <a:ext uri="{FF2B5EF4-FFF2-40B4-BE49-F238E27FC236}">
                <a16:creationId xmlns:a16="http://schemas.microsoft.com/office/drawing/2014/main" id="{E31244D7-9B25-4926-A921-7CB8D69549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b="16465"/>
          <a:stretch/>
        </p:blipFill>
        <p:spPr>
          <a:xfrm>
            <a:off x="6101199" y="1509042"/>
            <a:ext cx="1424367" cy="1189848"/>
          </a:xfrm>
          <a:prstGeom prst="rect">
            <a:avLst/>
          </a:prstGeom>
        </p:spPr>
      </p:pic>
      <p:pic>
        <p:nvPicPr>
          <p:cNvPr id="33" name="Picture 32">
            <a:extLst>
              <a:ext uri="{FF2B5EF4-FFF2-40B4-BE49-F238E27FC236}">
                <a16:creationId xmlns:a16="http://schemas.microsoft.com/office/drawing/2014/main" id="{6C3032D2-6C13-4B4F-BF9F-90AB8BEAB02B}"/>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b="24560"/>
          <a:stretch/>
        </p:blipFill>
        <p:spPr>
          <a:xfrm>
            <a:off x="10472107" y="1395774"/>
            <a:ext cx="1547604" cy="1167522"/>
          </a:xfrm>
          <a:prstGeom prst="rect">
            <a:avLst/>
          </a:prstGeom>
        </p:spPr>
      </p:pic>
      <p:pic>
        <p:nvPicPr>
          <p:cNvPr id="35" name="Picture 34">
            <a:extLst>
              <a:ext uri="{FF2B5EF4-FFF2-40B4-BE49-F238E27FC236}">
                <a16:creationId xmlns:a16="http://schemas.microsoft.com/office/drawing/2014/main" id="{5AA88B68-2F6A-4E3A-B999-600159309473}"/>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b="14175"/>
          <a:stretch/>
        </p:blipFill>
        <p:spPr>
          <a:xfrm>
            <a:off x="6489255" y="3287740"/>
            <a:ext cx="1060184" cy="909897"/>
          </a:xfrm>
          <a:prstGeom prst="rect">
            <a:avLst/>
          </a:prstGeom>
        </p:spPr>
      </p:pic>
      <p:pic>
        <p:nvPicPr>
          <p:cNvPr id="36" name="Picture 35">
            <a:extLst>
              <a:ext uri="{FF2B5EF4-FFF2-40B4-BE49-F238E27FC236}">
                <a16:creationId xmlns:a16="http://schemas.microsoft.com/office/drawing/2014/main" id="{6CAC714F-EE92-4A03-8436-FA02B300E582}"/>
              </a:ext>
            </a:extLst>
          </p:cNvPr>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b="19352"/>
          <a:stretch/>
        </p:blipFill>
        <p:spPr>
          <a:xfrm>
            <a:off x="10530329" y="2988283"/>
            <a:ext cx="1522688" cy="1228019"/>
          </a:xfrm>
          <a:prstGeom prst="rect">
            <a:avLst/>
          </a:prstGeom>
        </p:spPr>
      </p:pic>
      <p:pic>
        <p:nvPicPr>
          <p:cNvPr id="39" name="Picture 38">
            <a:extLst>
              <a:ext uri="{FF2B5EF4-FFF2-40B4-BE49-F238E27FC236}">
                <a16:creationId xmlns:a16="http://schemas.microsoft.com/office/drawing/2014/main" id="{2A7A069B-2DC0-451B-B50A-48E8BBE1DEA8}"/>
              </a:ext>
            </a:extLst>
          </p:cNvPr>
          <p:cNvPicPr>
            <a:picLocks noChangeAspect="1"/>
          </p:cNvPicPr>
          <p:nvPr/>
        </p:nvPicPr>
        <p:blipFill rotWithShape="1">
          <a:blip r:embed="rId8">
            <a:duotone>
              <a:schemeClr val="accent6">
                <a:shade val="45000"/>
                <a:satMod val="135000"/>
              </a:schemeClr>
              <a:prstClr val="white"/>
            </a:duotone>
          </a:blip>
          <a:srcRect l="77072" t="25368" r="9896" b="31569"/>
          <a:stretch/>
        </p:blipFill>
        <p:spPr>
          <a:xfrm>
            <a:off x="8759952" y="4843561"/>
            <a:ext cx="1001125" cy="1033771"/>
          </a:xfrm>
          <a:prstGeom prst="rect">
            <a:avLst/>
          </a:prstGeom>
          <a:ln w="38100">
            <a:noFill/>
          </a:ln>
        </p:spPr>
      </p:pic>
      <p:sp>
        <p:nvSpPr>
          <p:cNvPr id="49" name="Rounded Rectangle 14">
            <a:extLst>
              <a:ext uri="{FF2B5EF4-FFF2-40B4-BE49-F238E27FC236}">
                <a16:creationId xmlns:a16="http://schemas.microsoft.com/office/drawing/2014/main" id="{2FC779C4-9865-49D0-B70F-7EA9E953DC48}"/>
              </a:ext>
            </a:extLst>
          </p:cNvPr>
          <p:cNvSpPr>
            <a:spLocks noChangeAspect="1"/>
          </p:cNvSpPr>
          <p:nvPr/>
        </p:nvSpPr>
        <p:spPr>
          <a:xfrm>
            <a:off x="7774268" y="1800283"/>
            <a:ext cx="2579555" cy="76301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Palatino Linotype" panose="02040502050505030304" pitchFamily="18" charset="0"/>
              </a:rPr>
              <a:t>2. Deliberate Practice </a:t>
            </a:r>
            <a:r>
              <a:rPr kumimoji="0" lang="en-GB" sz="2000" b="1" i="0" u="none" strike="noStrike" kern="1200" cap="none" spc="0" normalizeH="0" baseline="0" noProof="0" dirty="0">
                <a:ln>
                  <a:noFill/>
                </a:ln>
                <a:solidFill>
                  <a:prstClr val="white"/>
                </a:solidFill>
                <a:effectLst/>
                <a:uLnTx/>
                <a:uFillTx/>
                <a:latin typeface="Palatino Linotype" panose="02040502050505030304" pitchFamily="18" charset="0"/>
              </a:rPr>
              <a:t> </a:t>
            </a:r>
          </a:p>
        </p:txBody>
      </p:sp>
      <p:sp>
        <p:nvSpPr>
          <p:cNvPr id="50" name="Rounded Rectangle 14">
            <a:extLst>
              <a:ext uri="{FF2B5EF4-FFF2-40B4-BE49-F238E27FC236}">
                <a16:creationId xmlns:a16="http://schemas.microsoft.com/office/drawing/2014/main" id="{2FC779C4-9865-49D0-B70F-7EA9E953DC48}"/>
              </a:ext>
            </a:extLst>
          </p:cNvPr>
          <p:cNvSpPr>
            <a:spLocks noChangeAspect="1"/>
          </p:cNvSpPr>
          <p:nvPr/>
        </p:nvSpPr>
        <p:spPr>
          <a:xfrm>
            <a:off x="7774268" y="3361183"/>
            <a:ext cx="2579555" cy="76301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Palatino Linotype" panose="02040502050505030304" pitchFamily="18" charset="0"/>
              </a:rPr>
              <a:t>3. Flash Cards </a:t>
            </a:r>
            <a:endParaRPr kumimoji="0" lang="en-GB" sz="2000" b="1" i="0" u="none" strike="noStrike" kern="1200" cap="none" spc="0" normalizeH="0" baseline="0" noProof="0" dirty="0">
              <a:ln>
                <a:noFill/>
              </a:ln>
              <a:solidFill>
                <a:prstClr val="white"/>
              </a:solidFill>
              <a:effectLst/>
              <a:uLnTx/>
              <a:uFillTx/>
              <a:latin typeface="Palatino Linotype" panose="02040502050505030304" pitchFamily="18" charset="0"/>
            </a:endParaRPr>
          </a:p>
        </p:txBody>
      </p:sp>
      <p:sp>
        <p:nvSpPr>
          <p:cNvPr id="51" name="Rounded Rectangle 14">
            <a:extLst>
              <a:ext uri="{FF2B5EF4-FFF2-40B4-BE49-F238E27FC236}">
                <a16:creationId xmlns:a16="http://schemas.microsoft.com/office/drawing/2014/main" id="{2FC779C4-9865-49D0-B70F-7EA9E953DC48}"/>
              </a:ext>
            </a:extLst>
          </p:cNvPr>
          <p:cNvSpPr>
            <a:spLocks noChangeAspect="1"/>
          </p:cNvSpPr>
          <p:nvPr/>
        </p:nvSpPr>
        <p:spPr>
          <a:xfrm>
            <a:off x="3734524" y="3361185"/>
            <a:ext cx="2579555" cy="76301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Palatino Linotype" panose="02040502050505030304" pitchFamily="18" charset="0"/>
              </a:rPr>
              <a:t>4.</a:t>
            </a:r>
            <a:r>
              <a:rPr kumimoji="0" lang="en-GB" sz="2000" b="1" i="0" u="none" strike="noStrike" kern="1200" cap="none" spc="0" normalizeH="0" noProof="0" dirty="0">
                <a:ln>
                  <a:noFill/>
                </a:ln>
                <a:solidFill>
                  <a:prstClr val="white"/>
                </a:solidFill>
                <a:effectLst/>
                <a:uLnTx/>
                <a:uFillTx/>
                <a:latin typeface="Palatino Linotype" panose="02040502050505030304" pitchFamily="18" charset="0"/>
              </a:rPr>
              <a:t>Retrieval Practice </a:t>
            </a:r>
            <a:endParaRPr kumimoji="0" lang="en-GB" sz="2000" b="1" i="0" u="none" strike="noStrike" kern="1200" cap="none" spc="0" normalizeH="0" baseline="0" noProof="0" dirty="0">
              <a:ln>
                <a:noFill/>
              </a:ln>
              <a:solidFill>
                <a:prstClr val="white"/>
              </a:solidFill>
              <a:effectLst/>
              <a:uLnTx/>
              <a:uFillTx/>
              <a:latin typeface="Palatino Linotype" panose="02040502050505030304" pitchFamily="18" charset="0"/>
            </a:endParaRPr>
          </a:p>
        </p:txBody>
      </p:sp>
      <p:sp>
        <p:nvSpPr>
          <p:cNvPr id="52" name="Rounded Rectangle 14">
            <a:extLst>
              <a:ext uri="{FF2B5EF4-FFF2-40B4-BE49-F238E27FC236}">
                <a16:creationId xmlns:a16="http://schemas.microsoft.com/office/drawing/2014/main" id="{2FC779C4-9865-49D0-B70F-7EA9E953DC48}"/>
              </a:ext>
            </a:extLst>
          </p:cNvPr>
          <p:cNvSpPr>
            <a:spLocks noChangeAspect="1"/>
          </p:cNvSpPr>
          <p:nvPr/>
        </p:nvSpPr>
        <p:spPr>
          <a:xfrm>
            <a:off x="5729569" y="5076495"/>
            <a:ext cx="2579555" cy="76301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Palatino Linotype" panose="02040502050505030304" pitchFamily="18" charset="0"/>
              </a:rPr>
              <a:t>5</a:t>
            </a:r>
            <a:r>
              <a:rPr lang="en-GB" sz="2000" b="1" noProof="0" dirty="0">
                <a:solidFill>
                  <a:prstClr val="white"/>
                </a:solidFill>
                <a:latin typeface="Palatino Linotype" panose="02040502050505030304" pitchFamily="18" charset="0"/>
              </a:rPr>
              <a:t>. Dual Coding </a:t>
            </a:r>
            <a:endParaRPr kumimoji="0" lang="en-GB" sz="2000" b="1" i="0" u="none" strike="noStrike" kern="1200" cap="none" spc="0" normalizeH="0" baseline="0" noProof="0" dirty="0">
              <a:ln>
                <a:noFill/>
              </a:ln>
              <a:solidFill>
                <a:prstClr val="white"/>
              </a:solidFill>
              <a:effectLst/>
              <a:uLnTx/>
              <a:uFillTx/>
              <a:latin typeface="Palatino Linotype" panose="02040502050505030304" pitchFamily="18" charset="0"/>
            </a:endParaRPr>
          </a:p>
        </p:txBody>
      </p:sp>
    </p:spTree>
    <p:extLst>
      <p:ext uri="{BB962C8B-B14F-4D97-AF65-F5344CB8AC3E}">
        <p14:creationId xmlns:p14="http://schemas.microsoft.com/office/powerpoint/2010/main" val="2761416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382029" y="2074362"/>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126217"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6" y="293529"/>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u="sng" dirty="0">
                <a:latin typeface="Palatino Linotype" panose="02040502050505030304" pitchFamily="18" charset="0"/>
                <a:cs typeface="Calibri Light"/>
              </a:rPr>
              <a:t>GCSE Pod </a:t>
            </a:r>
          </a:p>
        </p:txBody>
      </p:sp>
      <p:sp>
        <p:nvSpPr>
          <p:cNvPr id="17" name="Content Placeholder 2"/>
          <p:cNvSpPr txBox="1">
            <a:spLocks/>
          </p:cNvSpPr>
          <p:nvPr/>
        </p:nvSpPr>
        <p:spPr>
          <a:xfrm>
            <a:off x="3804431" y="2072197"/>
            <a:ext cx="7886700" cy="3263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p:txBody>
      </p:sp>
      <p:pic>
        <p:nvPicPr>
          <p:cNvPr id="18" name="Picture 17"/>
          <p:cNvPicPr>
            <a:picLocks noChangeAspect="1"/>
          </p:cNvPicPr>
          <p:nvPr/>
        </p:nvPicPr>
        <p:blipFill rotWithShape="1">
          <a:blip r:embed="rId4"/>
          <a:srcRect l="54180" t="32562" r="2759" b="7703"/>
          <a:stretch/>
        </p:blipFill>
        <p:spPr>
          <a:xfrm>
            <a:off x="3412262" y="1346357"/>
            <a:ext cx="8451000" cy="4589122"/>
          </a:xfrm>
          <a:prstGeom prst="rect">
            <a:avLst/>
          </a:prstGeom>
          <a:ln w="38100">
            <a:solidFill>
              <a:srgbClr val="00B050"/>
            </a:solidFill>
          </a:ln>
        </p:spPr>
      </p:pic>
    </p:spTree>
    <p:extLst>
      <p:ext uri="{BB962C8B-B14F-4D97-AF65-F5344CB8AC3E}">
        <p14:creationId xmlns:p14="http://schemas.microsoft.com/office/powerpoint/2010/main" val="182139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382029" y="2074362"/>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126217"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62965" y="770364"/>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u="sng" dirty="0">
                <a:latin typeface="Palatino Linotype" panose="02040502050505030304" pitchFamily="18" charset="0"/>
                <a:cs typeface="Calibri Light"/>
              </a:rPr>
              <a:t>Create the right conditions to revise </a:t>
            </a:r>
          </a:p>
        </p:txBody>
      </p:sp>
      <p:sp>
        <p:nvSpPr>
          <p:cNvPr id="17" name="Content Placeholder 2"/>
          <p:cNvSpPr txBox="1">
            <a:spLocks/>
          </p:cNvSpPr>
          <p:nvPr/>
        </p:nvSpPr>
        <p:spPr>
          <a:xfrm>
            <a:off x="3804431" y="2537812"/>
            <a:ext cx="7886700" cy="3263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p:txBody>
      </p:sp>
      <p:pic>
        <p:nvPicPr>
          <p:cNvPr id="9" name="Picture 8"/>
          <p:cNvPicPr>
            <a:picLocks noChangeAspect="1"/>
          </p:cNvPicPr>
          <p:nvPr/>
        </p:nvPicPr>
        <p:blipFill rotWithShape="1">
          <a:blip r:embed="rId4">
            <a:duotone>
              <a:schemeClr val="accent6">
                <a:shade val="45000"/>
                <a:satMod val="135000"/>
              </a:schemeClr>
              <a:prstClr val="white"/>
            </a:duotone>
          </a:blip>
          <a:srcRect l="77072" t="25368" r="9896" b="31569"/>
          <a:stretch/>
        </p:blipFill>
        <p:spPr>
          <a:xfrm>
            <a:off x="3556852" y="2513927"/>
            <a:ext cx="1321663" cy="1364762"/>
          </a:xfrm>
          <a:prstGeom prst="rect">
            <a:avLst/>
          </a:prstGeom>
          <a:ln w="38100">
            <a:solidFill>
              <a:srgbClr val="00B050"/>
            </a:solidFill>
          </a:ln>
        </p:spPr>
      </p:pic>
      <p:pic>
        <p:nvPicPr>
          <p:cNvPr id="14" name="Picture 13"/>
          <p:cNvPicPr>
            <a:picLocks noChangeAspect="1"/>
          </p:cNvPicPr>
          <p:nvPr/>
        </p:nvPicPr>
        <p:blipFill rotWithShape="1">
          <a:blip r:embed="rId5">
            <a:duotone>
              <a:schemeClr val="accent6">
                <a:shade val="45000"/>
                <a:satMod val="135000"/>
              </a:schemeClr>
              <a:prstClr val="white"/>
            </a:duotone>
          </a:blip>
          <a:srcRect l="74920" t="20061" r="9307" b="28062"/>
          <a:stretch/>
        </p:blipFill>
        <p:spPr>
          <a:xfrm>
            <a:off x="5120999" y="2513927"/>
            <a:ext cx="1320318" cy="1356992"/>
          </a:xfrm>
          <a:prstGeom prst="rect">
            <a:avLst/>
          </a:prstGeom>
          <a:ln w="38100">
            <a:solidFill>
              <a:srgbClr val="00B050"/>
            </a:solidFill>
          </a:ln>
        </p:spPr>
      </p:pic>
      <p:pic>
        <p:nvPicPr>
          <p:cNvPr id="15" name="Picture 14"/>
          <p:cNvPicPr>
            <a:picLocks noChangeAspect="1"/>
          </p:cNvPicPr>
          <p:nvPr/>
        </p:nvPicPr>
        <p:blipFill rotWithShape="1">
          <a:blip r:embed="rId6">
            <a:duotone>
              <a:schemeClr val="accent6">
                <a:shade val="45000"/>
                <a:satMod val="135000"/>
              </a:schemeClr>
              <a:prstClr val="white"/>
            </a:duotone>
          </a:blip>
          <a:srcRect l="75974" t="27900" r="10422" b="32994"/>
          <a:stretch/>
        </p:blipFill>
        <p:spPr>
          <a:xfrm>
            <a:off x="6724443" y="2513927"/>
            <a:ext cx="1320318" cy="1373722"/>
          </a:xfrm>
          <a:prstGeom prst="rect">
            <a:avLst/>
          </a:prstGeom>
          <a:ln w="38100">
            <a:solidFill>
              <a:srgbClr val="00B050"/>
            </a:solidFill>
          </a:ln>
        </p:spPr>
      </p:pic>
      <p:pic>
        <p:nvPicPr>
          <p:cNvPr id="16" name="Picture 15"/>
          <p:cNvPicPr>
            <a:picLocks noChangeAspect="1"/>
          </p:cNvPicPr>
          <p:nvPr/>
        </p:nvPicPr>
        <p:blipFill rotWithShape="1">
          <a:blip r:embed="rId7">
            <a:duotone>
              <a:schemeClr val="accent6">
                <a:shade val="45000"/>
                <a:satMod val="135000"/>
              </a:schemeClr>
              <a:prstClr val="white"/>
            </a:duotone>
          </a:blip>
          <a:srcRect l="75303" t="29216" r="8671" b="29103"/>
          <a:stretch/>
        </p:blipFill>
        <p:spPr>
          <a:xfrm>
            <a:off x="8496028" y="2513927"/>
            <a:ext cx="1320318" cy="1356992"/>
          </a:xfrm>
          <a:prstGeom prst="rect">
            <a:avLst/>
          </a:prstGeom>
          <a:solidFill>
            <a:schemeClr val="bg1"/>
          </a:solidFill>
          <a:ln w="25400">
            <a:solidFill>
              <a:srgbClr val="00B050"/>
            </a:solidFill>
          </a:ln>
        </p:spPr>
      </p:pic>
      <p:pic>
        <p:nvPicPr>
          <p:cNvPr id="19" name="Picture 18"/>
          <p:cNvPicPr>
            <a:picLocks noChangeAspect="1"/>
          </p:cNvPicPr>
          <p:nvPr/>
        </p:nvPicPr>
        <p:blipFill rotWithShape="1">
          <a:blip r:embed="rId8">
            <a:duotone>
              <a:schemeClr val="accent6">
                <a:shade val="45000"/>
                <a:satMod val="135000"/>
              </a:schemeClr>
              <a:prstClr val="white"/>
            </a:duotone>
          </a:blip>
          <a:srcRect l="78323" t="26755" r="10839" b="29611"/>
          <a:stretch/>
        </p:blipFill>
        <p:spPr>
          <a:xfrm>
            <a:off x="10205326" y="2522079"/>
            <a:ext cx="1285996" cy="1364762"/>
          </a:xfrm>
          <a:prstGeom prst="rect">
            <a:avLst/>
          </a:prstGeom>
          <a:ln w="25400">
            <a:solidFill>
              <a:srgbClr val="00B050"/>
            </a:solidFill>
          </a:ln>
        </p:spPr>
      </p:pic>
      <p:sp>
        <p:nvSpPr>
          <p:cNvPr id="20" name="TextBox 19"/>
          <p:cNvSpPr txBox="1"/>
          <p:nvPr/>
        </p:nvSpPr>
        <p:spPr>
          <a:xfrm>
            <a:off x="3632117" y="3933925"/>
            <a:ext cx="1069383" cy="1061829"/>
          </a:xfrm>
          <a:prstGeom prst="rect">
            <a:avLst/>
          </a:prstGeom>
          <a:noFill/>
        </p:spPr>
        <p:txBody>
          <a:bodyPr wrap="square" rtlCol="0">
            <a:spAutoFit/>
          </a:bodyPr>
          <a:lstStyle/>
          <a:p>
            <a:pPr algn="ctr" defTabSz="685800" fontAlgn="auto">
              <a:spcBef>
                <a:spcPts val="0"/>
              </a:spcBef>
              <a:spcAft>
                <a:spcPts val="0"/>
              </a:spcAft>
            </a:pPr>
            <a:r>
              <a:rPr lang="en-GB" sz="2100" b="1" dirty="0">
                <a:solidFill>
                  <a:prstClr val="black"/>
                </a:solidFill>
                <a:latin typeface="Palatino Linotype" panose="02040502050505030304" pitchFamily="18" charset="0"/>
              </a:rPr>
              <a:t>Set up a study space </a:t>
            </a:r>
          </a:p>
        </p:txBody>
      </p:sp>
      <p:sp>
        <p:nvSpPr>
          <p:cNvPr id="21" name="TextBox 20"/>
          <p:cNvSpPr txBox="1"/>
          <p:nvPr/>
        </p:nvSpPr>
        <p:spPr>
          <a:xfrm>
            <a:off x="5199336" y="3942691"/>
            <a:ext cx="1179025" cy="1061829"/>
          </a:xfrm>
          <a:prstGeom prst="rect">
            <a:avLst/>
          </a:prstGeom>
          <a:noFill/>
        </p:spPr>
        <p:txBody>
          <a:bodyPr wrap="square" rtlCol="0">
            <a:spAutoFit/>
          </a:bodyPr>
          <a:lstStyle/>
          <a:p>
            <a:pPr algn="ctr" defTabSz="685800" fontAlgn="auto">
              <a:spcBef>
                <a:spcPts val="0"/>
              </a:spcBef>
              <a:spcAft>
                <a:spcPts val="0"/>
              </a:spcAft>
            </a:pPr>
            <a:r>
              <a:rPr lang="en-GB" sz="2100" b="1" dirty="0">
                <a:solidFill>
                  <a:prstClr val="black"/>
                </a:solidFill>
                <a:latin typeface="Palatino Linotype" panose="02040502050505030304" pitchFamily="18" charset="0"/>
              </a:rPr>
              <a:t>Eat healthy food  </a:t>
            </a:r>
          </a:p>
        </p:txBody>
      </p:sp>
      <p:sp>
        <p:nvSpPr>
          <p:cNvPr id="22" name="TextBox 21"/>
          <p:cNvSpPr txBox="1"/>
          <p:nvPr/>
        </p:nvSpPr>
        <p:spPr>
          <a:xfrm>
            <a:off x="6864183" y="3950774"/>
            <a:ext cx="1069383" cy="1061829"/>
          </a:xfrm>
          <a:prstGeom prst="rect">
            <a:avLst/>
          </a:prstGeom>
          <a:noFill/>
        </p:spPr>
        <p:txBody>
          <a:bodyPr wrap="square" rtlCol="0">
            <a:spAutoFit/>
          </a:bodyPr>
          <a:lstStyle/>
          <a:p>
            <a:pPr algn="ctr" defTabSz="685800" fontAlgn="auto">
              <a:spcBef>
                <a:spcPts val="0"/>
              </a:spcBef>
              <a:spcAft>
                <a:spcPts val="0"/>
              </a:spcAft>
            </a:pPr>
            <a:r>
              <a:rPr lang="en-GB" sz="2100" b="1" dirty="0">
                <a:solidFill>
                  <a:prstClr val="black"/>
                </a:solidFill>
                <a:latin typeface="Palatino Linotype" panose="02040502050505030304" pitchFamily="18" charset="0"/>
              </a:rPr>
              <a:t>Take regular breaks</a:t>
            </a:r>
          </a:p>
        </p:txBody>
      </p:sp>
      <p:sp>
        <p:nvSpPr>
          <p:cNvPr id="23" name="TextBox 22"/>
          <p:cNvSpPr txBox="1"/>
          <p:nvPr/>
        </p:nvSpPr>
        <p:spPr>
          <a:xfrm>
            <a:off x="8347406" y="3925152"/>
            <a:ext cx="1598659" cy="1384995"/>
          </a:xfrm>
          <a:prstGeom prst="rect">
            <a:avLst/>
          </a:prstGeom>
          <a:noFill/>
        </p:spPr>
        <p:txBody>
          <a:bodyPr wrap="square" rtlCol="0">
            <a:spAutoFit/>
          </a:bodyPr>
          <a:lstStyle/>
          <a:p>
            <a:pPr algn="ctr" defTabSz="685800" fontAlgn="auto">
              <a:spcBef>
                <a:spcPts val="0"/>
              </a:spcBef>
              <a:spcAft>
                <a:spcPts val="0"/>
              </a:spcAft>
            </a:pPr>
            <a:r>
              <a:rPr lang="en-GB" sz="2100" b="1" dirty="0">
                <a:solidFill>
                  <a:prstClr val="black"/>
                </a:solidFill>
                <a:latin typeface="Palatino Linotype" panose="02040502050505030304" pitchFamily="18" charset="0"/>
              </a:rPr>
              <a:t>Sleep well. Don’t revise before bed   </a:t>
            </a:r>
          </a:p>
        </p:txBody>
      </p:sp>
      <p:sp>
        <p:nvSpPr>
          <p:cNvPr id="24" name="TextBox 23"/>
          <p:cNvSpPr txBox="1"/>
          <p:nvPr/>
        </p:nvSpPr>
        <p:spPr>
          <a:xfrm>
            <a:off x="10297232" y="3933924"/>
            <a:ext cx="1221584" cy="1061829"/>
          </a:xfrm>
          <a:prstGeom prst="rect">
            <a:avLst/>
          </a:prstGeom>
          <a:noFill/>
        </p:spPr>
        <p:txBody>
          <a:bodyPr wrap="square" rtlCol="0">
            <a:spAutoFit/>
          </a:bodyPr>
          <a:lstStyle/>
          <a:p>
            <a:pPr algn="ctr" defTabSz="685800" fontAlgn="auto">
              <a:spcBef>
                <a:spcPts val="0"/>
              </a:spcBef>
              <a:spcAft>
                <a:spcPts val="0"/>
              </a:spcAft>
            </a:pPr>
            <a:r>
              <a:rPr lang="en-GB" sz="2100" b="1" dirty="0">
                <a:solidFill>
                  <a:prstClr val="black"/>
                </a:solidFill>
                <a:latin typeface="Palatino Linotype" panose="02040502050505030304" pitchFamily="18" charset="0"/>
              </a:rPr>
              <a:t>Take regular exercise   </a:t>
            </a:r>
          </a:p>
        </p:txBody>
      </p:sp>
    </p:spTree>
    <p:extLst>
      <p:ext uri="{BB962C8B-B14F-4D97-AF65-F5344CB8AC3E}">
        <p14:creationId xmlns:p14="http://schemas.microsoft.com/office/powerpoint/2010/main" val="1148041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382029" y="2074362"/>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126217"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703930"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u="sng" dirty="0">
              <a:latin typeface="Palatino Linotype" panose="02040502050505030304" pitchFamily="18" charset="0"/>
              <a:cs typeface="Calibri Light"/>
            </a:endParaRPr>
          </a:p>
        </p:txBody>
      </p:sp>
      <p:sp>
        <p:nvSpPr>
          <p:cNvPr id="13" name="Title 1">
            <a:extLst>
              <a:ext uri="{FF2B5EF4-FFF2-40B4-BE49-F238E27FC236}">
                <a16:creationId xmlns:a16="http://schemas.microsoft.com/office/drawing/2014/main" id="{D797AC6B-12AC-44BD-8F8A-F02C4DD20305}"/>
              </a:ext>
            </a:extLst>
          </p:cNvPr>
          <p:cNvSpPr txBox="1">
            <a:spLocks/>
          </p:cNvSpPr>
          <p:nvPr/>
        </p:nvSpPr>
        <p:spPr>
          <a:xfrm>
            <a:off x="2548727" y="304750"/>
            <a:ext cx="9643273" cy="6152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u="sng" dirty="0">
                <a:latin typeface="Palatino Linotype" panose="02040502050505030304" pitchFamily="18" charset="0"/>
                <a:cs typeface="Calibri Light"/>
              </a:rPr>
              <a:t>How can parents help?  </a:t>
            </a:r>
          </a:p>
        </p:txBody>
      </p:sp>
      <p:sp>
        <p:nvSpPr>
          <p:cNvPr id="3" name="Rectangle 2"/>
          <p:cNvSpPr/>
          <p:nvPr/>
        </p:nvSpPr>
        <p:spPr>
          <a:xfrm>
            <a:off x="3556622" y="1250531"/>
            <a:ext cx="8151063" cy="4832092"/>
          </a:xfrm>
          <a:prstGeom prst="rect">
            <a:avLst/>
          </a:prstGeom>
        </p:spPr>
        <p:txBody>
          <a:bodyPr wrap="square">
            <a:spAutoFit/>
          </a:bodyPr>
          <a:lstStyle/>
          <a:p>
            <a:pPr marL="342900" indent="-342900">
              <a:buFont typeface="Wingdings" panose="05000000000000000000" pitchFamily="2" charset="2"/>
              <a:buChar char="ü"/>
            </a:pPr>
            <a:r>
              <a:rPr lang="en-US" sz="2800" dirty="0">
                <a:latin typeface="Palatino Linotype" panose="02040502050505030304" pitchFamily="18" charset="0"/>
                <a:ea typeface="+mn-lt"/>
                <a:cs typeface="+mn-lt"/>
              </a:rPr>
              <a:t>Checking the pupil planner daily</a:t>
            </a:r>
            <a:endParaRPr lang="en-US" sz="2800" dirty="0">
              <a:latin typeface="Palatino Linotype" panose="02040502050505030304" pitchFamily="18" charset="0"/>
              <a:cs typeface="Calibri" panose="020F0502020204030204"/>
            </a:endParaRPr>
          </a:p>
          <a:p>
            <a:pPr marL="342900" indent="-342900">
              <a:buFont typeface="Wingdings" panose="05000000000000000000" pitchFamily="2" charset="2"/>
              <a:buChar char="ü"/>
            </a:pPr>
            <a:endParaRPr lang="en-US" sz="2800" dirty="0">
              <a:latin typeface="Palatino Linotype" panose="02040502050505030304" pitchFamily="18" charset="0"/>
              <a:ea typeface="+mn-lt"/>
              <a:cs typeface="+mn-lt"/>
            </a:endParaRPr>
          </a:p>
          <a:p>
            <a:pPr marL="342900" indent="-342900">
              <a:buFont typeface="Wingdings" panose="05000000000000000000" pitchFamily="2" charset="2"/>
              <a:buChar char="ü"/>
            </a:pPr>
            <a:r>
              <a:rPr lang="en-US" sz="2800" dirty="0">
                <a:latin typeface="Palatino Linotype" panose="02040502050505030304" pitchFamily="18" charset="0"/>
                <a:ea typeface="+mn-lt"/>
                <a:cs typeface="+mn-lt"/>
              </a:rPr>
              <a:t>Helping organisation by discussing their work and their deadlines</a:t>
            </a:r>
          </a:p>
          <a:p>
            <a:pPr marL="342900" indent="-342900">
              <a:buFont typeface="Wingdings" panose="05000000000000000000" pitchFamily="2" charset="2"/>
              <a:buChar char="ü"/>
            </a:pPr>
            <a:endParaRPr lang="en-US" sz="2800" dirty="0">
              <a:latin typeface="Palatino Linotype" panose="02040502050505030304" pitchFamily="18" charset="0"/>
              <a:cs typeface="Calibri" panose="020F0502020204030204"/>
            </a:endParaRPr>
          </a:p>
          <a:p>
            <a:pPr marL="342900" indent="-342900">
              <a:buFont typeface="Wingdings" panose="05000000000000000000" pitchFamily="2" charset="2"/>
              <a:buChar char="ü"/>
            </a:pPr>
            <a:r>
              <a:rPr lang="en-US" sz="2800" dirty="0">
                <a:latin typeface="Palatino Linotype" panose="02040502050505030304" pitchFamily="18" charset="0"/>
                <a:ea typeface="+mn-lt"/>
                <a:cs typeface="+mn-lt"/>
              </a:rPr>
              <a:t>Ensure they have a quiet space to work </a:t>
            </a:r>
          </a:p>
          <a:p>
            <a:pPr marL="342900" indent="-342900">
              <a:buFont typeface="Wingdings" panose="05000000000000000000" pitchFamily="2" charset="2"/>
              <a:buChar char="ü"/>
            </a:pPr>
            <a:endParaRPr lang="en-US" sz="2800" dirty="0">
              <a:latin typeface="Palatino Linotype" panose="02040502050505030304" pitchFamily="18" charset="0"/>
              <a:ea typeface="+mn-lt"/>
              <a:cs typeface="+mn-lt"/>
            </a:endParaRPr>
          </a:p>
          <a:p>
            <a:pPr marL="342900" indent="-342900">
              <a:buFont typeface="Wingdings" panose="05000000000000000000" pitchFamily="2" charset="2"/>
              <a:buChar char="ü"/>
            </a:pPr>
            <a:r>
              <a:rPr lang="en-US" sz="2800" dirty="0">
                <a:latin typeface="Palatino Linotype" panose="02040502050505030304" pitchFamily="18" charset="0"/>
                <a:ea typeface="+mn-lt"/>
                <a:cs typeface="+mn-lt"/>
              </a:rPr>
              <a:t>Encourage them to commit specific time to homework/revision</a:t>
            </a:r>
          </a:p>
          <a:p>
            <a:pPr marL="342900" indent="-342900">
              <a:buFont typeface="Wingdings" panose="05000000000000000000" pitchFamily="2" charset="2"/>
              <a:buChar char="ü"/>
            </a:pPr>
            <a:endParaRPr lang="en-US" sz="2800" dirty="0">
              <a:latin typeface="Palatino Linotype" panose="02040502050505030304" pitchFamily="18" charset="0"/>
              <a:ea typeface="+mn-lt"/>
              <a:cs typeface="+mn-lt"/>
            </a:endParaRPr>
          </a:p>
          <a:p>
            <a:pPr marL="342900" indent="-342900">
              <a:buFont typeface="Wingdings" panose="05000000000000000000" pitchFamily="2" charset="2"/>
              <a:buChar char="ü"/>
            </a:pPr>
            <a:r>
              <a:rPr lang="en-US" sz="2800" dirty="0">
                <a:latin typeface="Palatino Linotype" panose="02040502050505030304" pitchFamily="18" charset="0"/>
                <a:ea typeface="+mn-lt"/>
                <a:cs typeface="+mn-lt"/>
              </a:rPr>
              <a:t>Ensure that they are removed from distractions</a:t>
            </a:r>
            <a:endParaRPr lang="en-US" sz="2800" dirty="0">
              <a:latin typeface="Palatino Linotype" panose="02040502050505030304" pitchFamily="18" charset="0"/>
              <a:cs typeface="Calibri" panose="020F0502020204030204"/>
            </a:endParaRPr>
          </a:p>
        </p:txBody>
      </p:sp>
    </p:spTree>
    <p:extLst>
      <p:ext uri="{BB962C8B-B14F-4D97-AF65-F5344CB8AC3E}">
        <p14:creationId xmlns:p14="http://schemas.microsoft.com/office/powerpoint/2010/main" val="942647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465A50-66C2-4477-AFC7-B8BD2B4CB017}"/>
              </a:ext>
            </a:extLst>
          </p:cNvPr>
          <p:cNvSpPr txBox="1"/>
          <p:nvPr/>
        </p:nvSpPr>
        <p:spPr>
          <a:xfrm>
            <a:off x="807813" y="748848"/>
            <a:ext cx="10619382" cy="1015663"/>
          </a:xfrm>
          <a:prstGeom prst="rect">
            <a:avLst/>
          </a:prstGeom>
          <a:noFill/>
        </p:spPr>
        <p:txBody>
          <a:bodyPr wrap="square" rtlCol="0">
            <a:spAutoFit/>
          </a:bodyPr>
          <a:lstStyle/>
          <a:p>
            <a:pPr algn="ctr"/>
            <a:r>
              <a:rPr lang="en-GB" sz="6000" b="1" dirty="0">
                <a:latin typeface="Palatino Linotype" panose="02040502050505030304" pitchFamily="18" charset="0"/>
                <a:ea typeface="Tahoma" panose="020B0604030504040204" pitchFamily="34" charset="0"/>
                <a:cs typeface="Tahoma" panose="020B0604030504040204" pitchFamily="34" charset="0"/>
              </a:rPr>
              <a:t>Progression to 6</a:t>
            </a:r>
            <a:r>
              <a:rPr lang="en-GB" sz="6000" b="1" baseline="30000" dirty="0">
                <a:latin typeface="Palatino Linotype" panose="02040502050505030304" pitchFamily="18" charset="0"/>
                <a:ea typeface="Tahoma" panose="020B0604030504040204" pitchFamily="34" charset="0"/>
                <a:cs typeface="Tahoma" panose="020B0604030504040204" pitchFamily="34" charset="0"/>
              </a:rPr>
              <a:t>th</a:t>
            </a:r>
            <a:r>
              <a:rPr lang="en-GB" sz="6000" b="1" dirty="0">
                <a:latin typeface="Palatino Linotype" panose="02040502050505030304" pitchFamily="18" charset="0"/>
                <a:ea typeface="Tahoma" panose="020B0604030504040204" pitchFamily="34" charset="0"/>
                <a:cs typeface="Tahoma" panose="020B0604030504040204" pitchFamily="34" charset="0"/>
              </a:rPr>
              <a:t> Form </a:t>
            </a:r>
          </a:p>
        </p:txBody>
      </p:sp>
      <p:sp>
        <p:nvSpPr>
          <p:cNvPr id="7" name="TextBox 13">
            <a:extLst>
              <a:ext uri="{FF2B5EF4-FFF2-40B4-BE49-F238E27FC236}">
                <a16:creationId xmlns:a16="http://schemas.microsoft.com/office/drawing/2014/main" id="{1F210033-A84D-4BA3-919B-E81470D88627}"/>
              </a:ext>
            </a:extLst>
          </p:cNvPr>
          <p:cNvSpPr txBox="1"/>
          <p:nvPr/>
        </p:nvSpPr>
        <p:spPr>
          <a:xfrm>
            <a:off x="1945554" y="5232975"/>
            <a:ext cx="834390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400" b="1" i="1" dirty="0">
                <a:latin typeface="Palatino Linotype" panose="02040502050505030304" pitchFamily="18" charset="0"/>
                <a:ea typeface="Tahoma" panose="020B0604030504040204" pitchFamily="34" charset="0"/>
                <a:cs typeface="Tahoma" panose="020B0604030504040204" pitchFamily="34" charset="0"/>
              </a:rPr>
              <a:t>Let your light shine </a:t>
            </a:r>
          </a:p>
        </p:txBody>
      </p:sp>
      <p:pic>
        <p:nvPicPr>
          <p:cNvPr id="9" name="Picture 8" descr="See the source image">
            <a:extLst>
              <a:ext uri="{FF2B5EF4-FFF2-40B4-BE49-F238E27FC236}">
                <a16:creationId xmlns:a16="http://schemas.microsoft.com/office/drawing/2014/main" id="{E3284669-1F84-404A-8B8E-B82ACC173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2317" y="2537085"/>
            <a:ext cx="2327365" cy="222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25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548727"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St Robert’s 6</a:t>
            </a:r>
            <a:r>
              <a:rPr lang="en-GB" sz="3600" b="1" u="sng" baseline="30000" dirty="0">
                <a:latin typeface="Palatino Linotype" panose="02040502050505030304" pitchFamily="18" charset="0"/>
                <a:cs typeface="Calibri Light"/>
              </a:rPr>
              <a:t>th</a:t>
            </a:r>
            <a:r>
              <a:rPr lang="en-GB" sz="3600" b="1" u="sng" dirty="0">
                <a:latin typeface="Palatino Linotype" panose="02040502050505030304" pitchFamily="18" charset="0"/>
                <a:cs typeface="Calibri Light"/>
              </a:rPr>
              <a:t> Form </a:t>
            </a:r>
          </a:p>
        </p:txBody>
      </p:sp>
      <p:sp>
        <p:nvSpPr>
          <p:cNvPr id="3" name="TextBox 2"/>
          <p:cNvSpPr txBox="1"/>
          <p:nvPr/>
        </p:nvSpPr>
        <p:spPr>
          <a:xfrm>
            <a:off x="3724918" y="1531480"/>
            <a:ext cx="8016427" cy="4401205"/>
          </a:xfrm>
          <a:prstGeom prst="rect">
            <a:avLst/>
          </a:prstGeom>
          <a:noFill/>
        </p:spPr>
        <p:txBody>
          <a:bodyPr wrap="square" rtlCol="0">
            <a:spAutoFit/>
          </a:bodyPr>
          <a:lstStyle/>
          <a:p>
            <a:pPr marL="457200" indent="-457200">
              <a:buFont typeface="Wingdings" panose="05000000000000000000" pitchFamily="2" charset="2"/>
              <a:buChar char="ü"/>
            </a:pPr>
            <a:r>
              <a:rPr lang="en-GB" sz="2800" dirty="0">
                <a:latin typeface="Palatino Linotype" panose="02040502050505030304" pitchFamily="18" charset="0"/>
              </a:rPr>
              <a:t>80% of students progress to university</a:t>
            </a:r>
            <a:endParaRPr lang="en-GB" sz="2800" dirty="0">
              <a:latin typeface="Palatino Linotype" panose="02040502050505030304" pitchFamily="18" charset="0"/>
              <a:cs typeface="Calibri"/>
            </a:endParaRPr>
          </a:p>
          <a:p>
            <a:pPr marL="457200" indent="-457200">
              <a:buFont typeface="Wingdings" panose="05000000000000000000" pitchFamily="2" charset="2"/>
              <a:buChar char="ü"/>
            </a:pPr>
            <a:r>
              <a:rPr lang="en-GB" sz="2800" dirty="0">
                <a:latin typeface="Palatino Linotype" panose="02040502050505030304" pitchFamily="18" charset="0"/>
              </a:rPr>
              <a:t>Successful record of students to Oxbridge, Medicine, Dentistry and Veterinary Science</a:t>
            </a:r>
            <a:endParaRPr lang="en-GB" sz="2800" dirty="0">
              <a:latin typeface="Palatino Linotype" panose="02040502050505030304" pitchFamily="18" charset="0"/>
              <a:cs typeface="Calibri"/>
            </a:endParaRPr>
          </a:p>
          <a:p>
            <a:pPr marL="457200" indent="-457200">
              <a:buFont typeface="Wingdings" panose="05000000000000000000" pitchFamily="2" charset="2"/>
              <a:buChar char="ü"/>
            </a:pPr>
            <a:r>
              <a:rPr lang="en-GB" sz="2800" dirty="0">
                <a:latin typeface="Palatino Linotype" panose="02040502050505030304" pitchFamily="18" charset="0"/>
              </a:rPr>
              <a:t>Over 40% of students go to Russell Group universities</a:t>
            </a:r>
            <a:endParaRPr lang="en-GB" sz="2800" dirty="0">
              <a:latin typeface="Palatino Linotype" panose="02040502050505030304" pitchFamily="18" charset="0"/>
              <a:cs typeface="Calibri"/>
            </a:endParaRPr>
          </a:p>
          <a:p>
            <a:pPr marL="457200" indent="-457200">
              <a:buFont typeface="Wingdings" panose="05000000000000000000" pitchFamily="2" charset="2"/>
              <a:buChar char="ü"/>
            </a:pPr>
            <a:r>
              <a:rPr lang="en-GB" sz="2800" dirty="0">
                <a:latin typeface="Palatino Linotype" panose="02040502050505030304" pitchFamily="18" charset="0"/>
                <a:cs typeface="Calibri"/>
              </a:rPr>
              <a:t>All students achieve a destination after Year 13</a:t>
            </a:r>
            <a:endParaRPr lang="en-GB" sz="2800" dirty="0">
              <a:latin typeface="Palatino Linotype" panose="02040502050505030304" pitchFamily="18" charset="0"/>
            </a:endParaRPr>
          </a:p>
          <a:p>
            <a:pPr marL="457200" indent="-457200">
              <a:buFont typeface="Wingdings" panose="05000000000000000000" pitchFamily="2" charset="2"/>
              <a:buChar char="ü"/>
            </a:pPr>
            <a:r>
              <a:rPr lang="en-GB" sz="2800" dirty="0">
                <a:latin typeface="Palatino Linotype" panose="02040502050505030304" pitchFamily="18" charset="0"/>
              </a:rPr>
              <a:t>Offer over 35 courses</a:t>
            </a:r>
            <a:endParaRPr lang="en-GB" sz="2800" dirty="0">
              <a:latin typeface="Palatino Linotype" panose="02040502050505030304" pitchFamily="18" charset="0"/>
              <a:cs typeface="Calibri"/>
            </a:endParaRPr>
          </a:p>
          <a:p>
            <a:pPr marL="457200" indent="-457200">
              <a:buFont typeface="Wingdings" panose="05000000000000000000" pitchFamily="2" charset="2"/>
              <a:buChar char="ü"/>
            </a:pPr>
            <a:r>
              <a:rPr lang="en-GB" sz="2800" dirty="0">
                <a:latin typeface="Palatino Linotype" panose="02040502050505030304" pitchFamily="18" charset="0"/>
              </a:rPr>
              <a:t>Wide range of enrichment activities</a:t>
            </a:r>
            <a:endParaRPr lang="en-GB" sz="2800" dirty="0">
              <a:latin typeface="Palatino Linotype" panose="02040502050505030304" pitchFamily="18" charset="0"/>
              <a:cs typeface="Calibri"/>
            </a:endParaRPr>
          </a:p>
          <a:p>
            <a:pPr marL="457200" indent="-457200">
              <a:buFont typeface="Wingdings" panose="05000000000000000000" pitchFamily="2" charset="2"/>
              <a:buChar char="ü"/>
            </a:pPr>
            <a:r>
              <a:rPr lang="en-GB" sz="2800" dirty="0">
                <a:latin typeface="Palatino Linotype" panose="02040502050505030304" pitchFamily="18" charset="0"/>
                <a:cs typeface="Calibri"/>
              </a:rPr>
              <a:t>Unrivalled post-16 pastoral support</a:t>
            </a:r>
            <a:endParaRPr lang="en-GB" sz="2800" dirty="0">
              <a:latin typeface="Palatino Linotype" panose="02040502050505030304" pitchFamily="18" charset="0"/>
            </a:endParaRPr>
          </a:p>
          <a:p>
            <a:pPr marL="457200" indent="-457200">
              <a:buFont typeface="Wingdings" panose="05000000000000000000" pitchFamily="2" charset="2"/>
              <a:buChar char="ü"/>
            </a:pPr>
            <a:r>
              <a:rPr lang="en-GB" sz="2800" dirty="0">
                <a:latin typeface="Palatino Linotype" panose="02040502050505030304" pitchFamily="18" charset="0"/>
              </a:rPr>
              <a:t>Most successful 6</a:t>
            </a:r>
            <a:r>
              <a:rPr lang="en-GB" sz="2800" baseline="30000" dirty="0">
                <a:latin typeface="Palatino Linotype" panose="02040502050505030304" pitchFamily="18" charset="0"/>
              </a:rPr>
              <a:t>th</a:t>
            </a:r>
            <a:r>
              <a:rPr lang="en-GB" sz="2800" dirty="0">
                <a:latin typeface="Palatino Linotype" panose="02040502050505030304" pitchFamily="18" charset="0"/>
              </a:rPr>
              <a:t> Form in Sunderland area</a:t>
            </a:r>
            <a:endParaRPr lang="en-GB" sz="2800" dirty="0">
              <a:latin typeface="Palatino Linotype" panose="02040502050505030304" pitchFamily="18" charset="0"/>
              <a:cs typeface="Calibri"/>
            </a:endParaRPr>
          </a:p>
        </p:txBody>
      </p:sp>
    </p:spTree>
    <p:extLst>
      <p:ext uri="{BB962C8B-B14F-4D97-AF65-F5344CB8AC3E}">
        <p14:creationId xmlns:p14="http://schemas.microsoft.com/office/powerpoint/2010/main" val="386942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DC041D-0C91-4F65-9ED4-598B83B2B58F}"/>
              </a:ext>
            </a:extLst>
          </p:cNvPr>
          <p:cNvSpPr txBox="1"/>
          <p:nvPr/>
        </p:nvSpPr>
        <p:spPr>
          <a:xfrm>
            <a:off x="3057350" y="205089"/>
            <a:ext cx="8695215" cy="646331"/>
          </a:xfrm>
          <a:prstGeom prst="rect">
            <a:avLst/>
          </a:prstGeom>
          <a:noFill/>
        </p:spPr>
        <p:txBody>
          <a:bodyPr wrap="square" rtlCol="0">
            <a:spAutoFit/>
          </a:bodyPr>
          <a:lstStyle/>
          <a:p>
            <a:pPr algn="ctr"/>
            <a:r>
              <a:rPr lang="en-GB" sz="3600" b="1" i="1" u="sng" dirty="0">
                <a:latin typeface="Palatino Linotype" panose="02040502050505030304" pitchFamily="18" charset="0"/>
              </a:rPr>
              <a:t>Let your light shine </a:t>
            </a:r>
          </a:p>
        </p:txBody>
      </p:sp>
      <p:pic>
        <p:nvPicPr>
          <p:cNvPr id="15" name="Picture 14">
            <a:extLst>
              <a:ext uri="{FF2B5EF4-FFF2-40B4-BE49-F238E27FC236}">
                <a16:creationId xmlns:a16="http://schemas.microsoft.com/office/drawing/2014/main" id="{774704B1-2719-482C-BA03-07147ACC0245}"/>
              </a:ext>
            </a:extLst>
          </p:cNvPr>
          <p:cNvPicPr>
            <a:picLocks noChangeAspect="1"/>
          </p:cNvPicPr>
          <p:nvPr/>
        </p:nvPicPr>
        <p:blipFill>
          <a:blip r:embed="rId4"/>
          <a:stretch>
            <a:fillRect/>
          </a:stretch>
        </p:blipFill>
        <p:spPr>
          <a:xfrm>
            <a:off x="8606972" y="2446733"/>
            <a:ext cx="3442913" cy="4321434"/>
          </a:xfrm>
          <a:prstGeom prst="rect">
            <a:avLst/>
          </a:prstGeom>
        </p:spPr>
      </p:pic>
      <p:sp>
        <p:nvSpPr>
          <p:cNvPr id="16" name="Content Placeholder 2">
            <a:extLst>
              <a:ext uri="{FF2B5EF4-FFF2-40B4-BE49-F238E27FC236}">
                <a16:creationId xmlns:a16="http://schemas.microsoft.com/office/drawing/2014/main" id="{38120798-8ED3-4F15-AB82-28F1BC39791B}"/>
              </a:ext>
            </a:extLst>
          </p:cNvPr>
          <p:cNvSpPr txBox="1">
            <a:spLocks/>
          </p:cNvSpPr>
          <p:nvPr/>
        </p:nvSpPr>
        <p:spPr>
          <a:xfrm>
            <a:off x="3680040" y="2811370"/>
            <a:ext cx="5305186" cy="3749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b="1" u="sng" dirty="0">
                <a:latin typeface="Palatino Linotype" panose="02040502050505030304" pitchFamily="18" charset="0"/>
              </a:rPr>
              <a:t>Aspirational Target Grades</a:t>
            </a:r>
          </a:p>
          <a:p>
            <a:pPr>
              <a:buFont typeface="Wingdings" panose="05000000000000000000" pitchFamily="2" charset="2"/>
              <a:buChar char="ü"/>
            </a:pPr>
            <a:r>
              <a:rPr lang="en-GB" sz="2000" dirty="0">
                <a:latin typeface="Palatino Linotype" panose="02040502050505030304" pitchFamily="18" charset="0"/>
              </a:rPr>
              <a:t>Based on KS2 end point i.e. end of Y6</a:t>
            </a:r>
          </a:p>
          <a:p>
            <a:pPr>
              <a:buFont typeface="Wingdings" panose="05000000000000000000" pitchFamily="2" charset="2"/>
              <a:buChar char="ü"/>
            </a:pPr>
            <a:r>
              <a:rPr lang="en-GB" sz="2000" dirty="0">
                <a:latin typeface="Palatino Linotype" panose="02040502050505030304" pitchFamily="18" charset="0"/>
              </a:rPr>
              <a:t>‘Optimistically ambitious’ top 25% nationally</a:t>
            </a:r>
          </a:p>
          <a:p>
            <a:pPr>
              <a:buFont typeface="Wingdings" panose="05000000000000000000" pitchFamily="2" charset="2"/>
              <a:buChar char="ü"/>
            </a:pPr>
            <a:r>
              <a:rPr lang="en-GB" sz="2000" dirty="0">
                <a:latin typeface="Palatino Linotype" panose="02040502050505030304" pitchFamily="18" charset="0"/>
              </a:rPr>
              <a:t>Grade potential to aim towards</a:t>
            </a:r>
          </a:p>
          <a:p>
            <a:pPr marL="0" indent="0">
              <a:buFont typeface="Arial" panose="020B0604020202020204" pitchFamily="34" charset="0"/>
              <a:buNone/>
            </a:pPr>
            <a:endParaRPr lang="en-GB" sz="2000" dirty="0">
              <a:latin typeface="Palatino Linotype" panose="02040502050505030304" pitchFamily="18" charset="0"/>
            </a:endParaRPr>
          </a:p>
          <a:p>
            <a:pPr marL="0" indent="0" algn="ctr">
              <a:buFont typeface="Arial" panose="020B0604020202020204" pitchFamily="34" charset="0"/>
              <a:buNone/>
            </a:pPr>
            <a:r>
              <a:rPr lang="en-GB" sz="2000" b="1" u="sng" dirty="0">
                <a:latin typeface="Palatino Linotype" panose="02040502050505030304" pitchFamily="18" charset="0"/>
              </a:rPr>
              <a:t>Outcomes</a:t>
            </a:r>
          </a:p>
          <a:p>
            <a:pPr>
              <a:buFont typeface="Wingdings" panose="05000000000000000000" pitchFamily="2" charset="2"/>
              <a:buChar char="ü"/>
            </a:pPr>
            <a:r>
              <a:rPr lang="en-GB" sz="2000" dirty="0">
                <a:latin typeface="Palatino Linotype" panose="02040502050505030304" pitchFamily="18" charset="0"/>
              </a:rPr>
              <a:t>9-1 grades: 5 strong pass; 4 standard pass</a:t>
            </a:r>
          </a:p>
          <a:p>
            <a:pPr>
              <a:buFont typeface="Wingdings" panose="05000000000000000000" pitchFamily="2" charset="2"/>
              <a:buChar char="ü"/>
            </a:pPr>
            <a:r>
              <a:rPr lang="en-GB" sz="2000" dirty="0">
                <a:latin typeface="Palatino Linotype" panose="02040502050505030304" pitchFamily="18" charset="0"/>
              </a:rPr>
              <a:t>D*-P</a:t>
            </a:r>
          </a:p>
          <a:p>
            <a:pPr marL="0" indent="0">
              <a:buFont typeface="Arial" panose="020B0604020202020204" pitchFamily="34" charset="0"/>
              <a:buNone/>
            </a:pPr>
            <a:r>
              <a:rPr lang="en-GB" sz="2300" dirty="0"/>
              <a:t>	</a:t>
            </a:r>
          </a:p>
        </p:txBody>
      </p:sp>
      <p:sp>
        <p:nvSpPr>
          <p:cNvPr id="4" name="TextBox 3"/>
          <p:cNvSpPr txBox="1"/>
          <p:nvPr/>
        </p:nvSpPr>
        <p:spPr>
          <a:xfrm>
            <a:off x="3551013" y="976108"/>
            <a:ext cx="8246430" cy="1200329"/>
          </a:xfrm>
          <a:prstGeom prst="rect">
            <a:avLst/>
          </a:prstGeom>
          <a:noFill/>
        </p:spPr>
        <p:txBody>
          <a:bodyPr wrap="square" rtlCol="0">
            <a:spAutoFit/>
          </a:bodyPr>
          <a:lstStyle/>
          <a:p>
            <a:pPr algn="ctr"/>
            <a:r>
              <a:rPr lang="en-GB" b="1" i="1" dirty="0">
                <a:latin typeface="Palatino Linotype" panose="02040502050505030304" pitchFamily="18" charset="0"/>
              </a:rPr>
              <a:t>Through Christ, in partnership and with service and witness at the core of all we do, our school will be a centre of excellence. We will educate the whole person so that everyone fulfils their academic potential, aspires highly and is optimistically ambitious. </a:t>
            </a:r>
          </a:p>
        </p:txBody>
      </p:sp>
    </p:spTree>
    <p:extLst>
      <p:ext uri="{BB962C8B-B14F-4D97-AF65-F5344CB8AC3E}">
        <p14:creationId xmlns:p14="http://schemas.microsoft.com/office/powerpoint/2010/main" val="168460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DBEE94A-003D-492D-81AB-3D4085A9FE1A}"/>
              </a:ext>
            </a:extLst>
          </p:cNvPr>
          <p:cNvSpPr txBox="1">
            <a:spLocks/>
          </p:cNvSpPr>
          <p:nvPr/>
        </p:nvSpPr>
        <p:spPr>
          <a:xfrm>
            <a:off x="3416329" y="851420"/>
            <a:ext cx="8521359" cy="58186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100000"/>
              </a:lnSpc>
              <a:spcBef>
                <a:spcPts val="0"/>
              </a:spcBef>
              <a:buFontTx/>
              <a:buNone/>
            </a:pPr>
            <a:r>
              <a:rPr lang="en-GB" sz="2000" dirty="0">
                <a:latin typeface="Palatino Linotype" panose="02040502050505030304" pitchFamily="18" charset="0"/>
                <a:ea typeface="Tahoma"/>
                <a:cs typeface="Tahoma"/>
              </a:rPr>
              <a:t>The progress of your child is tracked throughout their GCSE courses.</a:t>
            </a:r>
          </a:p>
          <a:p>
            <a:pPr marL="609600" indent="-609600">
              <a:lnSpc>
                <a:spcPct val="100000"/>
              </a:lnSpc>
              <a:spcBef>
                <a:spcPts val="0"/>
              </a:spcBef>
              <a:buFontTx/>
              <a:buNone/>
            </a:pPr>
            <a:endParaRPr lang="en-GB" sz="900" b="1" u="sng" dirty="0">
              <a:solidFill>
                <a:srgbClr val="00B050"/>
              </a:solidFill>
              <a:latin typeface="Palatino Linotype" panose="02040502050505030304" pitchFamily="18" charset="0"/>
              <a:ea typeface="Tahoma"/>
              <a:cs typeface="Tahoma"/>
            </a:endParaRPr>
          </a:p>
          <a:p>
            <a:pPr marL="609600" indent="-609600">
              <a:lnSpc>
                <a:spcPct val="100000"/>
              </a:lnSpc>
              <a:spcBef>
                <a:spcPts val="0"/>
              </a:spcBef>
              <a:buFontTx/>
              <a:buNone/>
            </a:pPr>
            <a:r>
              <a:rPr lang="en-GB" sz="2000" b="1" u="sng" dirty="0">
                <a:solidFill>
                  <a:srgbClr val="00B050"/>
                </a:solidFill>
                <a:latin typeface="Palatino Linotype" panose="02040502050505030304" pitchFamily="18" charset="0"/>
                <a:ea typeface="Tahoma"/>
                <a:cs typeface="Tahoma"/>
              </a:rPr>
              <a:t>Term 1</a:t>
            </a:r>
          </a:p>
          <a:p>
            <a:pPr marL="609600" indent="-609600">
              <a:lnSpc>
                <a:spcPct val="100000"/>
              </a:lnSpc>
              <a:spcBef>
                <a:spcPts val="0"/>
              </a:spcBef>
              <a:buFontTx/>
              <a:buNone/>
            </a:pPr>
            <a:endParaRPr lang="en-GB" sz="2000" b="1" u="sng" dirty="0">
              <a:solidFill>
                <a:srgbClr val="00B050"/>
              </a:solidFill>
              <a:latin typeface="Palatino Linotype" panose="02040502050505030304" pitchFamily="18" charset="0"/>
              <a:ea typeface="Tahoma"/>
              <a:cs typeface="Tahoma"/>
            </a:endParaRPr>
          </a:p>
          <a:p>
            <a:pPr>
              <a:lnSpc>
                <a:spcPct val="100000"/>
              </a:lnSpc>
              <a:spcBef>
                <a:spcPts val="0"/>
              </a:spcBef>
              <a:buFont typeface="Wingdings" panose="05000000000000000000" pitchFamily="2" charset="2"/>
              <a:buChar char="§"/>
            </a:pPr>
            <a:r>
              <a:rPr lang="en-GB" sz="2000" dirty="0">
                <a:latin typeface="Palatino Linotype" panose="02040502050505030304" pitchFamily="18" charset="0"/>
              </a:rPr>
              <a:t>October 2021: Teachers assess progress; Grade Report to Parents/Carers sent home before half term</a:t>
            </a:r>
            <a:endParaRPr lang="en-GB" sz="2000" dirty="0">
              <a:latin typeface="Palatino Linotype" panose="02040502050505030304" pitchFamily="18" charset="0"/>
              <a:cs typeface="Calibri"/>
            </a:endParaRPr>
          </a:p>
          <a:p>
            <a:pPr>
              <a:lnSpc>
                <a:spcPct val="100000"/>
              </a:lnSpc>
              <a:spcBef>
                <a:spcPts val="0"/>
              </a:spcBef>
              <a:buFont typeface="Wingdings" panose="05000000000000000000" pitchFamily="2" charset="2"/>
              <a:buChar char="§"/>
            </a:pPr>
            <a:r>
              <a:rPr lang="en-GB" sz="2000" dirty="0">
                <a:latin typeface="Palatino Linotype" panose="02040502050505030304" pitchFamily="18" charset="0"/>
              </a:rPr>
              <a:t>November/December 2021: Practice examinations (2 weeks)</a:t>
            </a:r>
            <a:endParaRPr lang="en-GB" sz="2000" dirty="0">
              <a:latin typeface="Palatino Linotype" panose="02040502050505030304" pitchFamily="18" charset="0"/>
              <a:cs typeface="Calibri"/>
            </a:endParaRPr>
          </a:p>
          <a:p>
            <a:pPr>
              <a:lnSpc>
                <a:spcPct val="100000"/>
              </a:lnSpc>
              <a:spcBef>
                <a:spcPts val="0"/>
              </a:spcBef>
              <a:buFont typeface="Wingdings" panose="05000000000000000000" pitchFamily="2" charset="2"/>
              <a:buChar char="§"/>
            </a:pPr>
            <a:r>
              <a:rPr lang="en-GB" sz="2000" dirty="0">
                <a:latin typeface="Palatino Linotype" panose="02040502050505030304" pitchFamily="18" charset="0"/>
              </a:rPr>
              <a:t>16th December 2021: Practice examination results day</a:t>
            </a:r>
            <a:endParaRPr lang="en-GB" sz="2000" dirty="0">
              <a:latin typeface="Palatino Linotype" panose="02040502050505030304" pitchFamily="18" charset="0"/>
              <a:cs typeface="Calibri" panose="020F0502020204030204"/>
            </a:endParaRPr>
          </a:p>
          <a:p>
            <a:pPr marL="0" indent="0">
              <a:lnSpc>
                <a:spcPct val="100000"/>
              </a:lnSpc>
              <a:spcBef>
                <a:spcPts val="0"/>
              </a:spcBef>
              <a:buFont typeface="Arial" panose="020B0604020202020204" pitchFamily="34" charset="0"/>
              <a:buNone/>
            </a:pPr>
            <a:endParaRPr lang="en-GB" sz="900" dirty="0">
              <a:latin typeface="Palatino Linotype" panose="02040502050505030304" pitchFamily="18" charset="0"/>
            </a:endParaRPr>
          </a:p>
          <a:p>
            <a:pPr marL="0" indent="0">
              <a:lnSpc>
                <a:spcPct val="100000"/>
              </a:lnSpc>
              <a:spcBef>
                <a:spcPts val="0"/>
              </a:spcBef>
              <a:buFont typeface="Arial" panose="020B0604020202020204" pitchFamily="34" charset="0"/>
              <a:buNone/>
            </a:pPr>
            <a:r>
              <a:rPr lang="en-GB" sz="2000" b="1" u="sng" dirty="0">
                <a:solidFill>
                  <a:srgbClr val="00B050"/>
                </a:solidFill>
                <a:latin typeface="Palatino Linotype" panose="02040502050505030304" pitchFamily="18" charset="0"/>
              </a:rPr>
              <a:t>Term 2</a:t>
            </a:r>
          </a:p>
          <a:p>
            <a:pPr marL="0" indent="0">
              <a:lnSpc>
                <a:spcPct val="100000"/>
              </a:lnSpc>
              <a:spcBef>
                <a:spcPts val="0"/>
              </a:spcBef>
              <a:buFont typeface="Arial" panose="020B0604020202020204" pitchFamily="34" charset="0"/>
              <a:buNone/>
            </a:pPr>
            <a:endParaRPr lang="en-GB" sz="900" b="1" u="sng" dirty="0">
              <a:solidFill>
                <a:srgbClr val="00B050"/>
              </a:solidFill>
              <a:latin typeface="Palatino Linotype" panose="02040502050505030304" pitchFamily="18" charset="0"/>
              <a:cs typeface="Calibri"/>
            </a:endParaRPr>
          </a:p>
          <a:p>
            <a:pPr>
              <a:lnSpc>
                <a:spcPct val="100000"/>
              </a:lnSpc>
              <a:spcBef>
                <a:spcPts val="0"/>
              </a:spcBef>
              <a:buFont typeface="Wingdings" panose="05000000000000000000" pitchFamily="2" charset="2"/>
              <a:buChar char="§"/>
            </a:pPr>
            <a:r>
              <a:rPr lang="en-GB" sz="2000" dirty="0">
                <a:latin typeface="Palatino Linotype" panose="02040502050505030304" pitchFamily="18" charset="0"/>
              </a:rPr>
              <a:t>January 2022: Full report to Parents/Carers &amp; Parent/Carer Evening via Teams</a:t>
            </a:r>
            <a:endParaRPr lang="en-GB" sz="2000" dirty="0">
              <a:latin typeface="Palatino Linotype" panose="02040502050505030304" pitchFamily="18" charset="0"/>
              <a:cs typeface="Calibri"/>
            </a:endParaRPr>
          </a:p>
          <a:p>
            <a:pPr>
              <a:lnSpc>
                <a:spcPct val="100000"/>
              </a:lnSpc>
              <a:spcBef>
                <a:spcPts val="0"/>
              </a:spcBef>
              <a:buFont typeface="Wingdings" panose="05000000000000000000" pitchFamily="2" charset="2"/>
              <a:buChar char="§"/>
            </a:pPr>
            <a:r>
              <a:rPr lang="en-GB" sz="2000" dirty="0">
                <a:latin typeface="Palatino Linotype" panose="02040502050505030304" pitchFamily="18" charset="0"/>
              </a:rPr>
              <a:t>February/March 2022: Teachers assess progress including Practice examination speaking tests (Languages) and an opportunity for a 2nd practice examination in English, Maths and Science</a:t>
            </a:r>
            <a:endParaRPr lang="en-GB" sz="2000" dirty="0">
              <a:latin typeface="Palatino Linotype" panose="02040502050505030304" pitchFamily="18" charset="0"/>
              <a:cs typeface="Calibri"/>
            </a:endParaRPr>
          </a:p>
          <a:p>
            <a:pPr>
              <a:lnSpc>
                <a:spcPct val="100000"/>
              </a:lnSpc>
              <a:spcBef>
                <a:spcPts val="0"/>
              </a:spcBef>
              <a:buFont typeface="Wingdings" panose="05000000000000000000" pitchFamily="2" charset="2"/>
              <a:buChar char="§"/>
            </a:pPr>
            <a:r>
              <a:rPr lang="en-GB" sz="2000" dirty="0">
                <a:latin typeface="Palatino Linotype" panose="02040502050505030304" pitchFamily="18" charset="0"/>
              </a:rPr>
              <a:t>March 2022: Grade report to Parents/Carers</a:t>
            </a:r>
            <a:endParaRPr lang="en-GB" sz="2000" dirty="0">
              <a:latin typeface="Palatino Linotype" panose="02040502050505030304" pitchFamily="18" charset="0"/>
              <a:cs typeface="Calibri"/>
            </a:endParaRPr>
          </a:p>
          <a:p>
            <a:pPr marL="0" indent="0">
              <a:lnSpc>
                <a:spcPct val="100000"/>
              </a:lnSpc>
              <a:spcBef>
                <a:spcPts val="0"/>
              </a:spcBef>
              <a:buFont typeface="Arial" panose="020B0604020202020204" pitchFamily="34" charset="0"/>
              <a:buNone/>
            </a:pPr>
            <a:endParaRPr lang="en-GB" sz="800" dirty="0">
              <a:latin typeface="Palatino Linotype" panose="02040502050505030304" pitchFamily="18" charset="0"/>
            </a:endParaRPr>
          </a:p>
          <a:p>
            <a:pPr marL="0" indent="0">
              <a:lnSpc>
                <a:spcPct val="100000"/>
              </a:lnSpc>
              <a:spcBef>
                <a:spcPts val="0"/>
              </a:spcBef>
              <a:buFont typeface="Arial" panose="020B0604020202020204" pitchFamily="34" charset="0"/>
              <a:buNone/>
            </a:pPr>
            <a:r>
              <a:rPr lang="en-GB" sz="2000" b="1" u="sng" dirty="0">
                <a:solidFill>
                  <a:srgbClr val="00B050"/>
                </a:solidFill>
                <a:latin typeface="Palatino Linotype" panose="02040502050505030304" pitchFamily="18" charset="0"/>
              </a:rPr>
              <a:t>Term 3</a:t>
            </a:r>
          </a:p>
          <a:p>
            <a:pPr marL="0" indent="0">
              <a:lnSpc>
                <a:spcPct val="100000"/>
              </a:lnSpc>
              <a:spcBef>
                <a:spcPts val="0"/>
              </a:spcBef>
              <a:buFont typeface="Arial" panose="020B0604020202020204" pitchFamily="34" charset="0"/>
              <a:buNone/>
            </a:pPr>
            <a:endParaRPr lang="en-GB" sz="800" b="1" u="sng" dirty="0">
              <a:solidFill>
                <a:srgbClr val="00B050"/>
              </a:solidFill>
              <a:latin typeface="Palatino Linotype" panose="02040502050505030304" pitchFamily="18" charset="0"/>
              <a:cs typeface="Calibri"/>
            </a:endParaRPr>
          </a:p>
          <a:p>
            <a:pPr>
              <a:lnSpc>
                <a:spcPct val="100000"/>
              </a:lnSpc>
              <a:spcBef>
                <a:spcPts val="0"/>
              </a:spcBef>
              <a:buFont typeface="Wingdings" panose="05000000000000000000" pitchFamily="2" charset="2"/>
              <a:buChar char="§"/>
            </a:pPr>
            <a:r>
              <a:rPr lang="en-GB" sz="2000" dirty="0">
                <a:latin typeface="Palatino Linotype" panose="02040502050505030304" pitchFamily="18" charset="0"/>
              </a:rPr>
              <a:t>May 2022: External Examinations begin</a:t>
            </a:r>
            <a:endParaRPr lang="en-GB" sz="2000" dirty="0">
              <a:latin typeface="Palatino Linotype" panose="02040502050505030304" pitchFamily="18" charset="0"/>
              <a:cs typeface="Calibri"/>
            </a:endParaRPr>
          </a:p>
          <a:p>
            <a:endParaRPr lang="en-GB" dirty="0"/>
          </a:p>
        </p:txBody>
      </p:sp>
      <p:sp>
        <p:nvSpPr>
          <p:cNvPr id="7" name="TextBox 6">
            <a:extLst>
              <a:ext uri="{FF2B5EF4-FFF2-40B4-BE49-F238E27FC236}">
                <a16:creationId xmlns:a16="http://schemas.microsoft.com/office/drawing/2014/main" id="{F1DC041D-0C91-4F65-9ED4-598B83B2B58F}"/>
              </a:ext>
            </a:extLst>
          </p:cNvPr>
          <p:cNvSpPr txBox="1"/>
          <p:nvPr/>
        </p:nvSpPr>
        <p:spPr>
          <a:xfrm>
            <a:off x="3057350" y="205089"/>
            <a:ext cx="8695215" cy="646331"/>
          </a:xfrm>
          <a:prstGeom prst="rect">
            <a:avLst/>
          </a:prstGeom>
          <a:noFill/>
        </p:spPr>
        <p:txBody>
          <a:bodyPr wrap="square" rtlCol="0">
            <a:spAutoFit/>
          </a:bodyPr>
          <a:lstStyle/>
          <a:p>
            <a:pPr algn="ctr"/>
            <a:r>
              <a:rPr lang="en-GB" sz="3600" b="1" u="sng" dirty="0">
                <a:latin typeface="Palatino Linotype" panose="02040502050505030304" pitchFamily="18" charset="0"/>
              </a:rPr>
              <a:t>Communication </a:t>
            </a:r>
          </a:p>
        </p:txBody>
      </p:sp>
    </p:spTree>
    <p:extLst>
      <p:ext uri="{BB962C8B-B14F-4D97-AF65-F5344CB8AC3E}">
        <p14:creationId xmlns:p14="http://schemas.microsoft.com/office/powerpoint/2010/main" val="21166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DC041D-0C91-4F65-9ED4-598B83B2B58F}"/>
              </a:ext>
            </a:extLst>
          </p:cNvPr>
          <p:cNvSpPr txBox="1"/>
          <p:nvPr/>
        </p:nvSpPr>
        <p:spPr>
          <a:xfrm>
            <a:off x="3191986" y="48015"/>
            <a:ext cx="8695215" cy="646331"/>
          </a:xfrm>
          <a:prstGeom prst="rect">
            <a:avLst/>
          </a:prstGeom>
          <a:noFill/>
        </p:spPr>
        <p:txBody>
          <a:bodyPr wrap="square" rtlCol="0">
            <a:spAutoFit/>
          </a:bodyPr>
          <a:lstStyle/>
          <a:p>
            <a:pPr algn="ctr"/>
            <a:r>
              <a:rPr lang="en-GB" sz="3600" b="1" u="sng" dirty="0">
                <a:latin typeface="Palatino Linotype" panose="02040502050505030304" pitchFamily="18" charset="0"/>
              </a:rPr>
              <a:t>Assessments  </a:t>
            </a:r>
          </a:p>
        </p:txBody>
      </p:sp>
      <p:graphicFrame>
        <p:nvGraphicFramePr>
          <p:cNvPr id="8" name="Table 7">
            <a:extLst>
              <a:ext uri="{FF2B5EF4-FFF2-40B4-BE49-F238E27FC236}">
                <a16:creationId xmlns:a16="http://schemas.microsoft.com/office/drawing/2014/main" id="{FFC49FCA-5B9F-4766-A8FF-4931C9C5D962}"/>
              </a:ext>
            </a:extLst>
          </p:cNvPr>
          <p:cNvGraphicFramePr>
            <a:graphicFrameLocks noGrp="1"/>
          </p:cNvGraphicFramePr>
          <p:nvPr>
            <p:extLst>
              <p:ext uri="{D42A27DB-BD31-4B8C-83A1-F6EECF244321}">
                <p14:modId xmlns:p14="http://schemas.microsoft.com/office/powerpoint/2010/main" val="2871309059"/>
              </p:ext>
            </p:extLst>
          </p:nvPr>
        </p:nvGraphicFramePr>
        <p:xfrm>
          <a:off x="3685645" y="732026"/>
          <a:ext cx="8201556" cy="6023453"/>
        </p:xfrm>
        <a:graphic>
          <a:graphicData uri="http://schemas.openxmlformats.org/drawingml/2006/table">
            <a:tbl>
              <a:tblPr firstRow="1" bandRow="1">
                <a:tableStyleId>{5C22544A-7EE6-4342-B048-85BDC9FD1C3A}</a:tableStyleId>
              </a:tblPr>
              <a:tblGrid>
                <a:gridCol w="2050389">
                  <a:extLst>
                    <a:ext uri="{9D8B030D-6E8A-4147-A177-3AD203B41FA5}">
                      <a16:colId xmlns:a16="http://schemas.microsoft.com/office/drawing/2014/main" val="3560969118"/>
                    </a:ext>
                  </a:extLst>
                </a:gridCol>
                <a:gridCol w="2050389">
                  <a:extLst>
                    <a:ext uri="{9D8B030D-6E8A-4147-A177-3AD203B41FA5}">
                      <a16:colId xmlns:a16="http://schemas.microsoft.com/office/drawing/2014/main" val="1560796646"/>
                    </a:ext>
                  </a:extLst>
                </a:gridCol>
                <a:gridCol w="2050389">
                  <a:extLst>
                    <a:ext uri="{9D8B030D-6E8A-4147-A177-3AD203B41FA5}">
                      <a16:colId xmlns:a16="http://schemas.microsoft.com/office/drawing/2014/main" val="1508788672"/>
                    </a:ext>
                  </a:extLst>
                </a:gridCol>
                <a:gridCol w="2050389">
                  <a:extLst>
                    <a:ext uri="{9D8B030D-6E8A-4147-A177-3AD203B41FA5}">
                      <a16:colId xmlns:a16="http://schemas.microsoft.com/office/drawing/2014/main" val="4139106663"/>
                    </a:ext>
                  </a:extLst>
                </a:gridCol>
              </a:tblGrid>
              <a:tr h="1830156">
                <a:tc>
                  <a:txBody>
                    <a:bodyPr/>
                    <a:lstStyle/>
                    <a:p>
                      <a:r>
                        <a:rPr lang="en-GB" sz="2000" b="1" dirty="0">
                          <a:solidFill>
                            <a:schemeClr val="tx1"/>
                          </a:solidFill>
                          <a:latin typeface="Palatino Linotype" panose="02040502050505030304" pitchFamily="18" charset="0"/>
                        </a:rPr>
                        <a:t>September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tx1"/>
                          </a:solidFill>
                          <a:latin typeface="Palatino Linotype" panose="02040502050505030304" pitchFamily="18" charset="0"/>
                        </a:rPr>
                        <a:t>October</a:t>
                      </a:r>
                    </a:p>
                    <a:p>
                      <a:pPr marL="0" indent="0">
                        <a:buFont typeface="Wingdings" panose="05000000000000000000" pitchFamily="2" charset="2"/>
                        <a:buNone/>
                      </a:pPr>
                      <a:endParaRPr lang="en-GB" sz="1800" b="0" dirty="0">
                        <a:solidFill>
                          <a:schemeClr val="tx1"/>
                        </a:solidFill>
                        <a:latin typeface="Palatino Linotype" panose="02040502050505030304" pitchFamily="18" charset="0"/>
                      </a:endParaRPr>
                    </a:p>
                    <a:p>
                      <a:pPr marL="0" indent="0" algn="ctr">
                        <a:buFont typeface="Wingdings" panose="05000000000000000000" pitchFamily="2" charset="2"/>
                        <a:buNone/>
                      </a:pPr>
                      <a:r>
                        <a:rPr lang="en-GB" sz="1800" b="0" dirty="0">
                          <a:solidFill>
                            <a:schemeClr val="tx1"/>
                          </a:solidFill>
                          <a:latin typeface="Palatino Linotype" panose="02040502050505030304" pitchFamily="18" charset="0"/>
                        </a:rPr>
                        <a:t>Assessment</a:t>
                      </a:r>
                      <a:r>
                        <a:rPr lang="en-GB" sz="1800" b="0" baseline="0" dirty="0">
                          <a:solidFill>
                            <a:schemeClr val="tx1"/>
                          </a:solidFill>
                          <a:latin typeface="Palatino Linotype" panose="02040502050505030304" pitchFamily="18" charset="0"/>
                        </a:rPr>
                        <a:t> 1, Parent/Carer Info Evening &amp; Grade Report </a:t>
                      </a:r>
                    </a:p>
                    <a:p>
                      <a:endParaRPr lang="en-GB" sz="2000" b="0" dirty="0">
                        <a:solidFill>
                          <a:schemeClr val="tx1"/>
                        </a:solidFill>
                        <a:latin typeface="Palatino Linotype" panose="020405020505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tx1"/>
                          </a:solidFill>
                          <a:latin typeface="Palatino Linotype" panose="02040502050505030304" pitchFamily="18" charset="0"/>
                        </a:rPr>
                        <a:t>November</a:t>
                      </a:r>
                    </a:p>
                    <a:p>
                      <a:pPr marL="0" indent="0">
                        <a:buFont typeface="Wingdings" panose="05000000000000000000" pitchFamily="2" charset="2"/>
                        <a:buNone/>
                      </a:pPr>
                      <a:endParaRPr lang="en-GB" sz="1800" b="0" dirty="0">
                        <a:solidFill>
                          <a:schemeClr val="tx1"/>
                        </a:solidFill>
                        <a:latin typeface="Palatino Linotype" panose="02040502050505030304" pitchFamily="18" charset="0"/>
                      </a:endParaRPr>
                    </a:p>
                    <a:p>
                      <a:pPr marL="0" indent="0" algn="ctr">
                        <a:buFont typeface="Wingdings" panose="05000000000000000000" pitchFamily="2" charset="2"/>
                        <a:buNone/>
                      </a:pPr>
                      <a:r>
                        <a:rPr lang="en-GB" sz="1800" b="0" dirty="0">
                          <a:solidFill>
                            <a:schemeClr val="tx1"/>
                          </a:solidFill>
                          <a:latin typeface="Palatino Linotype" panose="02040502050505030304" pitchFamily="18" charset="0"/>
                        </a:rPr>
                        <a:t>Assessment 2 (Practice examinations)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tx1"/>
                          </a:solidFill>
                          <a:latin typeface="Palatino Linotype" panose="02040502050505030304" pitchFamily="18" charset="0"/>
                        </a:rPr>
                        <a:t>December</a:t>
                      </a:r>
                    </a:p>
                    <a:p>
                      <a:pPr marL="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800" b="0" dirty="0">
                        <a:solidFill>
                          <a:schemeClr val="tx1"/>
                        </a:solidFill>
                        <a:latin typeface="Palatino Linotype" panose="02040502050505030304" pitchFamily="18" charset="0"/>
                      </a:endParaRPr>
                    </a:p>
                    <a:p>
                      <a:pPr marL="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b="0" dirty="0">
                          <a:solidFill>
                            <a:schemeClr val="tx1"/>
                          </a:solidFill>
                          <a:latin typeface="Palatino Linotype" panose="02040502050505030304" pitchFamily="18" charset="0"/>
                        </a:rPr>
                        <a:t>Practice examinations</a:t>
                      </a:r>
                      <a:r>
                        <a:rPr lang="en-GB" sz="1800" b="0" baseline="0" dirty="0">
                          <a:solidFill>
                            <a:schemeClr val="tx1"/>
                          </a:solidFill>
                          <a:latin typeface="Palatino Linotype" panose="02040502050505030304" pitchFamily="18" charset="0"/>
                        </a:rPr>
                        <a:t> &amp; </a:t>
                      </a:r>
                      <a:r>
                        <a:rPr lang="en-GB" sz="1800" b="0" dirty="0">
                          <a:solidFill>
                            <a:schemeClr val="tx1"/>
                          </a:solidFill>
                          <a:latin typeface="Palatino Linotype" panose="02040502050505030304" pitchFamily="18" charset="0"/>
                        </a:rPr>
                        <a:t>Practice exam results day</a:t>
                      </a:r>
                    </a:p>
                    <a:p>
                      <a:endParaRPr lang="en-GB" sz="2000" b="1" dirty="0">
                        <a:solidFill>
                          <a:schemeClr val="tx1"/>
                        </a:solidFill>
                        <a:latin typeface="Palatino Linotype" panose="020405020505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3574463"/>
                  </a:ext>
                </a:extLst>
              </a:tr>
              <a:tr h="2120657">
                <a:tc>
                  <a:txBody>
                    <a:bodyPr/>
                    <a:lstStyle/>
                    <a:p>
                      <a:r>
                        <a:rPr lang="en-GB" sz="2000" b="1" dirty="0">
                          <a:solidFill>
                            <a:schemeClr val="tx1"/>
                          </a:solidFill>
                          <a:latin typeface="Palatino Linotype" panose="02040502050505030304" pitchFamily="18" charset="0"/>
                        </a:rPr>
                        <a:t>January</a:t>
                      </a:r>
                    </a:p>
                    <a:p>
                      <a:pPr marL="0" indent="0">
                        <a:buFont typeface="Wingdings" panose="05000000000000000000" pitchFamily="2" charset="2"/>
                        <a:buNone/>
                      </a:pPr>
                      <a:endParaRPr lang="en-GB" sz="1800" b="0" dirty="0">
                        <a:solidFill>
                          <a:schemeClr val="tx1"/>
                        </a:solidFill>
                        <a:latin typeface="Palatino Linotype" panose="02040502050505030304" pitchFamily="18" charset="0"/>
                      </a:endParaRPr>
                    </a:p>
                    <a:p>
                      <a:pPr marL="0" indent="0" algn="ctr">
                        <a:buFont typeface="Wingdings" panose="05000000000000000000" pitchFamily="2" charset="2"/>
                        <a:buNone/>
                      </a:pPr>
                      <a:r>
                        <a:rPr lang="en-GB" sz="1800" b="0" dirty="0">
                          <a:solidFill>
                            <a:schemeClr val="tx1"/>
                          </a:solidFill>
                          <a:latin typeface="Palatino Linotype" panose="02040502050505030304" pitchFamily="18" charset="0"/>
                        </a:rPr>
                        <a:t>Full</a:t>
                      </a:r>
                      <a:r>
                        <a:rPr lang="en-GB" sz="1800" b="0" baseline="0" dirty="0">
                          <a:solidFill>
                            <a:schemeClr val="tx1"/>
                          </a:solidFill>
                          <a:latin typeface="Palatino Linotype" panose="02040502050505030304" pitchFamily="18" charset="0"/>
                        </a:rPr>
                        <a:t> Report &amp; Parent/Carer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tx1"/>
                          </a:solidFill>
                          <a:latin typeface="Palatino Linotype" panose="02040502050505030304" pitchFamily="18" charset="0"/>
                        </a:rPr>
                        <a:t>February</a:t>
                      </a:r>
                    </a:p>
                    <a:p>
                      <a:pPr marL="0" indent="0" algn="ctr">
                        <a:buFont typeface="Wingdings" panose="05000000000000000000" pitchFamily="2" charset="2"/>
                        <a:buNone/>
                      </a:pPr>
                      <a:endParaRPr lang="en-GB" sz="1800" b="0" dirty="0">
                        <a:solidFill>
                          <a:schemeClr val="tx1"/>
                        </a:solidFill>
                        <a:latin typeface="Palatino Linotype" panose="02040502050505030304" pitchFamily="18" charset="0"/>
                      </a:endParaRPr>
                    </a:p>
                    <a:p>
                      <a:pPr marL="0" indent="0" algn="ctr">
                        <a:buFont typeface="Wingdings" panose="05000000000000000000" pitchFamily="2" charset="2"/>
                        <a:buNone/>
                      </a:pPr>
                      <a:r>
                        <a:rPr lang="en-GB" sz="1800" b="0" dirty="0">
                          <a:solidFill>
                            <a:schemeClr val="tx1"/>
                          </a:solidFill>
                          <a:latin typeface="Palatino Linotype" panose="02040502050505030304" pitchFamily="18" charset="0"/>
                        </a:rPr>
                        <a:t>Assessment 3 (Second Practice Examinations English/Maths/ 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tx1"/>
                          </a:solidFill>
                          <a:latin typeface="Palatino Linotype" panose="02040502050505030304" pitchFamily="18" charset="0"/>
                        </a:rPr>
                        <a:t>March</a:t>
                      </a:r>
                    </a:p>
                    <a:p>
                      <a:pPr marL="0" indent="0">
                        <a:buFont typeface="Wingdings" panose="05000000000000000000" pitchFamily="2" charset="2"/>
                        <a:buNone/>
                      </a:pPr>
                      <a:endParaRPr lang="en-GB" sz="1800" b="0" dirty="0">
                        <a:solidFill>
                          <a:schemeClr val="tx1"/>
                        </a:solidFill>
                        <a:latin typeface="Palatino Linotype" panose="02040502050505030304" pitchFamily="18" charset="0"/>
                      </a:endParaRPr>
                    </a:p>
                    <a:p>
                      <a:pPr marL="0" indent="0" algn="ctr">
                        <a:buFont typeface="Wingdings" panose="05000000000000000000" pitchFamily="2" charset="2"/>
                        <a:buNone/>
                      </a:pPr>
                      <a:r>
                        <a:rPr lang="en-GB" sz="1800" b="0" dirty="0">
                          <a:solidFill>
                            <a:schemeClr val="tx1"/>
                          </a:solidFill>
                          <a:latin typeface="Palatino Linotype" panose="02040502050505030304" pitchFamily="18" charset="0"/>
                        </a:rPr>
                        <a:t>Grade Report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tx1"/>
                          </a:solidFill>
                          <a:latin typeface="Palatino Linotype"/>
                        </a:rPr>
                        <a:t>April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4568376"/>
                  </a:ext>
                </a:extLst>
              </a:tr>
              <a:tr h="1830156">
                <a:tc>
                  <a:txBody>
                    <a:bodyPr/>
                    <a:lstStyle/>
                    <a:p>
                      <a:r>
                        <a:rPr lang="en-GB" sz="2000" b="1" dirty="0">
                          <a:solidFill>
                            <a:schemeClr val="tx1"/>
                          </a:solidFill>
                          <a:latin typeface="Palatino Linotype" panose="02040502050505030304" pitchFamily="18" charset="0"/>
                        </a:rPr>
                        <a:t>May</a:t>
                      </a:r>
                    </a:p>
                    <a:p>
                      <a:pPr marL="0" indent="0">
                        <a:buFont typeface="Wingdings" panose="05000000000000000000" pitchFamily="2" charset="2"/>
                        <a:buNone/>
                      </a:pPr>
                      <a:endParaRPr lang="en-GB" sz="1800" b="0" dirty="0">
                        <a:solidFill>
                          <a:schemeClr val="tx1"/>
                        </a:solidFill>
                        <a:latin typeface="Palatino Linotype" panose="02040502050505030304" pitchFamily="18" charset="0"/>
                      </a:endParaRPr>
                    </a:p>
                    <a:p>
                      <a:pPr marL="0" indent="0" algn="ctr">
                        <a:buFont typeface="Wingdings" panose="05000000000000000000" pitchFamily="2" charset="2"/>
                        <a:buNone/>
                      </a:pPr>
                      <a:r>
                        <a:rPr lang="en-GB" sz="1800" b="0" dirty="0">
                          <a:solidFill>
                            <a:schemeClr val="tx1"/>
                          </a:solidFill>
                          <a:latin typeface="Palatino Linotype" panose="02040502050505030304" pitchFamily="18" charset="0"/>
                        </a:rPr>
                        <a:t>External</a:t>
                      </a:r>
                      <a:r>
                        <a:rPr lang="en-GB" sz="1800" b="0" baseline="0" dirty="0">
                          <a:solidFill>
                            <a:schemeClr val="tx1"/>
                          </a:solidFill>
                          <a:latin typeface="Palatino Linotype" panose="02040502050505030304" pitchFamily="18" charset="0"/>
                        </a:rPr>
                        <a:t> Examinations begin</a:t>
                      </a:r>
                      <a:endParaRPr lang="en-GB" sz="1800" b="0" dirty="0">
                        <a:solidFill>
                          <a:srgbClr val="FF0000"/>
                        </a:solidFill>
                        <a:latin typeface="Palatino Linotype" panose="020405020505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tx1"/>
                          </a:solidFill>
                          <a:latin typeface="Palatino Linotype" panose="02040502050505030304" pitchFamily="18" charset="0"/>
                        </a:rPr>
                        <a:t>June</a:t>
                      </a:r>
                    </a:p>
                    <a:p>
                      <a:endParaRPr lang="en-GB" sz="2000" b="0" dirty="0">
                        <a:solidFill>
                          <a:schemeClr val="tx1"/>
                        </a:solidFill>
                        <a:latin typeface="Palatino Linotype" panose="02040502050505030304" pitchFamily="18" charset="0"/>
                      </a:endParaRPr>
                    </a:p>
                    <a:p>
                      <a:pPr algn="ctr"/>
                      <a:r>
                        <a:rPr lang="en-GB" sz="2000" b="0" dirty="0">
                          <a:solidFill>
                            <a:schemeClr val="tx1"/>
                          </a:solidFill>
                          <a:latin typeface="Palatino Linotype" panose="02040502050505030304" pitchFamily="18" charset="0"/>
                        </a:rPr>
                        <a:t>External</a:t>
                      </a:r>
                      <a:r>
                        <a:rPr lang="en-GB" sz="2000" b="0" baseline="0" dirty="0">
                          <a:solidFill>
                            <a:schemeClr val="tx1"/>
                          </a:solidFill>
                          <a:latin typeface="Palatino Linotype" panose="02040502050505030304" pitchFamily="18" charset="0"/>
                        </a:rPr>
                        <a:t> examination 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tx1"/>
                          </a:solidFill>
                          <a:latin typeface="Palatino Linotype" panose="02040502050505030304" pitchFamily="18" charset="0"/>
                        </a:rPr>
                        <a:t>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tx1"/>
                          </a:solidFill>
                          <a:latin typeface="Palatino Linotype" panose="02040502050505030304" pitchFamily="18" charset="0"/>
                        </a:rPr>
                        <a:t>August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4542438"/>
                  </a:ext>
                </a:extLst>
              </a:tr>
            </a:tbl>
          </a:graphicData>
        </a:graphic>
      </p:graphicFrame>
    </p:spTree>
    <p:extLst>
      <p:ext uri="{BB962C8B-B14F-4D97-AF65-F5344CB8AC3E}">
        <p14:creationId xmlns:p14="http://schemas.microsoft.com/office/powerpoint/2010/main" val="298422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DC041D-0C91-4F65-9ED4-598B83B2B58F}"/>
              </a:ext>
            </a:extLst>
          </p:cNvPr>
          <p:cNvSpPr txBox="1"/>
          <p:nvPr/>
        </p:nvSpPr>
        <p:spPr>
          <a:xfrm>
            <a:off x="3191986" y="80403"/>
            <a:ext cx="8695215" cy="646331"/>
          </a:xfrm>
          <a:prstGeom prst="rect">
            <a:avLst/>
          </a:prstGeom>
          <a:noFill/>
        </p:spPr>
        <p:txBody>
          <a:bodyPr wrap="square" rtlCol="0">
            <a:spAutoFit/>
          </a:bodyPr>
          <a:lstStyle/>
          <a:p>
            <a:pPr algn="ctr"/>
            <a:r>
              <a:rPr lang="en-GB" sz="3600" b="1" u="sng" dirty="0">
                <a:latin typeface="Palatino Linotype" panose="02040502050505030304" pitchFamily="18" charset="0"/>
              </a:rPr>
              <a:t>Be Prepared   </a:t>
            </a:r>
          </a:p>
        </p:txBody>
      </p:sp>
      <p:sp>
        <p:nvSpPr>
          <p:cNvPr id="3" name="TextBox 2"/>
          <p:cNvSpPr txBox="1"/>
          <p:nvPr/>
        </p:nvSpPr>
        <p:spPr>
          <a:xfrm>
            <a:off x="3764187" y="1105134"/>
            <a:ext cx="2176608" cy="4832092"/>
          </a:xfrm>
          <a:prstGeom prst="rect">
            <a:avLst/>
          </a:prstGeom>
          <a:noFill/>
        </p:spPr>
        <p:txBody>
          <a:bodyPr wrap="square" rtlCol="0">
            <a:spAutoFit/>
          </a:bodyPr>
          <a:lstStyle/>
          <a:p>
            <a:pPr marL="82550" indent="0">
              <a:buNone/>
            </a:pPr>
            <a:r>
              <a:rPr lang="en-GB" sz="2800" b="1" dirty="0">
                <a:solidFill>
                  <a:srgbClr val="FF0000"/>
                </a:solidFill>
                <a:latin typeface="Palatino Linotype" panose="02040502050505030304" pitchFamily="18" charset="0"/>
              </a:rPr>
              <a:t>B</a:t>
            </a:r>
            <a:r>
              <a:rPr lang="en-GB" sz="2800" dirty="0">
                <a:latin typeface="Palatino Linotype" panose="02040502050505030304" pitchFamily="18" charset="0"/>
              </a:rPr>
              <a:t>ehaviour</a:t>
            </a:r>
          </a:p>
          <a:p>
            <a:pPr marL="82550" indent="0">
              <a:buNone/>
            </a:pPr>
            <a:r>
              <a:rPr lang="en-GB" sz="2800" b="1" dirty="0">
                <a:solidFill>
                  <a:srgbClr val="FF0000"/>
                </a:solidFill>
                <a:latin typeface="Palatino Linotype" panose="02040502050505030304" pitchFamily="18" charset="0"/>
              </a:rPr>
              <a:t>E</a:t>
            </a:r>
            <a:r>
              <a:rPr lang="en-GB" sz="2800" dirty="0">
                <a:latin typeface="Palatino Linotype" panose="02040502050505030304" pitchFamily="18" charset="0"/>
              </a:rPr>
              <a:t>quipment</a:t>
            </a:r>
          </a:p>
          <a:p>
            <a:pPr marL="82550" indent="0">
              <a:buNone/>
            </a:pPr>
            <a:endParaRPr lang="en-GB" sz="2800" dirty="0">
              <a:latin typeface="Palatino Linotype" panose="02040502050505030304" pitchFamily="18" charset="0"/>
            </a:endParaRPr>
          </a:p>
          <a:p>
            <a:pPr marL="82550" indent="0">
              <a:buNone/>
            </a:pPr>
            <a:r>
              <a:rPr lang="en-GB" sz="2800" b="1" dirty="0">
                <a:solidFill>
                  <a:srgbClr val="FF0000"/>
                </a:solidFill>
                <a:latin typeface="Palatino Linotype" panose="02040502050505030304" pitchFamily="18" charset="0"/>
              </a:rPr>
              <a:t>P</a:t>
            </a:r>
            <a:r>
              <a:rPr lang="en-GB" sz="2800" dirty="0">
                <a:latin typeface="Palatino Linotype" panose="02040502050505030304" pitchFamily="18" charset="0"/>
              </a:rPr>
              <a:t>ersonality</a:t>
            </a:r>
          </a:p>
          <a:p>
            <a:pPr marL="82550" indent="0">
              <a:buNone/>
            </a:pPr>
            <a:r>
              <a:rPr lang="en-GB" sz="2800" b="1" dirty="0">
                <a:solidFill>
                  <a:srgbClr val="FF0000"/>
                </a:solidFill>
                <a:latin typeface="Palatino Linotype" panose="02040502050505030304" pitchFamily="18" charset="0"/>
              </a:rPr>
              <a:t>R</a:t>
            </a:r>
            <a:r>
              <a:rPr lang="en-GB" sz="2800" dirty="0">
                <a:latin typeface="Palatino Linotype" panose="02040502050505030304" pitchFamily="18" charset="0"/>
              </a:rPr>
              <a:t>evision</a:t>
            </a:r>
          </a:p>
          <a:p>
            <a:pPr marL="82550" indent="0">
              <a:buNone/>
            </a:pPr>
            <a:r>
              <a:rPr lang="en-GB" sz="2800" b="1" dirty="0">
                <a:solidFill>
                  <a:srgbClr val="FF0000"/>
                </a:solidFill>
                <a:latin typeface="Palatino Linotype" panose="02040502050505030304" pitchFamily="18" charset="0"/>
              </a:rPr>
              <a:t>E</a:t>
            </a:r>
            <a:r>
              <a:rPr lang="en-GB" sz="2800" dirty="0">
                <a:latin typeface="Palatino Linotype" panose="02040502050505030304" pitchFamily="18" charset="0"/>
              </a:rPr>
              <a:t>ffort</a:t>
            </a:r>
          </a:p>
          <a:p>
            <a:pPr marL="82550" indent="0">
              <a:buNone/>
            </a:pPr>
            <a:r>
              <a:rPr lang="en-GB" sz="2800" b="1" dirty="0">
                <a:solidFill>
                  <a:srgbClr val="FF0000"/>
                </a:solidFill>
                <a:latin typeface="Palatino Linotype" panose="02040502050505030304" pitchFamily="18" charset="0"/>
              </a:rPr>
              <a:t>P</a:t>
            </a:r>
            <a:r>
              <a:rPr lang="en-GB" sz="2800" dirty="0">
                <a:latin typeface="Palatino Linotype" panose="02040502050505030304" pitchFamily="18" charset="0"/>
              </a:rPr>
              <a:t>ersist</a:t>
            </a:r>
          </a:p>
          <a:p>
            <a:pPr marL="82550" indent="0">
              <a:buNone/>
            </a:pPr>
            <a:r>
              <a:rPr lang="en-GB" sz="2800" b="1" dirty="0">
                <a:solidFill>
                  <a:srgbClr val="FF0000"/>
                </a:solidFill>
                <a:latin typeface="Palatino Linotype" panose="02040502050505030304" pitchFamily="18" charset="0"/>
              </a:rPr>
              <a:t>A</a:t>
            </a:r>
            <a:r>
              <a:rPr lang="en-GB" sz="2800" dirty="0">
                <a:latin typeface="Palatino Linotype" panose="02040502050505030304" pitchFamily="18" charset="0"/>
              </a:rPr>
              <a:t>spire</a:t>
            </a:r>
          </a:p>
          <a:p>
            <a:pPr marL="82550" indent="0">
              <a:buNone/>
            </a:pPr>
            <a:r>
              <a:rPr lang="en-GB" sz="2800" b="1" dirty="0">
                <a:solidFill>
                  <a:srgbClr val="FF0000"/>
                </a:solidFill>
                <a:latin typeface="Palatino Linotype" panose="02040502050505030304" pitchFamily="18" charset="0"/>
              </a:rPr>
              <a:t>R</a:t>
            </a:r>
            <a:r>
              <a:rPr lang="en-GB" sz="2800" dirty="0">
                <a:latin typeface="Palatino Linotype" panose="02040502050505030304" pitchFamily="18" charset="0"/>
              </a:rPr>
              <a:t>esilience</a:t>
            </a:r>
          </a:p>
          <a:p>
            <a:pPr marL="82550" indent="0">
              <a:buNone/>
            </a:pPr>
            <a:r>
              <a:rPr lang="en-GB" sz="2800" b="1" dirty="0">
                <a:solidFill>
                  <a:srgbClr val="FF0000"/>
                </a:solidFill>
                <a:latin typeface="Palatino Linotype" panose="02040502050505030304" pitchFamily="18" charset="0"/>
              </a:rPr>
              <a:t>E</a:t>
            </a:r>
            <a:r>
              <a:rPr lang="en-GB" sz="2800" dirty="0">
                <a:latin typeface="Palatino Linotype" panose="02040502050505030304" pitchFamily="18" charset="0"/>
              </a:rPr>
              <a:t>ngage</a:t>
            </a:r>
          </a:p>
          <a:p>
            <a:pPr marL="82550" indent="0">
              <a:buNone/>
            </a:pPr>
            <a:r>
              <a:rPr lang="en-GB" sz="2800" b="1" dirty="0">
                <a:solidFill>
                  <a:srgbClr val="FF0000"/>
                </a:solidFill>
                <a:latin typeface="Palatino Linotype" panose="02040502050505030304" pitchFamily="18" charset="0"/>
              </a:rPr>
              <a:t>D</a:t>
            </a:r>
            <a:r>
              <a:rPr lang="en-GB" sz="2800" dirty="0">
                <a:latin typeface="Palatino Linotype" panose="02040502050505030304" pitchFamily="18" charset="0"/>
              </a:rPr>
              <a:t>edication</a:t>
            </a:r>
          </a:p>
        </p:txBody>
      </p:sp>
      <p:pic>
        <p:nvPicPr>
          <p:cNvPr id="1026"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860" y="1572150"/>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624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3635511" y="56586"/>
            <a:ext cx="7886700" cy="1055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u="sng" dirty="0">
                <a:latin typeface="Palatino Linotype" panose="02040502050505030304" pitchFamily="18" charset="0"/>
                <a:cs typeface="Calibri Light"/>
              </a:rPr>
              <a:t>Support</a:t>
            </a:r>
          </a:p>
        </p:txBody>
      </p:sp>
      <p:sp>
        <p:nvSpPr>
          <p:cNvPr id="13" name="Content Placeholder 2">
            <a:extLst>
              <a:ext uri="{FF2B5EF4-FFF2-40B4-BE49-F238E27FC236}">
                <a16:creationId xmlns:a16="http://schemas.microsoft.com/office/drawing/2014/main" id="{A5FA5098-7682-4F77-B935-058ED91B64DE}"/>
              </a:ext>
            </a:extLst>
          </p:cNvPr>
          <p:cNvSpPr txBox="1">
            <a:spLocks/>
          </p:cNvSpPr>
          <p:nvPr/>
        </p:nvSpPr>
        <p:spPr>
          <a:xfrm>
            <a:off x="3704800" y="1337523"/>
            <a:ext cx="3179435" cy="4265212"/>
          </a:xfrm>
          <a:prstGeom prst="rect">
            <a:avLst/>
          </a:prstGeom>
          <a:ln w="28575">
            <a:solidFill>
              <a:schemeClr val="tx1"/>
            </a:solidFill>
          </a:ln>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u="sng" dirty="0">
                <a:latin typeface="Palatino Linotype" panose="02040502050505030304" pitchFamily="18" charset="0"/>
                <a:cs typeface="Calibri"/>
              </a:rPr>
              <a:t>Curriculum</a:t>
            </a:r>
          </a:p>
          <a:p>
            <a:pPr marL="0" indent="0" algn="ctr">
              <a:buFont typeface="Arial" panose="020B0604020202020204" pitchFamily="34" charset="0"/>
              <a:buNone/>
            </a:pPr>
            <a:endParaRPr lang="en-GB" b="1" u="sng" dirty="0">
              <a:latin typeface="Palatino Linotype" panose="02040502050505030304" pitchFamily="18" charset="0"/>
              <a:cs typeface="Calibri"/>
            </a:endParaRPr>
          </a:p>
          <a:p>
            <a:pPr marL="0" indent="0" algn="ctr">
              <a:buFont typeface="Arial" panose="020B0604020202020204" pitchFamily="34" charset="0"/>
              <a:buNone/>
            </a:pPr>
            <a:r>
              <a:rPr lang="en-GB" dirty="0">
                <a:latin typeface="Palatino Linotype" panose="02040502050505030304" pitchFamily="18" charset="0"/>
                <a:cs typeface="Calibri"/>
              </a:rPr>
              <a:t>Quality first teaching </a:t>
            </a:r>
          </a:p>
          <a:p>
            <a:pPr marL="0" indent="0" algn="ctr">
              <a:buFont typeface="Arial" panose="020B0604020202020204" pitchFamily="34" charset="0"/>
              <a:buNone/>
            </a:pPr>
            <a:endParaRPr lang="en-GB" dirty="0">
              <a:latin typeface="Palatino Linotype" panose="02040502050505030304" pitchFamily="18" charset="0"/>
              <a:cs typeface="Calibri"/>
            </a:endParaRPr>
          </a:p>
          <a:p>
            <a:pPr marL="0" indent="0" algn="ctr">
              <a:buFont typeface="Arial" panose="020B0604020202020204" pitchFamily="34" charset="0"/>
              <a:buNone/>
            </a:pPr>
            <a:r>
              <a:rPr lang="en-GB" dirty="0">
                <a:latin typeface="Palatino Linotype" panose="02040502050505030304" pitchFamily="18" charset="0"/>
                <a:cs typeface="Calibri"/>
              </a:rPr>
              <a:t>Literacy Support  </a:t>
            </a:r>
          </a:p>
          <a:p>
            <a:pPr marL="0" indent="0" algn="ctr">
              <a:buFont typeface="Arial" panose="020B0604020202020204" pitchFamily="34" charset="0"/>
              <a:buNone/>
            </a:pPr>
            <a:endParaRPr lang="en-GB" dirty="0">
              <a:latin typeface="Palatino Linotype" panose="02040502050505030304" pitchFamily="18" charset="0"/>
              <a:cs typeface="Calibri"/>
            </a:endParaRPr>
          </a:p>
          <a:p>
            <a:pPr marL="0" indent="0" algn="ctr">
              <a:buFont typeface="Arial" panose="020B0604020202020204" pitchFamily="34" charset="0"/>
              <a:buNone/>
            </a:pPr>
            <a:r>
              <a:rPr lang="en-GB" dirty="0">
                <a:latin typeface="Palatino Linotype" panose="02040502050505030304" pitchFamily="18" charset="0"/>
                <a:cs typeface="Calibri"/>
              </a:rPr>
              <a:t>Raising Achievement Tutor Groups</a:t>
            </a:r>
          </a:p>
          <a:p>
            <a:pPr marL="0" indent="0" algn="ctr">
              <a:buFont typeface="Arial" panose="020B0604020202020204" pitchFamily="34" charset="0"/>
              <a:buNone/>
            </a:pPr>
            <a:endParaRPr lang="en-GB" dirty="0">
              <a:latin typeface="Palatino Linotype" panose="02040502050505030304" pitchFamily="18" charset="0"/>
              <a:cs typeface="Calibri"/>
            </a:endParaRPr>
          </a:p>
          <a:p>
            <a:pPr marL="0" indent="0" algn="ctr">
              <a:buFont typeface="Arial" panose="020B0604020202020204" pitchFamily="34" charset="0"/>
              <a:buNone/>
            </a:pPr>
            <a:r>
              <a:rPr lang="en-GB" dirty="0">
                <a:latin typeface="Palatino Linotype" panose="02040502050505030304" pitchFamily="18" charset="0"/>
                <a:cs typeface="Calibri"/>
              </a:rPr>
              <a:t>Intervention</a:t>
            </a:r>
          </a:p>
        </p:txBody>
      </p:sp>
      <p:sp>
        <p:nvSpPr>
          <p:cNvPr id="14" name="Content Placeholder 2">
            <a:extLst>
              <a:ext uri="{FF2B5EF4-FFF2-40B4-BE49-F238E27FC236}">
                <a16:creationId xmlns:a16="http://schemas.microsoft.com/office/drawing/2014/main" id="{C5C00E73-AFBD-4940-8D11-2759333A9BA4}"/>
              </a:ext>
            </a:extLst>
          </p:cNvPr>
          <p:cNvSpPr txBox="1">
            <a:spLocks/>
          </p:cNvSpPr>
          <p:nvPr/>
        </p:nvSpPr>
        <p:spPr>
          <a:xfrm>
            <a:off x="8188061" y="1335593"/>
            <a:ext cx="3179435" cy="4265212"/>
          </a:xfrm>
          <a:prstGeom prst="rect">
            <a:avLst/>
          </a:prstGeom>
          <a:ln w="28575">
            <a:solidFill>
              <a:schemeClr val="tx1"/>
            </a:solidFill>
          </a:ln>
        </p:spPr>
        <p:txBody>
          <a:bodyPr vert="horz" lIns="91440" tIns="45720" rIns="91440" bIns="45720" rtlCol="0" anchor="t">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GB" sz="2800" b="1" u="sng" dirty="0">
                <a:latin typeface="Palatino Linotype" panose="02040502050505030304" pitchFamily="18" charset="0"/>
                <a:cs typeface="Calibri"/>
              </a:rPr>
              <a:t>Pastoral</a:t>
            </a:r>
          </a:p>
          <a:p>
            <a:pPr marL="0" indent="0" algn="ctr" fontAlgn="auto">
              <a:spcAft>
                <a:spcPts val="0"/>
              </a:spcAft>
              <a:buFont typeface="Arial" panose="020B0604020202020204" pitchFamily="34" charset="0"/>
              <a:buNone/>
            </a:pPr>
            <a:endParaRPr lang="en-GB" sz="2800" b="1" u="sng" dirty="0">
              <a:latin typeface="Palatino Linotype" panose="02040502050505030304" pitchFamily="18" charset="0"/>
              <a:cs typeface="Calibri"/>
            </a:endParaRPr>
          </a:p>
          <a:p>
            <a:pPr marL="0" indent="0" algn="ctr">
              <a:spcAft>
                <a:spcPts val="0"/>
              </a:spcAft>
              <a:buNone/>
            </a:pPr>
            <a:r>
              <a:rPr lang="en-GB" sz="2800" dirty="0">
                <a:latin typeface="Palatino Linotype" panose="02040502050505030304" pitchFamily="18" charset="0"/>
                <a:cs typeface="Calibri"/>
              </a:rPr>
              <a:t>Daily Tutor Check in</a:t>
            </a:r>
            <a:endParaRPr lang="en-GB" sz="2800" b="1" dirty="0">
              <a:latin typeface="Palatino Linotype" panose="02040502050505030304" pitchFamily="18" charset="0"/>
              <a:cs typeface="Calibri"/>
            </a:endParaRPr>
          </a:p>
          <a:p>
            <a:pPr marL="0" indent="0" algn="ctr">
              <a:spcAft>
                <a:spcPts val="0"/>
              </a:spcAft>
              <a:buNone/>
            </a:pPr>
            <a:endParaRPr lang="en-GB" sz="2800" dirty="0">
              <a:latin typeface="Palatino Linotype" panose="02040502050505030304" pitchFamily="18" charset="0"/>
              <a:cs typeface="Calibri"/>
            </a:endParaRPr>
          </a:p>
          <a:p>
            <a:pPr marL="0" indent="0" algn="ctr">
              <a:spcAft>
                <a:spcPts val="0"/>
              </a:spcAft>
              <a:buNone/>
            </a:pPr>
            <a:r>
              <a:rPr lang="en-GB" sz="2800" dirty="0">
                <a:latin typeface="Palatino Linotype" panose="02040502050505030304" pitchFamily="18" charset="0"/>
                <a:cs typeface="Calibri"/>
              </a:rPr>
              <a:t>Counselling</a:t>
            </a:r>
          </a:p>
          <a:p>
            <a:pPr marL="0" indent="0" algn="ctr">
              <a:spcAft>
                <a:spcPts val="0"/>
              </a:spcAft>
              <a:buNone/>
            </a:pPr>
            <a:endParaRPr lang="en-GB" sz="2800" dirty="0">
              <a:latin typeface="Palatino Linotype" panose="02040502050505030304" pitchFamily="18" charset="0"/>
              <a:cs typeface="Calibri"/>
            </a:endParaRPr>
          </a:p>
          <a:p>
            <a:pPr marL="0" indent="0" algn="ctr">
              <a:spcAft>
                <a:spcPts val="0"/>
              </a:spcAft>
              <a:buNone/>
            </a:pPr>
            <a:r>
              <a:rPr lang="en-GB" sz="2800" dirty="0">
                <a:latin typeface="Palatino Linotype" panose="02040502050505030304" pitchFamily="18" charset="0"/>
                <a:cs typeface="Calibri"/>
              </a:rPr>
              <a:t>Celebration of success</a:t>
            </a:r>
          </a:p>
          <a:p>
            <a:pPr marL="0" indent="0" algn="ctr">
              <a:spcAft>
                <a:spcPts val="0"/>
              </a:spcAft>
              <a:buNone/>
            </a:pPr>
            <a:endParaRPr lang="en-GB" sz="2800" dirty="0">
              <a:latin typeface="Palatino Linotype" panose="02040502050505030304" pitchFamily="18" charset="0"/>
              <a:cs typeface="Calibri"/>
            </a:endParaRPr>
          </a:p>
          <a:p>
            <a:pPr marL="0" indent="0" algn="ctr">
              <a:spcAft>
                <a:spcPts val="0"/>
              </a:spcAft>
              <a:buNone/>
            </a:pPr>
            <a:r>
              <a:rPr lang="en-GB" sz="2800" dirty="0">
                <a:latin typeface="Palatino Linotype" panose="02040502050505030304" pitchFamily="18" charset="0"/>
                <a:cs typeface="Calibri"/>
              </a:rPr>
              <a:t>Careers information &amp; guidance</a:t>
            </a:r>
          </a:p>
        </p:txBody>
      </p:sp>
    </p:spTree>
    <p:extLst>
      <p:ext uri="{BB962C8B-B14F-4D97-AF65-F5344CB8AC3E}">
        <p14:creationId xmlns:p14="http://schemas.microsoft.com/office/powerpoint/2010/main" val="2772649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7824-A837-4318-9F32-2E421F74E287}"/>
              </a:ext>
            </a:extLst>
          </p:cNvPr>
          <p:cNvSpPr>
            <a:spLocks noGrp="1"/>
          </p:cNvSpPr>
          <p:nvPr>
            <p:ph type="title"/>
          </p:nvPr>
        </p:nvSpPr>
        <p:spPr>
          <a:xfrm>
            <a:off x="640080" y="2074363"/>
            <a:ext cx="2752354" cy="2709275"/>
          </a:xfrm>
          <a:prstGeom prst="ellipse">
            <a:avLst/>
          </a:prstGeom>
          <a:solidFill>
            <a:schemeClr val="bg1"/>
          </a:solidFill>
          <a:ln w="174625" cmpd="thinThick">
            <a:solidFill>
              <a:schemeClr val="accent6">
                <a:lumMod val="50000"/>
              </a:schemeClr>
            </a:solidFill>
          </a:ln>
        </p:spPr>
        <p:txBody>
          <a:bodyPr vert="horz" lIns="91440" tIns="45720" rIns="91440" bIns="45720" rtlCol="0" anchor="ctr">
            <a:normAutofit/>
          </a:bodyPr>
          <a:lstStyle/>
          <a:p>
            <a:pPr algn="ctr"/>
            <a:r>
              <a:rPr lang="en-US" sz="3200" b="1" kern="1200" dirty="0">
                <a:solidFill>
                  <a:schemeClr val="accent6">
                    <a:lumMod val="50000"/>
                  </a:schemeClr>
                </a:solidFill>
                <a:latin typeface="Palatino Linotype" panose="02040502050505030304" pitchFamily="18" charset="0"/>
              </a:rPr>
              <a:t> </a:t>
            </a:r>
            <a:br>
              <a:rPr lang="en-US" sz="3200" b="1" kern="1200" dirty="0">
                <a:solidFill>
                  <a:schemeClr val="accent6">
                    <a:lumMod val="50000"/>
                  </a:schemeClr>
                </a:solidFill>
                <a:latin typeface="Palatino Linotype" panose="02040502050505030304" pitchFamily="18" charset="0"/>
              </a:rPr>
            </a:br>
            <a:endParaRPr lang="en-US" sz="3200" b="1" kern="1200" dirty="0">
              <a:solidFill>
                <a:schemeClr val="accent6">
                  <a:lumMod val="50000"/>
                </a:schemeClr>
              </a:solidFill>
              <a:latin typeface="Palatino Linotype" panose="02040502050505030304" pitchFamily="18" charset="0"/>
            </a:endParaRPr>
          </a:p>
        </p:txBody>
      </p:sp>
      <p:pic>
        <p:nvPicPr>
          <p:cNvPr id="10" name="Picture 2" descr="See the source image">
            <a:extLst>
              <a:ext uri="{FF2B5EF4-FFF2-40B4-BE49-F238E27FC236}">
                <a16:creationId xmlns:a16="http://schemas.microsoft.com/office/drawing/2014/main" id="{DF995750-ECEB-454D-ACBA-17AFF1C24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53414" y="2782888"/>
            <a:ext cx="1349581" cy="1292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797AC6B-12AC-44BD-8F8A-F02C4DD20305}"/>
              </a:ext>
            </a:extLst>
          </p:cNvPr>
          <p:cNvSpPr txBox="1">
            <a:spLocks/>
          </p:cNvSpPr>
          <p:nvPr/>
        </p:nvSpPr>
        <p:spPr>
          <a:xfrm>
            <a:off x="2548727" y="175723"/>
            <a:ext cx="9643273" cy="10554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Palatino Linotype" panose="02040502050505030304" pitchFamily="18" charset="0"/>
                <a:cs typeface="Calibri Light"/>
              </a:rPr>
              <a:t>Supporting your child's progress post pandemic </a:t>
            </a:r>
          </a:p>
        </p:txBody>
      </p:sp>
      <p:sp>
        <p:nvSpPr>
          <p:cNvPr id="3" name="TextBox 2"/>
          <p:cNvSpPr txBox="1"/>
          <p:nvPr/>
        </p:nvSpPr>
        <p:spPr>
          <a:xfrm>
            <a:off x="3724918" y="1531480"/>
            <a:ext cx="8016427" cy="5601533"/>
          </a:xfrm>
          <a:prstGeom prst="rect">
            <a:avLst/>
          </a:prstGeom>
          <a:noFill/>
        </p:spPr>
        <p:txBody>
          <a:bodyPr wrap="square" rtlCol="0">
            <a:spAutoFit/>
          </a:bodyPr>
          <a:lstStyle/>
          <a:p>
            <a:pPr marL="457200" indent="-457200">
              <a:buFont typeface="Wingdings" panose="05000000000000000000" pitchFamily="2" charset="2"/>
              <a:buChar char="ü"/>
            </a:pPr>
            <a:r>
              <a:rPr lang="en-GB" sz="3200" dirty="0">
                <a:latin typeface="Palatino Linotype" panose="02040502050505030304" pitchFamily="18" charset="0"/>
              </a:rPr>
              <a:t>In school intervention</a:t>
            </a:r>
          </a:p>
          <a:p>
            <a:pPr marL="457200" indent="-457200">
              <a:buFont typeface="Wingdings" panose="05000000000000000000" pitchFamily="2" charset="2"/>
              <a:buChar char="ü"/>
            </a:pPr>
            <a:r>
              <a:rPr lang="en-GB" sz="3200" dirty="0">
                <a:latin typeface="Palatino Linotype" panose="02040502050505030304" pitchFamily="18" charset="0"/>
              </a:rPr>
              <a:t>National Tuition Partners</a:t>
            </a:r>
          </a:p>
          <a:p>
            <a:pPr marL="457200" indent="-457200">
              <a:buFont typeface="Wingdings" panose="05000000000000000000" pitchFamily="2" charset="2"/>
              <a:buChar char="ü"/>
            </a:pPr>
            <a:r>
              <a:rPr lang="en-GB" sz="3200" dirty="0">
                <a:latin typeface="Palatino Linotype" panose="02040502050505030304" pitchFamily="18" charset="0"/>
              </a:rPr>
              <a:t>Tutoring opportunity across the MAT</a:t>
            </a:r>
          </a:p>
          <a:p>
            <a:pPr marL="457200" indent="-457200">
              <a:buFont typeface="Wingdings" panose="05000000000000000000" pitchFamily="2" charset="2"/>
              <a:buChar char="ü"/>
            </a:pPr>
            <a:r>
              <a:rPr lang="en-GB" sz="3200" dirty="0">
                <a:latin typeface="Palatino Linotype" panose="02040502050505030304" pitchFamily="18" charset="0"/>
              </a:rPr>
              <a:t>Mixture of in person and online tuition</a:t>
            </a:r>
          </a:p>
          <a:p>
            <a:pPr marL="457200" indent="-457200">
              <a:buFont typeface="Wingdings" panose="05000000000000000000" pitchFamily="2" charset="2"/>
              <a:buChar char="ü"/>
            </a:pPr>
            <a:endParaRPr lang="en-GB" sz="3200" dirty="0">
              <a:latin typeface="Palatino Linotype" panose="02040502050505030304" pitchFamily="18" charset="0"/>
            </a:endParaRPr>
          </a:p>
          <a:p>
            <a:pPr algn="ctr"/>
            <a:r>
              <a:rPr lang="en-GB" sz="4800" b="1" dirty="0">
                <a:solidFill>
                  <a:schemeClr val="accent6">
                    <a:lumMod val="75000"/>
                  </a:schemeClr>
                </a:solidFill>
                <a:latin typeface="Palatino Linotype" panose="02040502050505030304" pitchFamily="18" charset="0"/>
              </a:rPr>
              <a:t>Please support the attendance and engagement with these sessions </a:t>
            </a:r>
            <a:r>
              <a:rPr lang="en-GB" sz="4800" dirty="0">
                <a:solidFill>
                  <a:schemeClr val="accent6">
                    <a:lumMod val="75000"/>
                  </a:schemeClr>
                </a:solidFill>
                <a:latin typeface="Palatino Linotype" panose="02040502050505030304" pitchFamily="18" charset="0"/>
              </a:rPr>
              <a:t> </a:t>
            </a:r>
          </a:p>
          <a:p>
            <a:endParaRPr lang="en-GB" dirty="0"/>
          </a:p>
          <a:p>
            <a:endParaRPr lang="en-GB" dirty="0"/>
          </a:p>
          <a:p>
            <a:endParaRPr lang="en-GB" dirty="0"/>
          </a:p>
        </p:txBody>
      </p:sp>
    </p:spTree>
    <p:extLst>
      <p:ext uri="{BB962C8B-B14F-4D97-AF65-F5344CB8AC3E}">
        <p14:creationId xmlns:p14="http://schemas.microsoft.com/office/powerpoint/2010/main" val="2964261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C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465A50-66C2-4477-AFC7-B8BD2B4CB017}"/>
              </a:ext>
            </a:extLst>
          </p:cNvPr>
          <p:cNvSpPr txBox="1"/>
          <p:nvPr/>
        </p:nvSpPr>
        <p:spPr>
          <a:xfrm>
            <a:off x="807813" y="748848"/>
            <a:ext cx="10619382" cy="1323439"/>
          </a:xfrm>
          <a:prstGeom prst="rect">
            <a:avLst/>
          </a:prstGeom>
          <a:noFill/>
        </p:spPr>
        <p:txBody>
          <a:bodyPr wrap="square" rtlCol="0">
            <a:spAutoFit/>
          </a:bodyPr>
          <a:lstStyle/>
          <a:p>
            <a:pPr algn="ctr"/>
            <a:r>
              <a:rPr lang="en-GB" sz="8000" b="1" dirty="0">
                <a:latin typeface="Palatino Linotype" panose="02040502050505030304" pitchFamily="18" charset="0"/>
                <a:ea typeface="Tahoma" panose="020B0604030504040204" pitchFamily="34" charset="0"/>
                <a:cs typeface="Tahoma" panose="020B0604030504040204" pitchFamily="34" charset="0"/>
              </a:rPr>
              <a:t>Pastoral Team</a:t>
            </a:r>
          </a:p>
        </p:txBody>
      </p:sp>
      <p:sp>
        <p:nvSpPr>
          <p:cNvPr id="7" name="TextBox 13">
            <a:extLst>
              <a:ext uri="{FF2B5EF4-FFF2-40B4-BE49-F238E27FC236}">
                <a16:creationId xmlns:a16="http://schemas.microsoft.com/office/drawing/2014/main" id="{1F210033-A84D-4BA3-919B-E81470D88627}"/>
              </a:ext>
            </a:extLst>
          </p:cNvPr>
          <p:cNvSpPr txBox="1"/>
          <p:nvPr/>
        </p:nvSpPr>
        <p:spPr>
          <a:xfrm>
            <a:off x="1945554" y="5232975"/>
            <a:ext cx="834390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400" b="1" i="1" dirty="0">
                <a:latin typeface="Palatino Linotype" panose="02040502050505030304" pitchFamily="18" charset="0"/>
                <a:ea typeface="Tahoma" panose="020B0604030504040204" pitchFamily="34" charset="0"/>
                <a:cs typeface="Tahoma" panose="020B0604030504040204" pitchFamily="34" charset="0"/>
              </a:rPr>
              <a:t>Let your light shine </a:t>
            </a:r>
          </a:p>
        </p:txBody>
      </p:sp>
      <p:pic>
        <p:nvPicPr>
          <p:cNvPr id="9" name="Picture 8" descr="See the source image">
            <a:extLst>
              <a:ext uri="{FF2B5EF4-FFF2-40B4-BE49-F238E27FC236}">
                <a16:creationId xmlns:a16="http://schemas.microsoft.com/office/drawing/2014/main" id="{E3284669-1F84-404A-8B8E-B82ACC173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2317" y="2537085"/>
            <a:ext cx="2327365" cy="222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88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EDD6F768CA6349BA04C3B274AF7773" ma:contentTypeVersion="14" ma:contentTypeDescription="Create a new document." ma:contentTypeScope="" ma:versionID="360e4ebf2f9135a2a4ebc6963dfff77a">
  <xsd:schema xmlns:xsd="http://www.w3.org/2001/XMLSchema" xmlns:xs="http://www.w3.org/2001/XMLSchema" xmlns:p="http://schemas.microsoft.com/office/2006/metadata/properties" xmlns:ns3="fda571a7-0717-497b-8d54-6b9056ec9c55" xmlns:ns4="9c1cd211-a777-43a1-aa4b-1a2972b04894" targetNamespace="http://schemas.microsoft.com/office/2006/metadata/properties" ma:root="true" ma:fieldsID="8ad331a1fa7dc7af46126da47dd2cdf8" ns3:_="" ns4:_="">
    <xsd:import namespace="fda571a7-0717-497b-8d54-6b9056ec9c55"/>
    <xsd:import namespace="9c1cd211-a777-43a1-aa4b-1a2972b0489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571a7-0717-497b-8d54-6b9056ec9c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1cd211-a777-43a1-aa4b-1a2972b0489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A09E8F-B43C-4B43-A66C-122F18213E56}">
  <ds:schemaRefs>
    <ds:schemaRef ds:uri="http://schemas.microsoft.com/sharepoint/v3/contenttype/forms"/>
  </ds:schemaRefs>
</ds:datastoreItem>
</file>

<file path=customXml/itemProps2.xml><?xml version="1.0" encoding="utf-8"?>
<ds:datastoreItem xmlns:ds="http://schemas.openxmlformats.org/officeDocument/2006/customXml" ds:itemID="{4651B8DC-E4FA-4E44-ADEA-BC94DD31E2AE}">
  <ds:schemaRefs>
    <ds:schemaRef ds:uri="http://purl.org/dc/terms/"/>
    <ds:schemaRef ds:uri="fda571a7-0717-497b-8d54-6b9056ec9c55"/>
    <ds:schemaRef ds:uri="http://schemas.microsoft.com/office/2006/documentManagement/types"/>
    <ds:schemaRef ds:uri="9c1cd211-a777-43a1-aa4b-1a2972b04894"/>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CC6A787-C502-4B10-A729-C21D2B9687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a571a7-0717-497b-8d54-6b9056ec9c55"/>
    <ds:schemaRef ds:uri="9c1cd211-a777-43a1-aa4b-1a2972b048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TotalTime>
  <Words>2245</Words>
  <Application>Microsoft Office PowerPoint</Application>
  <PresentationFormat>Widescreen</PresentationFormat>
  <Paragraphs>377</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Palatino Linotype</vt:lpstr>
      <vt:lpstr>Wingdings</vt:lpstr>
      <vt:lpstr>Wingdings 2</vt:lpstr>
      <vt:lpstr>Office Theme</vt:lpstr>
      <vt:lpstr>PowerPoint Presentation</vt:lpstr>
      <vt:lpstr>  </vt:lpstr>
      <vt:lpstr>  </vt:lpstr>
      <vt:lpstr>  </vt:lpstr>
      <vt:lpstr>  </vt:lpstr>
      <vt:lpstr>  </vt:lpstr>
      <vt:lpstr>  </vt:lpstr>
      <vt:lpstr>  </vt:lpstr>
      <vt:lpstr>PowerPoint Presentation</vt:lpstr>
      <vt:lpstr>  </vt:lpstr>
      <vt:lpstr>  </vt:lpstr>
      <vt:lpstr>  </vt:lpstr>
      <vt:lpstr>  </vt:lpstr>
      <vt:lpstr>  </vt:lpstr>
      <vt:lpstr>  </vt:lpstr>
      <vt:lpstr>PowerPoint Presentation</vt:lpstr>
      <vt:lpstr>  </vt:lpstr>
      <vt:lpstr>  </vt:lpstr>
      <vt:lpstr>  </vt:lpstr>
      <vt:lpstr>  </vt:lpstr>
      <vt:lpstr>  </vt:lpstr>
      <vt:lpstr>PowerPoint Presentation</vt:lpstr>
      <vt:lpstr>  </vt:lpstr>
      <vt:lpstr>  </vt:lpstr>
      <vt:lpstr>  </vt:lpstr>
      <vt:lpstr>  </vt:lpstr>
      <vt:lpstr>  </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A Davis (STR)</dc:creator>
  <cp:lastModifiedBy>Mrs M Salmon (STR)</cp:lastModifiedBy>
  <cp:revision>88</cp:revision>
  <cp:lastPrinted>2021-10-19T08:01:51Z</cp:lastPrinted>
  <dcterms:created xsi:type="dcterms:W3CDTF">2021-07-08T20:48:13Z</dcterms:created>
  <dcterms:modified xsi:type="dcterms:W3CDTF">2021-10-21T16:08:44Z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0x010100FCEDD6F768CA6349BA04C3B274AF7773</vt:lpwstr>
  </property>
</Properties>
</file>