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2"/>
  </p:sldMasterIdLst>
  <p:notesMasterIdLst>
    <p:notesMasterId r:id="rId13"/>
  </p:notesMasterIdLst>
  <p:sldIdLst>
    <p:sldId id="256" r:id="rId3"/>
    <p:sldId id="257" r:id="rId4"/>
    <p:sldId id="258" r:id="rId5"/>
    <p:sldId id="259" r:id="rId6"/>
    <p:sldId id="260" r:id="rId7"/>
    <p:sldId id="261" r:id="rId8"/>
    <p:sldId id="262" r:id="rId9"/>
    <p:sldId id="263" r:id="rId10"/>
    <p:sldId id="265"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5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3842907C-D0AA-4C58-9F94-58B40AD65B29}" type="datetimeFigureOut">
              <a:rPr lang="en-US" smtClean="0"/>
              <a:pPr/>
              <a:t>11/30/2021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1D76769E-C829-4283-B80E-CB90D995C291}" type="slidenum">
              <a:rPr lang="en-US" smtClean="0"/>
              <a:pPr/>
              <a:t>‹#›</a:t>
            </a:fld>
            <a:endParaRPr lang="en-US"/>
          </a:p>
        </p:txBody>
      </p:sp>
    </p:spTree>
    <p:extLst>
      <p:ext uri="{BB962C8B-B14F-4D97-AF65-F5344CB8AC3E}">
        <p14:creationId xmlns:p14="http://schemas.microsoft.com/office/powerpoint/2010/main" val="356978149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a:t>
            </a:fld>
            <a:endParaRPr lang="en-US"/>
          </a:p>
        </p:txBody>
      </p:sp>
    </p:spTree>
    <p:extLst>
      <p:ext uri="{BB962C8B-B14F-4D97-AF65-F5344CB8AC3E}">
        <p14:creationId xmlns:p14="http://schemas.microsoft.com/office/powerpoint/2010/main" val="3057711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2</a:t>
            </a:fld>
            <a:endParaRPr lang="en-US"/>
          </a:p>
        </p:txBody>
      </p:sp>
    </p:spTree>
    <p:extLst>
      <p:ext uri="{BB962C8B-B14F-4D97-AF65-F5344CB8AC3E}">
        <p14:creationId xmlns:p14="http://schemas.microsoft.com/office/powerpoint/2010/main" val="263686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3</a:t>
            </a:fld>
            <a:endParaRPr lang="en-US"/>
          </a:p>
        </p:txBody>
      </p:sp>
    </p:spTree>
    <p:extLst>
      <p:ext uri="{BB962C8B-B14F-4D97-AF65-F5344CB8AC3E}">
        <p14:creationId xmlns:p14="http://schemas.microsoft.com/office/powerpoint/2010/main" val="48027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4</a:t>
            </a:fld>
            <a:endParaRPr lang="en-US"/>
          </a:p>
        </p:txBody>
      </p:sp>
    </p:spTree>
    <p:extLst>
      <p:ext uri="{BB962C8B-B14F-4D97-AF65-F5344CB8AC3E}">
        <p14:creationId xmlns:p14="http://schemas.microsoft.com/office/powerpoint/2010/main" val="4179544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5</a:t>
            </a:fld>
            <a:endParaRPr lang="en-US"/>
          </a:p>
        </p:txBody>
      </p:sp>
    </p:spTree>
    <p:extLst>
      <p:ext uri="{BB962C8B-B14F-4D97-AF65-F5344CB8AC3E}">
        <p14:creationId xmlns:p14="http://schemas.microsoft.com/office/powerpoint/2010/main" val="520524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6</a:t>
            </a:fld>
            <a:endParaRPr lang="en-US"/>
          </a:p>
        </p:txBody>
      </p:sp>
    </p:spTree>
    <p:extLst>
      <p:ext uri="{BB962C8B-B14F-4D97-AF65-F5344CB8AC3E}">
        <p14:creationId xmlns:p14="http://schemas.microsoft.com/office/powerpoint/2010/main" val="1087148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7</a:t>
            </a:fld>
            <a:endParaRPr lang="en-US"/>
          </a:p>
        </p:txBody>
      </p:sp>
    </p:spTree>
    <p:extLst>
      <p:ext uri="{BB962C8B-B14F-4D97-AF65-F5344CB8AC3E}">
        <p14:creationId xmlns:p14="http://schemas.microsoft.com/office/powerpoint/2010/main" val="2898706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8</a:t>
            </a:fld>
            <a:endParaRPr lang="en-US"/>
          </a:p>
        </p:txBody>
      </p:sp>
    </p:spTree>
    <p:extLst>
      <p:ext uri="{BB962C8B-B14F-4D97-AF65-F5344CB8AC3E}">
        <p14:creationId xmlns:p14="http://schemas.microsoft.com/office/powerpoint/2010/main" val="2900371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endParaRPr lang="en-US" dirty="0"/>
          </a:p>
        </p:txBody>
      </p:sp>
      <p:sp>
        <p:nvSpPr>
          <p:cNvPr id="17" name="Subtitle 16"/>
          <p:cNvSpPr>
            <a:spLocks noGrp="1"/>
          </p:cNvSpPr>
          <p:nvPr>
            <p:ph type="subTitle" idx="1"/>
          </p:nvPr>
        </p:nvSpPr>
        <p:spPr>
          <a:xfrm>
            <a:off x="685800" y="3582807"/>
            <a:ext cx="7772400" cy="1199704"/>
          </a:xfrm>
        </p:spPr>
        <p:txBody>
          <a:bodyPr/>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grpSp>
        <p:nvGrpSpPr>
          <p:cNvPr id="2" name="Group 14"/>
          <p:cNvGrpSpPr/>
          <p:nvPr/>
        </p:nvGrpSpPr>
        <p:grpSpPr>
          <a:xfrm>
            <a:off x="-3765" y="4953000"/>
            <a:ext cx="9147765" cy="1912088"/>
            <a:chOff x="-3765" y="4832896"/>
            <a:chExt cx="9147765" cy="2032192"/>
          </a:xfrm>
        </p:grpSpPr>
        <p:sp>
          <p:nvSpPr>
            <p:cNvPr id="7" name="Shap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p>
          </p:txBody>
        </p:sp>
        <p:sp>
          <p:nvSpPr>
            <p:cNvPr id="8" name="Shap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p>
          </p:txBody>
        </p:sp>
        <p:sp>
          <p:nvSpPr>
            <p:cNvPr id="11" name="Shap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6E13C79-1C97-4B32-B2AE-1A69C169643E}" type="datetime2">
              <a:rPr lang="en-US" smtClean="0"/>
              <a:pPr/>
              <a:t>Tuesday, November 30, 2021</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292C34-3E5E-4BA5-AF54-F1601B144FB0}" type="slidenum">
              <a:rPr lang="en-US" smtClean="0"/>
              <a:pPr/>
              <a:t>‹#›</a:t>
            </a:fld>
            <a:endParaRPr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0E14BF-C004-4398-9186-5EE680724D95}" type="datetime2">
              <a:rPr lang="en-US" smtClean="0"/>
              <a:pPr/>
              <a:t>Tuesday, November 30,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0E14BF-C004-4398-9186-5EE680724D95}" type="datetime2">
              <a:rPr lang="en-US" smtClean="0"/>
              <a:pPr/>
              <a:t>Tuesday, November 30,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7FEF5B-F2CC-4EC5-8F1F-29A8BF9EFFA9}" type="datetime2">
              <a:rPr lang="en-US" smtClean="0"/>
              <a:pPr/>
              <a:t>Tuesday, November 30,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10EEA-824F-4D46-AFE7-60426C8C06B0}" type="slidenum">
              <a:rPr lang="en-US" smtClean="0"/>
              <a:pPr/>
              <a:t>‹#›</a:t>
            </a:fld>
            <a:endParaRPr lang="en-US"/>
          </a:p>
        </p:txBody>
      </p:sp>
      <p:sp>
        <p:nvSpPr>
          <p:cNvPr id="7" name="Title 6"/>
          <p:cNvSpPr>
            <a:spLocks noGrp="1"/>
          </p:cNvSpPr>
          <p:nvPr>
            <p:ph type="title"/>
          </p:nvPr>
        </p:nvSpPr>
        <p:spPr/>
        <p:txBody>
          <a:bodyPr rtlCol="0"/>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endParaRPr lang="en-US" dirty="0"/>
          </a:p>
        </p:txBody>
      </p:sp>
      <p:sp>
        <p:nvSpPr>
          <p:cNvPr id="3" name="Text Placeholder 2"/>
          <p:cNvSpPr>
            <a:spLocks noGrp="1"/>
          </p:cNvSpPr>
          <p:nvPr>
            <p:ph type="body" idx="1"/>
          </p:nvPr>
        </p:nvSpPr>
        <p:spPr>
          <a:xfrm>
            <a:off x="3922713" y="2888512"/>
            <a:ext cx="4572000" cy="1454888"/>
          </a:xfrm>
        </p:spPr>
        <p:txBody>
          <a:bodyPr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p:txBody>
          <a:bodyPr/>
          <a:lstStyle/>
          <a:p>
            <a:fld id="{5F4709C1-563D-4D9C-B702-B64C84A5A174}" type="datetime2">
              <a:rPr lang="en-US" smtClean="0"/>
              <a:pPr/>
              <a:t>Tuesday, November 30,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10EEA-824F-4D46-AFE7-60426C8C06B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endParaRPr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8303D9-A6EB-41FB-BF22-3F49E470997E}" type="datetime2">
              <a:rPr lang="en-US" smtClean="0"/>
              <a:pPr/>
              <a:t>Tuesday, November 30,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10EEA-824F-4D46-AFE7-60426C8C06B0}" type="slidenum">
              <a:rPr lang="en-US" smtClean="0"/>
              <a:pPr/>
              <a:t>‹#›</a:t>
            </a:fld>
            <a:endParaRPr lang="en-US"/>
          </a:p>
        </p:txBody>
      </p:sp>
      <p:sp>
        <p:nvSpPr>
          <p:cNvPr id="8" name="Title 7"/>
          <p:cNvSpPr>
            <a:spLocks noGrp="1"/>
          </p:cNvSpPr>
          <p:nvPr>
            <p:ph type="title"/>
          </p:nvPr>
        </p:nvSpPr>
        <p:spPr/>
        <p:txBody>
          <a:bodyPr rtlCol="0"/>
          <a:lstStyle/>
          <a:p>
            <a:r>
              <a:rPr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lang="en-US"/>
              <a:t>Click to edit Master title style</a:t>
            </a:r>
            <a:endParaRPr lang="en-US" dirty="0"/>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72430"/>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1472430"/>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BB0534-5698-4F62-9CFE-5DE61A073E78}" type="datetime2">
              <a:rPr lang="en-US" smtClean="0"/>
              <a:pPr/>
              <a:t>Tuesday, November 30,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10EEA-824F-4D46-AFE7-60426C8C06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84827A3-B249-4F87-AB1A-1E06AC1AA2A4}" type="datetime2">
              <a:rPr lang="en-US" smtClean="0"/>
              <a:pPr/>
              <a:t>Tuesday, November 30,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10EEA-824F-4D46-AFE7-60426C8C06B0}" type="slidenum">
              <a:rPr lang="en-US" smtClean="0"/>
              <a:pPr/>
              <a:t>‹#›</a:t>
            </a:fld>
            <a:endParaRPr lang="en-US"/>
          </a:p>
        </p:txBody>
      </p:sp>
      <p:sp>
        <p:nvSpPr>
          <p:cNvPr id="6" name="Title 5"/>
          <p:cNvSpPr>
            <a:spLocks noGrp="1"/>
          </p:cNvSpPr>
          <p:nvPr>
            <p:ph type="title"/>
          </p:nvPr>
        </p:nvSpPr>
        <p:spPr/>
        <p:txBody>
          <a:bodyPr rtlCol="0"/>
          <a:lstStyle/>
          <a:p>
            <a:r>
              <a:rPr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46142-29B2-49CC-BCC6-A3AD70B4960E}" type="datetime2">
              <a:rPr lang="en-US" smtClean="0"/>
              <a:pPr/>
              <a:t>Tuesday, November 30,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10EEA-824F-4D46-AFE7-60426C8C06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lang="en-US"/>
              <a:t>Click to edit Master title style</a:t>
            </a:r>
            <a:endParaRPr lang="en-US" dirty="0"/>
          </a:p>
        </p:txBody>
      </p:sp>
      <p:sp>
        <p:nvSpPr>
          <p:cNvPr id="3" name="Text Placeholder 2"/>
          <p:cNvSpPr>
            <a:spLocks noGrp="1"/>
          </p:cNvSpPr>
          <p:nvPr>
            <p:ph type="body" idx="2"/>
          </p:nvPr>
        </p:nvSpPr>
        <p:spPr>
          <a:xfrm>
            <a:off x="4419600" y="5334000"/>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727032" y="6407944"/>
            <a:ext cx="1920240" cy="365760"/>
          </a:xfrm>
        </p:spPr>
        <p:txBody>
          <a:bodyPr/>
          <a:lstStyle/>
          <a:p>
            <a:fld id="{E86C4691-4882-40A8-AF62-8CF6A18D40B2}" type="datetime2">
              <a:rPr lang="en-US" smtClean="0"/>
              <a:pPr/>
              <a:t>Tuesday, November 30,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10EEA-824F-4D46-AFE7-60426C8C06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371568"/>
            <a:ext cx="7162800" cy="648232"/>
          </a:xfrm>
          <a:noFill/>
        </p:spPr>
        <p:txBody>
          <a:bodyPr anchor="t"/>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lang="en-US"/>
              <a:t>Click icon to add picture</a:t>
            </a:r>
            <a:endParaRPr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1C6776A-4DEC-47EE-8A49-2C150ECB5465}" type="datetime2">
              <a:rPr lang="en-US" smtClean="0"/>
              <a:pPr/>
              <a:t>Tuesday, November 30, 2021</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410EEA-824F-4D46-AFE7-60426C8C06B0}" type="slidenum">
              <a:rPr lang="en-US" smtClean="0"/>
              <a:pPr/>
              <a:t>‹#›</a:t>
            </a:fld>
            <a:endParaRPr lang="en-US">
              <a:solidFill>
                <a:schemeClr val="tx1"/>
              </a:solidFill>
            </a:endParaRPr>
          </a:p>
        </p:txBody>
      </p:sp>
      <p:sp>
        <p:nvSpPr>
          <p:cNvPr id="2" name="Title 1"/>
          <p:cNvSpPr>
            <a:spLocks noGrp="1"/>
          </p:cNvSpPr>
          <p:nvPr>
            <p:ph type="title"/>
          </p:nvPr>
        </p:nvSpPr>
        <p:spPr>
          <a:xfrm>
            <a:off x="228600" y="4807688"/>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endParaRPr lang="en-US" dirty="0"/>
          </a:p>
        </p:txBody>
      </p:sp>
      <p:sp>
        <p:nvSpPr>
          <p:cNvPr id="8" name="Shap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p>
        </p:txBody>
      </p:sp>
      <p:sp>
        <p:nvSpPr>
          <p:cNvPr id="9" name="Shap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endParaRPr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p>
        </p:txBody>
      </p:sp>
      <p:sp>
        <p:nvSpPr>
          <p:cNvPr id="12" name="Shap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endParaRPr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a:defRPr sz="1000">
                <a:solidFill>
                  <a:schemeClr val="tx1"/>
                </a:solidFill>
              </a:defRPr>
            </a:lvl1pPr>
            <a:extLst/>
          </a:lstStyle>
          <a:p>
            <a:fld id="{D10E14BF-C004-4398-9186-5EE680724D95}" type="datetime2">
              <a:rPr lang="en-US" smtClean="0"/>
              <a:pPr/>
              <a:t>Tuesday, November 30, 2021</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a:defRPr sz="1000">
                <a:solidFill>
                  <a:schemeClr val="tx1"/>
                </a:solidFill>
              </a:defRPr>
            </a:lvl1pPr>
            <a:extLst/>
          </a:lstStyle>
          <a:p>
            <a:pPr algn="r"/>
            <a:endParaRPr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a:defRPr sz="1000" b="0">
                <a:solidFill>
                  <a:schemeClr val="tx1"/>
                </a:solidFill>
              </a:defRPr>
            </a:lvl1pPr>
            <a:extLst/>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rtl="0" eaLnBrk="1" latinLnBrk="0" hangingPunct="1">
        <a:spcBef>
          <a:spcPct val="0"/>
        </a:spcBef>
        <a:buNone/>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5000"/>
        <a:buFont typeface="Wingdings 3"/>
        <a:buChar char=""/>
        <a:defRPr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83568" y="1268760"/>
            <a:ext cx="7772400" cy="1829761"/>
          </a:xfrm>
        </p:spPr>
        <p:txBody>
          <a:bodyPr>
            <a:normAutofit fontScale="90000"/>
          </a:bodyPr>
          <a:lstStyle/>
          <a:p>
            <a:r>
              <a:rPr lang="en-US" dirty="0"/>
              <a:t>Work Experience Opportunities </a:t>
            </a:r>
            <a:br>
              <a:rPr lang="en-US" dirty="0"/>
            </a:br>
            <a:r>
              <a:rPr lang="en-US" dirty="0"/>
              <a:t>2021-22</a:t>
            </a:r>
          </a:p>
        </p:txBody>
      </p:sp>
      <p:sp>
        <p:nvSpPr>
          <p:cNvPr id="3" name="Rectangle 2"/>
          <p:cNvSpPr>
            <a:spLocks noGrp="1"/>
          </p:cNvSpPr>
          <p:nvPr>
            <p:ph type="subTitle" idx="1"/>
          </p:nvPr>
        </p:nvSpPr>
        <p:spPr/>
        <p:txBody>
          <a:bodyPr/>
          <a:lstStyle/>
          <a:p>
            <a:r>
              <a:rPr lang="en-US" dirty="0" err="1"/>
              <a:t>Mr</a:t>
            </a:r>
            <a:r>
              <a:rPr lang="en-US" dirty="0"/>
              <a:t> J Green</a:t>
            </a:r>
          </a:p>
          <a:p>
            <a:r>
              <a:rPr lang="en-US" dirty="0" err="1"/>
              <a:t>Mrs</a:t>
            </a:r>
            <a:r>
              <a:rPr lang="en-US" dirty="0"/>
              <a:t> G Mason</a:t>
            </a:r>
          </a:p>
        </p:txBody>
      </p:sp>
      <p:pic>
        <p:nvPicPr>
          <p:cNvPr id="4" name="Picture 3" descr="Image 3 - 133.bmp"/>
          <p:cNvPicPr>
            <a:picLocks noChangeAspect="1"/>
          </p:cNvPicPr>
          <p:nvPr/>
        </p:nvPicPr>
        <p:blipFill>
          <a:blip r:embed="rId3" cstate="print"/>
          <a:stretch>
            <a:fillRect/>
          </a:stretch>
        </p:blipFill>
        <p:spPr>
          <a:xfrm>
            <a:off x="107504" y="44624"/>
            <a:ext cx="610346" cy="636464"/>
          </a:xfrm>
          <a:prstGeom prst="rect">
            <a:avLst/>
          </a:prstGeom>
        </p:spPr>
      </p:pic>
      <p:sp>
        <p:nvSpPr>
          <p:cNvPr id="5" name="TextBox 4"/>
          <p:cNvSpPr txBox="1"/>
          <p:nvPr/>
        </p:nvSpPr>
        <p:spPr>
          <a:xfrm>
            <a:off x="827584" y="-27384"/>
            <a:ext cx="7560840" cy="369332"/>
          </a:xfrm>
          <a:prstGeom prst="rect">
            <a:avLst/>
          </a:prstGeom>
          <a:noFill/>
        </p:spPr>
        <p:txBody>
          <a:bodyPr wrap="square" rtlCol="0">
            <a:spAutoFit/>
          </a:bodyPr>
          <a:lstStyle/>
          <a:p>
            <a:r>
              <a:rPr lang="en-GB" dirty="0"/>
              <a:t>St Robert of </a:t>
            </a:r>
            <a:r>
              <a:rPr lang="en-GB" dirty="0" err="1"/>
              <a:t>Newminster</a:t>
            </a:r>
            <a:r>
              <a:rPr lang="en-GB" dirty="0"/>
              <a:t> Catholic School and Sixth Form College</a:t>
            </a:r>
          </a:p>
        </p:txBody>
      </p:sp>
      <p:sp>
        <p:nvSpPr>
          <p:cNvPr id="6" name="Rectangle 1"/>
          <p:cNvSpPr txBox="1">
            <a:spLocks/>
          </p:cNvSpPr>
          <p:nvPr/>
        </p:nvSpPr>
        <p:spPr>
          <a:xfrm>
            <a:off x="835968" y="4623575"/>
            <a:ext cx="7772400" cy="1829761"/>
          </a:xfrm>
          <a:prstGeom prst="rect">
            <a:avLst/>
          </a:prstGeom>
        </p:spPr>
        <p:txBody>
          <a:bodyPr vert="horz" anchor="b">
            <a:normAutofit fontScale="97500"/>
            <a:scene3d>
              <a:camera prst="orthographicFront"/>
              <a:lightRig rig="soft" dir="t"/>
            </a:scene3d>
            <a:sp3d prstMaterial="softEdge">
              <a:bevelT w="25400" h="25400"/>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2000" b="1" noProof="0" dirty="0">
                <a:solidFill>
                  <a:schemeClr val="tx2"/>
                </a:solidFill>
                <a:effectLst>
                  <a:outerShdw blurRad="31750" dist="25400" dir="5400000" algn="tl" rotWithShape="0">
                    <a:srgbClr val="000000">
                      <a:alpha val="25000"/>
                    </a:srgbClr>
                  </a:outerShdw>
                </a:effectLst>
                <a:latin typeface="+mj-lt"/>
                <a:ea typeface="+mj-ea"/>
                <a:cs typeface="+mj-cs"/>
              </a:rPr>
              <a:t>Year 12</a:t>
            </a:r>
            <a:endParaRPr kumimoji="0" lang="en-US" sz="2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7" name="Picture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1720" y="4509120"/>
            <a:ext cx="1952625" cy="4953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If you have any questions regarding your work experience, please speak to Mrs Mason, Your Tutor / Head of House or Mr Green for advice / support.</a:t>
            </a:r>
          </a:p>
          <a:p>
            <a:pPr>
              <a:buNone/>
            </a:pPr>
            <a:endParaRPr lang="en-GB" dirty="0"/>
          </a:p>
          <a:p>
            <a:pPr algn="ctr">
              <a:buNone/>
            </a:pPr>
            <a:r>
              <a:rPr lang="en-GB" sz="2400" b="1" u="sng" dirty="0">
                <a:solidFill>
                  <a:srgbClr val="C00000"/>
                </a:solidFill>
              </a:rPr>
              <a:t>DO NOT CONTACT FUTUREWORKS – </a:t>
            </a:r>
          </a:p>
          <a:p>
            <a:pPr algn="ctr">
              <a:buNone/>
            </a:pPr>
            <a:r>
              <a:rPr lang="en-GB" sz="2400" b="1" u="sng" dirty="0">
                <a:solidFill>
                  <a:srgbClr val="C00000"/>
                </a:solidFill>
              </a:rPr>
              <a:t>ALL CORROSPONDANCE MUST GO THROUGH </a:t>
            </a:r>
          </a:p>
          <a:p>
            <a:pPr algn="ctr">
              <a:buNone/>
            </a:pPr>
            <a:r>
              <a:rPr lang="en-GB" sz="2400" b="1" u="sng" dirty="0">
                <a:solidFill>
                  <a:srgbClr val="C00000"/>
                </a:solidFill>
              </a:rPr>
              <a:t>MRS MASON .</a:t>
            </a:r>
          </a:p>
        </p:txBody>
      </p:sp>
      <p:sp>
        <p:nvSpPr>
          <p:cNvPr id="3" name="Title 2"/>
          <p:cNvSpPr>
            <a:spLocks noGrp="1"/>
          </p:cNvSpPr>
          <p:nvPr>
            <p:ph type="title"/>
          </p:nvPr>
        </p:nvSpPr>
        <p:spPr/>
        <p:txBody>
          <a:bodyPr/>
          <a:lstStyle/>
          <a:p>
            <a:r>
              <a:rPr lang="en-GB" dirty="0"/>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274638"/>
            <a:ext cx="9036496" cy="1143000"/>
          </a:xfrm>
        </p:spPr>
        <p:txBody>
          <a:bodyPr>
            <a:noAutofit/>
          </a:bodyPr>
          <a:lstStyle/>
          <a:p>
            <a:r>
              <a:rPr lang="en-US" sz="3400" dirty="0"/>
              <a:t>A single Opportunity for Work Experience</a:t>
            </a:r>
          </a:p>
        </p:txBody>
      </p:sp>
      <p:sp>
        <p:nvSpPr>
          <p:cNvPr id="3" name="Rectangle 2"/>
          <p:cNvSpPr>
            <a:spLocks noGrp="1"/>
          </p:cNvSpPr>
          <p:nvPr>
            <p:ph idx="1"/>
          </p:nvPr>
        </p:nvSpPr>
        <p:spPr/>
        <p:txBody>
          <a:bodyPr/>
          <a:lstStyle/>
          <a:p>
            <a:pPr>
              <a:buNone/>
            </a:pPr>
            <a:endParaRPr lang="en-US" dirty="0"/>
          </a:p>
          <a:p>
            <a:r>
              <a:rPr lang="en-GB" b="1" dirty="0"/>
              <a:t>During the allocated Work Experience week: </a:t>
            </a:r>
            <a:r>
              <a:rPr lang="en-GB" b="1" dirty="0">
                <a:solidFill>
                  <a:schemeClr val="accent2">
                    <a:lumMod val="75000"/>
                  </a:schemeClr>
                </a:solidFill>
              </a:rPr>
              <a:t>Monday 18</a:t>
            </a:r>
            <a:r>
              <a:rPr lang="en-GB" b="1" baseline="30000" dirty="0">
                <a:solidFill>
                  <a:schemeClr val="accent2">
                    <a:lumMod val="75000"/>
                  </a:schemeClr>
                </a:solidFill>
              </a:rPr>
              <a:t>th</a:t>
            </a:r>
            <a:r>
              <a:rPr lang="en-GB" b="1" dirty="0">
                <a:solidFill>
                  <a:schemeClr val="accent2">
                    <a:lumMod val="75000"/>
                  </a:schemeClr>
                </a:solidFill>
              </a:rPr>
              <a:t> – Friday 22</a:t>
            </a:r>
            <a:r>
              <a:rPr lang="en-GB" b="1" baseline="30000" dirty="0">
                <a:solidFill>
                  <a:schemeClr val="accent2">
                    <a:lumMod val="75000"/>
                  </a:schemeClr>
                </a:solidFill>
              </a:rPr>
              <a:t>nd</a:t>
            </a:r>
            <a:r>
              <a:rPr lang="en-GB" b="1" dirty="0">
                <a:solidFill>
                  <a:schemeClr val="accent2">
                    <a:lumMod val="75000"/>
                  </a:schemeClr>
                </a:solidFill>
              </a:rPr>
              <a:t> July 2022</a:t>
            </a:r>
          </a:p>
          <a:p>
            <a:endParaRPr lang="en-GB" b="1" dirty="0">
              <a:solidFill>
                <a:schemeClr val="accent2">
                  <a:lumMod val="75000"/>
                </a:schemeClr>
              </a:solidFill>
            </a:endParaRP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The Process - Preparation</a:t>
            </a:r>
          </a:p>
        </p:txBody>
      </p:sp>
      <p:sp>
        <p:nvSpPr>
          <p:cNvPr id="3" name="Rectangle 2"/>
          <p:cNvSpPr>
            <a:spLocks noGrp="1"/>
          </p:cNvSpPr>
          <p:nvPr>
            <p:ph idx="1"/>
          </p:nvPr>
        </p:nvSpPr>
        <p:spPr/>
        <p:txBody>
          <a:bodyPr/>
          <a:lstStyle/>
          <a:p>
            <a:r>
              <a:rPr lang="en-US" dirty="0"/>
              <a:t>Career Choice:  Think carefully about the sector you are thinking about working in.</a:t>
            </a:r>
          </a:p>
          <a:p>
            <a:pPr>
              <a:buNone/>
            </a:pPr>
            <a:endParaRPr lang="en-US" dirty="0"/>
          </a:p>
          <a:p>
            <a:r>
              <a:rPr lang="en-US" dirty="0"/>
              <a:t>Discuss this opportunity with your parents/</a:t>
            </a:r>
            <a:r>
              <a:rPr lang="en-US" dirty="0" err="1"/>
              <a:t>carer</a:t>
            </a:r>
            <a:r>
              <a:rPr lang="en-US" dirty="0"/>
              <a:t> / tutor, then collect an application form from your tutor or             </a:t>
            </a:r>
            <a:r>
              <a:rPr lang="en-US" dirty="0" err="1"/>
              <a:t>Mrs</a:t>
            </a:r>
            <a:r>
              <a:rPr lang="en-US" dirty="0"/>
              <a:t> Mason.</a:t>
            </a:r>
          </a:p>
          <a:p>
            <a:pPr>
              <a:buNone/>
            </a:pPr>
            <a:endParaRPr lang="en-US" dirty="0"/>
          </a:p>
          <a:p>
            <a:r>
              <a:rPr lang="en-US" dirty="0"/>
              <a:t>Find a provider and contact them requesting a Work Experience placement.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3EB7EC09-AC8B-414E-A459-82774A49AA07}"/>
              </a:ext>
            </a:extLst>
          </p:cNvPr>
          <p:cNvSpPr txBox="1">
            <a:spLocks/>
          </p:cNvSpPr>
          <p:nvPr/>
        </p:nvSpPr>
        <p:spPr>
          <a:xfrm>
            <a:off x="457200" y="188640"/>
            <a:ext cx="8229600" cy="1143000"/>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dirty="0"/>
              <a:t>Y12 -Work Experience 2021-22</a:t>
            </a:r>
          </a:p>
        </p:txBody>
      </p:sp>
      <p:sp>
        <p:nvSpPr>
          <p:cNvPr id="10" name="Rectangle 2">
            <a:extLst>
              <a:ext uri="{FF2B5EF4-FFF2-40B4-BE49-F238E27FC236}">
                <a16:creationId xmlns:a16="http://schemas.microsoft.com/office/drawing/2014/main" id="{1DCF6139-C986-4B23-A4C7-B32AC3D5E315}"/>
              </a:ext>
            </a:extLst>
          </p:cNvPr>
          <p:cNvSpPr txBox="1">
            <a:spLocks/>
          </p:cNvSpPr>
          <p:nvPr/>
        </p:nvSpPr>
        <p:spPr>
          <a:xfrm>
            <a:off x="246558" y="1363558"/>
            <a:ext cx="5040560" cy="4395943"/>
          </a:xfrm>
          <a:prstGeom prst="rect">
            <a:avLst/>
          </a:prstGeom>
        </p:spPr>
        <p:txBody>
          <a:bodyPr vert="horz">
            <a:normAutofit fontScale="25000" lnSpcReduction="20000"/>
          </a:bodyPr>
          <a:lstStyle>
            <a:lvl1pPr marL="365760" indent="-256032" algn="l" rtl="0" eaLnBrk="1" latinLnBrk="0" hangingPunct="1">
              <a:spcBef>
                <a:spcPts val="400"/>
              </a:spcBef>
              <a:spcAft>
                <a:spcPts val="0"/>
              </a:spcAft>
              <a:buClr>
                <a:schemeClr val="accent1"/>
              </a:buClr>
              <a:buSzPct val="65000"/>
              <a:buFont typeface="Wingdings 3"/>
              <a:buChar char=""/>
              <a:defRPr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a:lstStyle>
          <a:p>
            <a:r>
              <a:rPr lang="en-US" sz="4400" dirty="0"/>
              <a:t>Work Experience week will take part : </a:t>
            </a:r>
            <a:r>
              <a:rPr lang="en-US" sz="4400" b="1" dirty="0">
                <a:solidFill>
                  <a:srgbClr val="FF0000"/>
                </a:solidFill>
              </a:rPr>
              <a:t>Mon 18</a:t>
            </a:r>
            <a:r>
              <a:rPr lang="en-US" sz="4400" b="1" baseline="30000" dirty="0">
                <a:solidFill>
                  <a:srgbClr val="FF0000"/>
                </a:solidFill>
              </a:rPr>
              <a:t>th</a:t>
            </a:r>
            <a:r>
              <a:rPr lang="en-US" sz="4400" b="1" dirty="0">
                <a:solidFill>
                  <a:srgbClr val="FF0000"/>
                </a:solidFill>
              </a:rPr>
              <a:t> – Fri 22</a:t>
            </a:r>
            <a:r>
              <a:rPr lang="en-US" sz="4400" b="1" baseline="30000" dirty="0">
                <a:solidFill>
                  <a:srgbClr val="FF0000"/>
                </a:solidFill>
              </a:rPr>
              <a:t>nd</a:t>
            </a:r>
            <a:r>
              <a:rPr lang="en-US" sz="4400" b="1" dirty="0">
                <a:solidFill>
                  <a:srgbClr val="FF0000"/>
                </a:solidFill>
              </a:rPr>
              <a:t> July 22</a:t>
            </a:r>
          </a:p>
          <a:p>
            <a:pPr marL="109728" indent="0">
              <a:buFont typeface="Wingdings 3"/>
              <a:buNone/>
            </a:pPr>
            <a:r>
              <a:rPr lang="en-US" sz="4400" dirty="0"/>
              <a:t>        </a:t>
            </a:r>
            <a:r>
              <a:rPr lang="en-US" sz="4400" i="1" dirty="0"/>
              <a:t>(Last week of this academic year)</a:t>
            </a:r>
          </a:p>
          <a:p>
            <a:endParaRPr lang="en-US" sz="4400" dirty="0"/>
          </a:p>
          <a:p>
            <a:r>
              <a:rPr lang="en-US" sz="4400" dirty="0"/>
              <a:t>Pupils/parents/</a:t>
            </a:r>
            <a:r>
              <a:rPr lang="en-US" sz="4400" dirty="0" err="1"/>
              <a:t>carers</a:t>
            </a:r>
            <a:r>
              <a:rPr lang="en-US" sz="4400" dirty="0"/>
              <a:t> expected to find a high quality Placement.</a:t>
            </a:r>
          </a:p>
          <a:p>
            <a:endParaRPr lang="en-US" sz="4400" dirty="0"/>
          </a:p>
          <a:p>
            <a:pPr marL="109728" indent="0">
              <a:buFont typeface="Wingdings 3"/>
              <a:buNone/>
            </a:pPr>
            <a:r>
              <a:rPr lang="en-US" sz="4400" b="1" dirty="0"/>
              <a:t>PROCESS</a:t>
            </a:r>
          </a:p>
          <a:p>
            <a:r>
              <a:rPr lang="en-US" sz="4400" dirty="0"/>
              <a:t>Find/contact a provider and ask them to complete the placement form </a:t>
            </a:r>
            <a:r>
              <a:rPr lang="en-US" sz="4400" i="1" dirty="0">
                <a:solidFill>
                  <a:srgbClr val="FF0000"/>
                </a:solidFill>
              </a:rPr>
              <a:t>(spare copies downloadable from school website)</a:t>
            </a:r>
          </a:p>
          <a:p>
            <a:pPr>
              <a:buFont typeface="Wingdings 3"/>
              <a:buNone/>
            </a:pPr>
            <a:endParaRPr lang="en-US" sz="4400" dirty="0"/>
          </a:p>
          <a:p>
            <a:pPr lvl="1"/>
            <a:r>
              <a:rPr lang="en-US" sz="4400" dirty="0"/>
              <a:t>Check all information is completed</a:t>
            </a:r>
          </a:p>
          <a:p>
            <a:pPr lvl="1">
              <a:buFont typeface="Verdana"/>
              <a:buNone/>
            </a:pPr>
            <a:endParaRPr lang="en-US" sz="4400" dirty="0"/>
          </a:p>
          <a:p>
            <a:pPr lvl="1"/>
            <a:r>
              <a:rPr lang="en-US" sz="4400" dirty="0"/>
              <a:t>Check the form is signed and dated and return to </a:t>
            </a:r>
            <a:r>
              <a:rPr lang="en-US" sz="4400" dirty="0" err="1"/>
              <a:t>Mrs</a:t>
            </a:r>
            <a:r>
              <a:rPr lang="en-US" sz="4400" dirty="0"/>
              <a:t> Mason in school.</a:t>
            </a:r>
          </a:p>
          <a:p>
            <a:pPr lvl="1"/>
            <a:endParaRPr lang="en-US" sz="4400" dirty="0"/>
          </a:p>
          <a:p>
            <a:endParaRPr lang="en-US" sz="4400" dirty="0"/>
          </a:p>
          <a:p>
            <a:r>
              <a:rPr lang="en-US" sz="4400" dirty="0"/>
              <a:t>This information will then be checked, before it is sent to </a:t>
            </a:r>
            <a:r>
              <a:rPr lang="en-US" sz="4400" dirty="0" err="1"/>
              <a:t>Futureworks</a:t>
            </a:r>
            <a:r>
              <a:rPr lang="en-US" sz="4400" dirty="0"/>
              <a:t>.</a:t>
            </a:r>
          </a:p>
          <a:p>
            <a:endParaRPr lang="en-US" sz="4400" dirty="0"/>
          </a:p>
          <a:p>
            <a:r>
              <a:rPr lang="en-US" sz="4400" dirty="0"/>
              <a:t>Deadlines for Forms to be returned: : </a:t>
            </a:r>
            <a:r>
              <a:rPr lang="en-GB" sz="4400" dirty="0">
                <a:solidFill>
                  <a:srgbClr val="FF0000"/>
                </a:solidFill>
              </a:rPr>
              <a:t>Friday 25</a:t>
            </a:r>
            <a:r>
              <a:rPr lang="en-GB" sz="4400" baseline="30000" dirty="0">
                <a:solidFill>
                  <a:srgbClr val="FF0000"/>
                </a:solidFill>
              </a:rPr>
              <a:t>th</a:t>
            </a:r>
            <a:r>
              <a:rPr lang="en-GB" sz="4400" dirty="0">
                <a:solidFill>
                  <a:srgbClr val="FF0000"/>
                </a:solidFill>
              </a:rPr>
              <a:t> February 2022</a:t>
            </a:r>
            <a:endParaRPr lang="en-US" sz="4400" b="1" u="sng" dirty="0">
              <a:solidFill>
                <a:srgbClr val="FF0000"/>
              </a:solidFill>
            </a:endParaRPr>
          </a:p>
          <a:p>
            <a:pPr>
              <a:buFont typeface="Wingdings 3"/>
              <a:buNone/>
            </a:pPr>
            <a:endParaRPr lang="en-US" dirty="0">
              <a:solidFill>
                <a:schemeClr val="accent2"/>
              </a:solidFill>
            </a:endParaRPr>
          </a:p>
          <a:p>
            <a:pPr algn="ctr">
              <a:buFont typeface="Wingdings 3"/>
              <a:buNone/>
            </a:pPr>
            <a:endParaRPr lang="en-US" sz="4200" b="1" dirty="0">
              <a:solidFill>
                <a:srgbClr val="002060"/>
              </a:solidFill>
            </a:endParaRPr>
          </a:p>
          <a:p>
            <a:pPr algn="ctr">
              <a:buFont typeface="Wingdings 3"/>
              <a:buNone/>
            </a:pPr>
            <a:r>
              <a:rPr lang="en-US" sz="5600" b="1" u="sng" dirty="0">
                <a:solidFill>
                  <a:srgbClr val="002060"/>
                </a:solidFill>
              </a:rPr>
              <a:t>NO FORMS WILL BE ACCEPTED </a:t>
            </a:r>
          </a:p>
          <a:p>
            <a:pPr algn="ctr">
              <a:buFont typeface="Wingdings 3"/>
              <a:buNone/>
            </a:pPr>
            <a:r>
              <a:rPr lang="en-US" sz="5600" b="1" u="sng" dirty="0">
                <a:solidFill>
                  <a:srgbClr val="002060"/>
                </a:solidFill>
              </a:rPr>
              <a:t>AFTER THESE DATES</a:t>
            </a:r>
          </a:p>
        </p:txBody>
      </p:sp>
      <p:pic>
        <p:nvPicPr>
          <p:cNvPr id="11" name="Picture 2">
            <a:extLst>
              <a:ext uri="{FF2B5EF4-FFF2-40B4-BE49-F238E27FC236}">
                <a16:creationId xmlns:a16="http://schemas.microsoft.com/office/drawing/2014/main" id="{AEBE9EED-B929-4709-A735-FC198AA03951}"/>
              </a:ext>
            </a:extLst>
          </p:cNvPr>
          <p:cNvPicPr>
            <a:picLocks noChangeAspect="1" noChangeArrowheads="1"/>
          </p:cNvPicPr>
          <p:nvPr/>
        </p:nvPicPr>
        <p:blipFill>
          <a:blip r:embed="rId3" cstate="print"/>
          <a:srcRect/>
          <a:stretch>
            <a:fillRect/>
          </a:stretch>
        </p:blipFill>
        <p:spPr bwMode="auto">
          <a:xfrm>
            <a:off x="5364088" y="1268760"/>
            <a:ext cx="3533897" cy="489654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p:txBody>
          <a:bodyPr>
            <a:normAutofit fontScale="92500" lnSpcReduction="20000"/>
          </a:bodyPr>
          <a:lstStyle/>
          <a:p>
            <a:r>
              <a:rPr lang="en-US" dirty="0" err="1"/>
              <a:t>Futureworks</a:t>
            </a:r>
            <a:r>
              <a:rPr lang="en-US" dirty="0"/>
              <a:t> will then carry out a risk assessment of your placement to ensure it is safe and meets all safeguarding standards.</a:t>
            </a:r>
          </a:p>
          <a:p>
            <a:pPr>
              <a:buNone/>
            </a:pPr>
            <a:endParaRPr lang="en-US" dirty="0"/>
          </a:p>
          <a:p>
            <a:r>
              <a:rPr lang="en-US" dirty="0"/>
              <a:t>Once your placement has been vetted, you will be notified if your Work Experience has been granted.</a:t>
            </a:r>
          </a:p>
          <a:p>
            <a:pPr>
              <a:buNone/>
            </a:pPr>
            <a:endParaRPr lang="en-US" dirty="0"/>
          </a:p>
          <a:p>
            <a:pPr algn="ctr">
              <a:buNone/>
            </a:pPr>
            <a:r>
              <a:rPr lang="en-US" sz="1600" dirty="0"/>
              <a:t>Please note: </a:t>
            </a:r>
            <a:r>
              <a:rPr lang="en-GB" sz="1600" b="1" dirty="0">
                <a:solidFill>
                  <a:srgbClr val="FF0000"/>
                </a:solidFill>
              </a:rPr>
              <a:t>The school reserves the right to remove any pupil from the activity at any time if the attitude and behaviour of that pupil does not come up to the high expectations of this school. We monitor student behaviour and achievement very closely using a points system and this will be used to decide if a pupil can attend a trip, visit or work placement.  </a:t>
            </a:r>
          </a:p>
          <a:p>
            <a:pPr algn="ctr">
              <a:buNone/>
            </a:pPr>
            <a:endParaRPr lang="en-GB" sz="1600" b="1" dirty="0">
              <a:solidFill>
                <a:srgbClr val="FF0000"/>
              </a:solidFill>
            </a:endParaRPr>
          </a:p>
          <a:p>
            <a:pPr algn="ctr">
              <a:buNone/>
            </a:pPr>
            <a:r>
              <a:rPr lang="en-GB" sz="1600" b="1" u="sng" dirty="0">
                <a:solidFill>
                  <a:schemeClr val="accent2">
                    <a:lumMod val="50000"/>
                  </a:schemeClr>
                </a:solidFill>
              </a:rPr>
              <a:t>A final decision will be made by your Head of Year, Pastoral Managers.</a:t>
            </a:r>
            <a:endParaRPr lang="en-GB" sz="1600" u="sng" dirty="0">
              <a:solidFill>
                <a:schemeClr val="accent2">
                  <a:lumMod val="50000"/>
                </a:schemeClr>
              </a:solidFill>
            </a:endParaRPr>
          </a:p>
          <a:p>
            <a:pPr>
              <a:buNone/>
            </a:pPr>
            <a:endParaRPr lang="en-US" dirty="0"/>
          </a:p>
        </p:txBody>
      </p:sp>
      <p:sp>
        <p:nvSpPr>
          <p:cNvPr id="4" name="Rectangle 1"/>
          <p:cNvSpPr>
            <a:spLocks noGrp="1"/>
          </p:cNvSpPr>
          <p:nvPr>
            <p:ph type="title"/>
          </p:nvPr>
        </p:nvSpPr>
        <p:spPr/>
        <p:txBody>
          <a:bodyPr/>
          <a:lstStyle/>
          <a:p>
            <a:r>
              <a:rPr lang="en-US" dirty="0"/>
              <a:t>The Process - Processing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p:txBody>
          <a:bodyPr/>
          <a:lstStyle/>
          <a:p>
            <a:endParaRPr lang="en-US" dirty="0"/>
          </a:p>
          <a:p>
            <a:r>
              <a:rPr lang="en-US" dirty="0"/>
              <a:t>You will be expected to attend all </a:t>
            </a:r>
            <a:r>
              <a:rPr lang="en-US" dirty="0" err="1"/>
              <a:t>organised</a:t>
            </a:r>
            <a:r>
              <a:rPr lang="en-US" dirty="0"/>
              <a:t> days at your placement and must inform the school if you are ill or cannot attend for any reason.</a:t>
            </a:r>
          </a:p>
          <a:p>
            <a:endParaRPr lang="en-US" dirty="0"/>
          </a:p>
          <a:p>
            <a:r>
              <a:rPr lang="en-US" dirty="0"/>
              <a:t>You must act in a mature and sensible manner at all times and inform </a:t>
            </a:r>
            <a:r>
              <a:rPr lang="en-US" dirty="0" err="1"/>
              <a:t>Mr</a:t>
            </a:r>
            <a:r>
              <a:rPr lang="en-US" dirty="0"/>
              <a:t> Green of any issues/concerns as they arise.</a:t>
            </a:r>
          </a:p>
        </p:txBody>
      </p:sp>
      <p:sp>
        <p:nvSpPr>
          <p:cNvPr id="4" name="Rectangle 1"/>
          <p:cNvSpPr>
            <a:spLocks noGrp="1"/>
          </p:cNvSpPr>
          <p:nvPr>
            <p:ph type="title"/>
          </p:nvPr>
        </p:nvSpPr>
        <p:spPr/>
        <p:txBody>
          <a:bodyPr/>
          <a:lstStyle/>
          <a:p>
            <a:r>
              <a:rPr lang="en-US" dirty="0"/>
              <a:t>The Process - Implementation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A1345C26-1800-4616-8936-89BB841F7FFB}"/>
              </a:ext>
            </a:extLst>
          </p:cNvPr>
          <p:cNvSpPr>
            <a:spLocks noGrp="1"/>
          </p:cNvSpPr>
          <p:nvPr>
            <p:ph idx="1"/>
          </p:nvPr>
        </p:nvSpPr>
        <p:spPr>
          <a:xfrm>
            <a:off x="457200" y="1481328"/>
            <a:ext cx="8229600" cy="4525963"/>
          </a:xfrm>
        </p:spPr>
        <p:txBody>
          <a:bodyPr>
            <a:normAutofit fontScale="85000" lnSpcReduction="20000"/>
          </a:bodyPr>
          <a:lstStyle/>
          <a:p>
            <a:r>
              <a:rPr lang="en-US" dirty="0" err="1"/>
              <a:t>Futureworks</a:t>
            </a:r>
            <a:r>
              <a:rPr lang="en-US" dirty="0"/>
              <a:t> will then carry out a risk assessment of the placement to ensure it is safe and meets all safeguarding standards.</a:t>
            </a:r>
          </a:p>
          <a:p>
            <a:pPr>
              <a:buNone/>
            </a:pPr>
            <a:endParaRPr lang="en-US" dirty="0"/>
          </a:p>
          <a:p>
            <a:r>
              <a:rPr lang="en-US" dirty="0"/>
              <a:t>Once the placement has been vetted, the students will be notified if their Work Experience has been granted.</a:t>
            </a:r>
          </a:p>
          <a:p>
            <a:pPr>
              <a:buNone/>
            </a:pPr>
            <a:endParaRPr lang="en-US" dirty="0"/>
          </a:p>
          <a:p>
            <a:pPr algn="ctr">
              <a:buNone/>
            </a:pPr>
            <a:r>
              <a:rPr lang="en-US" sz="1600" dirty="0"/>
              <a:t>Please note: </a:t>
            </a:r>
            <a:r>
              <a:rPr lang="en-GB" sz="1600" b="1" dirty="0">
                <a:solidFill>
                  <a:srgbClr val="FF0000"/>
                </a:solidFill>
              </a:rPr>
              <a:t>The school reserves the right to remove any pupil from the activity at any time if the attitude and behaviour of that pupil does not come up to the high expectations of this school. We monitor student behaviour and achievement very closely using a points system and this will be used to decide if a pupil can attend a trip, visit or work placement.  </a:t>
            </a:r>
          </a:p>
          <a:p>
            <a:pPr algn="ctr">
              <a:buNone/>
            </a:pPr>
            <a:endParaRPr lang="en-GB" sz="1600" b="1" dirty="0">
              <a:solidFill>
                <a:srgbClr val="FF0000"/>
              </a:solidFill>
            </a:endParaRPr>
          </a:p>
          <a:p>
            <a:pPr algn="ctr">
              <a:buNone/>
            </a:pPr>
            <a:r>
              <a:rPr lang="en-GB" sz="1600" b="1" u="sng" dirty="0">
                <a:solidFill>
                  <a:schemeClr val="accent2">
                    <a:lumMod val="50000"/>
                  </a:schemeClr>
                </a:solidFill>
              </a:rPr>
              <a:t>A final decision will be made by the Head of Year or the Head of College.</a:t>
            </a:r>
          </a:p>
          <a:p>
            <a:pPr algn="ctr">
              <a:buNone/>
            </a:pPr>
            <a:endParaRPr lang="en-GB" sz="1600" b="1" u="sng" dirty="0">
              <a:solidFill>
                <a:schemeClr val="accent2">
                  <a:lumMod val="50000"/>
                </a:schemeClr>
              </a:solidFill>
            </a:endParaRPr>
          </a:p>
          <a:p>
            <a:pPr algn="ctr">
              <a:buNone/>
            </a:pPr>
            <a:r>
              <a:rPr lang="en-US" sz="1600" dirty="0"/>
              <a:t>Students can request an impartial careers interview with Tracey Green our </a:t>
            </a:r>
            <a:r>
              <a:rPr lang="en-US" sz="1600"/>
              <a:t>Careers Advisor </a:t>
            </a:r>
            <a:r>
              <a:rPr lang="en-US" sz="1600" dirty="0"/>
              <a:t>later in the year.</a:t>
            </a:r>
          </a:p>
          <a:p>
            <a:pPr algn="ctr">
              <a:buNone/>
            </a:pPr>
            <a:endParaRPr lang="en-GB" sz="1600" u="sng" dirty="0">
              <a:solidFill>
                <a:schemeClr val="accent2">
                  <a:lumMod val="50000"/>
                </a:schemeClr>
              </a:solidFill>
            </a:endParaRPr>
          </a:p>
          <a:p>
            <a:pPr>
              <a:buNone/>
            </a:pPr>
            <a:endParaRPr lang="en-US" dirty="0"/>
          </a:p>
        </p:txBody>
      </p:sp>
      <p:sp>
        <p:nvSpPr>
          <p:cNvPr id="9" name="Rectangle 1">
            <a:extLst>
              <a:ext uri="{FF2B5EF4-FFF2-40B4-BE49-F238E27FC236}">
                <a16:creationId xmlns:a16="http://schemas.microsoft.com/office/drawing/2014/main" id="{2989DC93-3CC5-4B6F-B0FE-105C0404FCA6}"/>
              </a:ext>
            </a:extLst>
          </p:cNvPr>
          <p:cNvSpPr>
            <a:spLocks noGrp="1"/>
          </p:cNvSpPr>
          <p:nvPr>
            <p:ph type="title"/>
          </p:nvPr>
        </p:nvSpPr>
        <p:spPr>
          <a:xfrm>
            <a:off x="457200" y="274638"/>
            <a:ext cx="8229600" cy="1143000"/>
          </a:xfrm>
        </p:spPr>
        <p:txBody>
          <a:bodyPr>
            <a:normAutofit/>
          </a:bodyPr>
          <a:lstStyle/>
          <a:p>
            <a:pPr algn="ctr"/>
            <a:r>
              <a:rPr lang="en-US" sz="3200" dirty="0"/>
              <a:t>Placement Confirmation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Finally</a:t>
            </a:r>
          </a:p>
        </p:txBody>
      </p:sp>
      <p:sp>
        <p:nvSpPr>
          <p:cNvPr id="3" name="Rectangle 2"/>
          <p:cNvSpPr>
            <a:spLocks noGrp="1"/>
          </p:cNvSpPr>
          <p:nvPr>
            <p:ph idx="1"/>
          </p:nvPr>
        </p:nvSpPr>
        <p:spPr/>
        <p:txBody>
          <a:bodyPr>
            <a:normAutofit/>
          </a:bodyPr>
          <a:lstStyle/>
          <a:p>
            <a:r>
              <a:rPr lang="en-US" dirty="0"/>
              <a:t>You should </a:t>
            </a:r>
            <a:r>
              <a:rPr lang="en-US" dirty="0" err="1"/>
              <a:t>organise</a:t>
            </a:r>
            <a:r>
              <a:rPr lang="en-US" dirty="0"/>
              <a:t> yourself a high quality work placement, that confirms your career aspirations and pathway.</a:t>
            </a:r>
          </a:p>
          <a:p>
            <a:r>
              <a:rPr lang="en-US" dirty="0"/>
              <a:t>You should discuss pathway opportunities with the provider whilst on placement.</a:t>
            </a:r>
          </a:p>
          <a:p>
            <a:pPr>
              <a:buNone/>
            </a:pPr>
            <a:endParaRPr lang="en-US" dirty="0"/>
          </a:p>
          <a:p>
            <a:pPr algn="ctr">
              <a:buNone/>
            </a:pPr>
            <a:r>
              <a:rPr lang="en-US" dirty="0"/>
              <a:t>   </a:t>
            </a:r>
            <a:r>
              <a:rPr lang="en-US" sz="1800" dirty="0">
                <a:solidFill>
                  <a:srgbClr val="C00000"/>
                </a:solidFill>
              </a:rPr>
              <a:t>IT IS YOUR RESPONSIBILITY TO FIND AND ORGANISE YOUR OWN PLACEMENT,  THEN THE SCHOOL AND FUTUREWORKS WILL WORK TOGETHER TO ENSURE THAT YOUR PLACEMENT IS SUITABLE FOR YOU TO ATTEND.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1800" dirty="0"/>
              <a:t>You can organise a placement at a local care home, doctor’s surgery or Physiotherapists. </a:t>
            </a:r>
          </a:p>
          <a:p>
            <a:pPr>
              <a:buNone/>
            </a:pPr>
            <a:r>
              <a:rPr lang="en-GB" sz="1800" dirty="0"/>
              <a:t> </a:t>
            </a:r>
          </a:p>
          <a:p>
            <a:pPr>
              <a:buNone/>
            </a:pPr>
            <a:r>
              <a:rPr lang="en-GB" sz="1800" dirty="0"/>
              <a:t>however</a:t>
            </a:r>
          </a:p>
          <a:p>
            <a:pPr>
              <a:buNone/>
            </a:pPr>
            <a:endParaRPr lang="en-GB" sz="1800" dirty="0"/>
          </a:p>
          <a:p>
            <a:r>
              <a:rPr lang="en-GB" sz="1800" dirty="0"/>
              <a:t>Please be aware due to confidentiality, you might not be allowed to meet patients inside consultation rooms.</a:t>
            </a:r>
          </a:p>
          <a:p>
            <a:r>
              <a:rPr lang="en-GB" sz="1800" dirty="0"/>
              <a:t>At this current time, no hospital WE placements will be allowed for Sunderland Royal Hospital, however they are organising a ‘Taster Week’ in the summer term to look at the different roles within the hospital.  </a:t>
            </a:r>
          </a:p>
          <a:p>
            <a:r>
              <a:rPr lang="en-GB" sz="1800" dirty="0">
                <a:solidFill>
                  <a:srgbClr val="FF0000"/>
                </a:solidFill>
              </a:rPr>
              <a:t>(</a:t>
            </a:r>
            <a:r>
              <a:rPr lang="en-GB" sz="1800" i="1" dirty="0">
                <a:solidFill>
                  <a:srgbClr val="FF0000"/>
                </a:solidFill>
              </a:rPr>
              <a:t>No patient contact will be allowed during this week.)</a:t>
            </a:r>
          </a:p>
          <a:p>
            <a:endParaRPr lang="en-GB" dirty="0"/>
          </a:p>
        </p:txBody>
      </p:sp>
      <p:sp>
        <p:nvSpPr>
          <p:cNvPr id="3" name="Title 2"/>
          <p:cNvSpPr>
            <a:spLocks noGrp="1"/>
          </p:cNvSpPr>
          <p:nvPr>
            <p:ph type="title"/>
          </p:nvPr>
        </p:nvSpPr>
        <p:spPr/>
        <p:txBody>
          <a:bodyPr/>
          <a:lstStyle/>
          <a:p>
            <a:pPr algn="ctr"/>
            <a:r>
              <a:rPr lang="en-GB" dirty="0"/>
              <a:t>Health Care Placements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ainstrmSes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64B2C8F-C7CE-4FA1-B28D-E59C84E153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BrainstrmSess</Template>
  <TotalTime>0</TotalTime>
  <Words>758</Words>
  <Application>Microsoft Office PowerPoint</Application>
  <PresentationFormat>On-screen Show (4:3)</PresentationFormat>
  <Paragraphs>85</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Lucida Sans Unicode</vt:lpstr>
      <vt:lpstr>Verdana</vt:lpstr>
      <vt:lpstr>Wingdings 2</vt:lpstr>
      <vt:lpstr>Wingdings 3</vt:lpstr>
      <vt:lpstr>BrainstrmSess</vt:lpstr>
      <vt:lpstr>Work Experience Opportunities  2021-22</vt:lpstr>
      <vt:lpstr>A single Opportunity for Work Experience</vt:lpstr>
      <vt:lpstr>The Process - Preparation</vt:lpstr>
      <vt:lpstr>PowerPoint Presentation</vt:lpstr>
      <vt:lpstr>The Process - Processing</vt:lpstr>
      <vt:lpstr>The Process - Implementation</vt:lpstr>
      <vt:lpstr>Placement Confirmation</vt:lpstr>
      <vt:lpstr>Finally</vt:lpstr>
      <vt:lpstr>Health Care Placements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2014-10-01T20:59:39Z</dcterms:created>
  <dcterms:modified xsi:type="dcterms:W3CDTF">2021-11-30T09:55:28Z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TC101671239990</vt:lpwstr>
  </property>
</Properties>
</file>