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sldIdLst>
    <p:sldId id="346" r:id="rId5"/>
    <p:sldId id="347" r:id="rId6"/>
    <p:sldId id="380" r:id="rId7"/>
    <p:sldId id="378" r:id="rId8"/>
    <p:sldId id="381" r:id="rId9"/>
    <p:sldId id="379" r:id="rId10"/>
    <p:sldId id="360" r:id="rId11"/>
    <p:sldId id="362" r:id="rId12"/>
    <p:sldId id="382" r:id="rId13"/>
    <p:sldId id="383" r:id="rId14"/>
    <p:sldId id="384" r:id="rId15"/>
    <p:sldId id="385" r:id="rId16"/>
    <p:sldId id="386" r:id="rId17"/>
    <p:sldId id="387" r:id="rId18"/>
    <p:sldId id="364" r:id="rId19"/>
    <p:sldId id="365" r:id="rId20"/>
    <p:sldId id="393" r:id="rId21"/>
    <p:sldId id="388" r:id="rId22"/>
    <p:sldId id="408" r:id="rId23"/>
    <p:sldId id="368" r:id="rId24"/>
    <p:sldId id="389" r:id="rId25"/>
    <p:sldId id="390" r:id="rId26"/>
    <p:sldId id="394" r:id="rId27"/>
    <p:sldId id="369" r:id="rId28"/>
    <p:sldId id="392" r:id="rId29"/>
    <p:sldId id="370" r:id="rId30"/>
    <p:sldId id="371" r:id="rId31"/>
    <p:sldId id="395" r:id="rId32"/>
    <p:sldId id="396" r:id="rId33"/>
    <p:sldId id="375" r:id="rId34"/>
    <p:sldId id="397" r:id="rId35"/>
    <p:sldId id="377" r:id="rId36"/>
    <p:sldId id="399" r:id="rId37"/>
    <p:sldId id="400" r:id="rId38"/>
    <p:sldId id="401" r:id="rId39"/>
    <p:sldId id="402" r:id="rId40"/>
    <p:sldId id="403" r:id="rId41"/>
    <p:sldId id="404" r:id="rId42"/>
    <p:sldId id="405" r:id="rId43"/>
    <p:sldId id="407" r:id="rId44"/>
    <p:sldId id="406" r:id="rId4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633608-EE59-4CB5-9C32-969DBF674CCC}" v="6" dt="2021-11-16T15:54:34.013"/>
    <p1510:client id="{27E4C29C-AB64-41D8-B43C-70AC5274C80B}" vWet="4" dt="2021-11-09T15:39:37.704"/>
    <p1510:client id="{660B6A8A-F9E5-7DC4-B6E2-A2439559D5B3}" v="178" dt="2021-11-09T15:47:40.512"/>
    <p1510:client id="{81898E6A-0CBD-451C-8363-20EE0EE7CB83}" v="4" dt="2021-11-09T16:00:50.598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30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861205-0855-4027-8096-053D7A44356B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2CF4221D-6FA4-4EC4-8C1E-9F3D86C4FBF8}">
      <dgm:prSet phldrT="[Text]"/>
      <dgm:spPr>
        <a:solidFill>
          <a:srgbClr val="00B050"/>
        </a:solidFill>
      </dgm:spPr>
      <dgm:t>
        <a:bodyPr/>
        <a:lstStyle/>
        <a:p>
          <a:r>
            <a:rPr lang="en-GB" b="1">
              <a:solidFill>
                <a:schemeClr val="tx1"/>
              </a:solidFill>
              <a:latin typeface="Palatino Linotype" panose="02040502050505030304" pitchFamily="18" charset="0"/>
            </a:rPr>
            <a:t>Your child</a:t>
          </a:r>
        </a:p>
      </dgm:t>
    </dgm:pt>
    <dgm:pt modelId="{B60C1BA3-3783-4EE1-A36A-75039CF82E92}" type="parTrans" cxnId="{82F7AF76-2DA2-455E-9AC8-CCD1B168D103}">
      <dgm:prSet/>
      <dgm:spPr/>
      <dgm:t>
        <a:bodyPr/>
        <a:lstStyle/>
        <a:p>
          <a:endParaRPr lang="en-GB"/>
        </a:p>
      </dgm:t>
    </dgm:pt>
    <dgm:pt modelId="{3B3FEED9-E5B1-46ED-A37F-A0E33D71858F}" type="sibTrans" cxnId="{82F7AF76-2DA2-455E-9AC8-CCD1B168D103}">
      <dgm:prSet/>
      <dgm:spPr/>
      <dgm:t>
        <a:bodyPr/>
        <a:lstStyle/>
        <a:p>
          <a:endParaRPr lang="en-GB"/>
        </a:p>
      </dgm:t>
    </dgm:pt>
    <dgm:pt modelId="{509127F5-9BE0-4DAB-95EE-8852E7175776}">
      <dgm:prSet phldrT="[Text]"/>
      <dgm:spPr>
        <a:solidFill>
          <a:srgbClr val="00B050"/>
        </a:solidFill>
      </dgm:spPr>
      <dgm:t>
        <a:bodyPr/>
        <a:lstStyle/>
        <a:p>
          <a:r>
            <a:rPr lang="en-GB" b="1">
              <a:solidFill>
                <a:schemeClr val="tx1"/>
              </a:solidFill>
              <a:latin typeface="Palatino Linotype" panose="02040502050505030304" pitchFamily="18" charset="0"/>
            </a:rPr>
            <a:t>School </a:t>
          </a:r>
        </a:p>
      </dgm:t>
    </dgm:pt>
    <dgm:pt modelId="{50308F96-D81C-49C6-856F-45A459725C6D}" type="parTrans" cxnId="{9B6569A6-F51B-41BE-8F56-0CEBFEB7A4AD}">
      <dgm:prSet/>
      <dgm:spPr/>
      <dgm:t>
        <a:bodyPr/>
        <a:lstStyle/>
        <a:p>
          <a:endParaRPr lang="en-GB"/>
        </a:p>
      </dgm:t>
    </dgm:pt>
    <dgm:pt modelId="{EDBA364E-81B5-4BD7-A971-865647DEDA70}" type="sibTrans" cxnId="{9B6569A6-F51B-41BE-8F56-0CEBFEB7A4AD}">
      <dgm:prSet/>
      <dgm:spPr/>
      <dgm:t>
        <a:bodyPr/>
        <a:lstStyle/>
        <a:p>
          <a:endParaRPr lang="en-GB"/>
        </a:p>
      </dgm:t>
    </dgm:pt>
    <dgm:pt modelId="{538F5A4C-4FEC-4366-BC15-3F7AD2D45A21}">
      <dgm:prSet phldrT="[Text]"/>
      <dgm:spPr>
        <a:solidFill>
          <a:srgbClr val="00B050"/>
        </a:solidFill>
      </dgm:spPr>
      <dgm:t>
        <a:bodyPr/>
        <a:lstStyle/>
        <a:p>
          <a:r>
            <a:rPr lang="en-GB" b="1">
              <a:solidFill>
                <a:schemeClr val="tx1"/>
              </a:solidFill>
              <a:latin typeface="Palatino Linotype" panose="02040502050505030304" pitchFamily="18" charset="0"/>
            </a:rPr>
            <a:t>You</a:t>
          </a:r>
        </a:p>
      </dgm:t>
    </dgm:pt>
    <dgm:pt modelId="{6434918F-55CA-4352-9A78-C0CE19D6CCE1}" type="parTrans" cxnId="{084F19B1-B29E-45D4-AFCE-6569117DE6EE}">
      <dgm:prSet/>
      <dgm:spPr/>
      <dgm:t>
        <a:bodyPr/>
        <a:lstStyle/>
        <a:p>
          <a:endParaRPr lang="en-GB"/>
        </a:p>
      </dgm:t>
    </dgm:pt>
    <dgm:pt modelId="{CA4F74C8-1958-4364-B9ED-7106C6EE15C7}" type="sibTrans" cxnId="{084F19B1-B29E-45D4-AFCE-6569117DE6EE}">
      <dgm:prSet/>
      <dgm:spPr/>
      <dgm:t>
        <a:bodyPr/>
        <a:lstStyle/>
        <a:p>
          <a:endParaRPr lang="en-GB"/>
        </a:p>
      </dgm:t>
    </dgm:pt>
    <dgm:pt modelId="{685FBFB5-2371-466D-898F-B8414C3777BE}" type="pres">
      <dgm:prSet presAssocID="{34861205-0855-4027-8096-053D7A44356B}" presName="compositeShape" presStyleCnt="0">
        <dgm:presLayoutVars>
          <dgm:chMax val="7"/>
          <dgm:dir/>
          <dgm:resizeHandles val="exact"/>
        </dgm:presLayoutVars>
      </dgm:prSet>
      <dgm:spPr/>
    </dgm:pt>
    <dgm:pt modelId="{66C10384-CB75-4B7A-9388-CFA11FDF18FC}" type="pres">
      <dgm:prSet presAssocID="{34861205-0855-4027-8096-053D7A44356B}" presName="wedge1" presStyleLbl="node1" presStyleIdx="0" presStyleCnt="3"/>
      <dgm:spPr/>
    </dgm:pt>
    <dgm:pt modelId="{50ABB227-D6C0-40B0-8BF8-F9C94CF6E330}" type="pres">
      <dgm:prSet presAssocID="{34861205-0855-4027-8096-053D7A44356B}" presName="dummy1a" presStyleCnt="0"/>
      <dgm:spPr/>
    </dgm:pt>
    <dgm:pt modelId="{2BA5CAC9-4B9D-492F-B2D8-6E22F3C484C7}" type="pres">
      <dgm:prSet presAssocID="{34861205-0855-4027-8096-053D7A44356B}" presName="dummy1b" presStyleCnt="0"/>
      <dgm:spPr/>
    </dgm:pt>
    <dgm:pt modelId="{803ED279-FF25-4D1A-9B26-26654FBE8215}" type="pres">
      <dgm:prSet presAssocID="{34861205-0855-4027-8096-053D7A44356B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B0D89DC-DB53-4107-AFCB-AF7CCD00A930}" type="pres">
      <dgm:prSet presAssocID="{34861205-0855-4027-8096-053D7A44356B}" presName="wedge2" presStyleLbl="node1" presStyleIdx="1" presStyleCnt="3"/>
      <dgm:spPr/>
    </dgm:pt>
    <dgm:pt modelId="{A61D68B9-426D-436A-97AC-E1EFAF8350C0}" type="pres">
      <dgm:prSet presAssocID="{34861205-0855-4027-8096-053D7A44356B}" presName="dummy2a" presStyleCnt="0"/>
      <dgm:spPr/>
    </dgm:pt>
    <dgm:pt modelId="{CFC1200F-CD47-442C-90C3-6FD98CA235CF}" type="pres">
      <dgm:prSet presAssocID="{34861205-0855-4027-8096-053D7A44356B}" presName="dummy2b" presStyleCnt="0"/>
      <dgm:spPr/>
    </dgm:pt>
    <dgm:pt modelId="{8C9F0E93-5FA8-4D70-9188-56CF84736983}" type="pres">
      <dgm:prSet presAssocID="{34861205-0855-4027-8096-053D7A44356B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4FEFD44-7199-4DCB-B669-9EF9D9301634}" type="pres">
      <dgm:prSet presAssocID="{34861205-0855-4027-8096-053D7A44356B}" presName="wedge3" presStyleLbl="node1" presStyleIdx="2" presStyleCnt="3"/>
      <dgm:spPr/>
    </dgm:pt>
    <dgm:pt modelId="{87851248-849A-480A-BDB3-FCB905F2DD0D}" type="pres">
      <dgm:prSet presAssocID="{34861205-0855-4027-8096-053D7A44356B}" presName="dummy3a" presStyleCnt="0"/>
      <dgm:spPr/>
    </dgm:pt>
    <dgm:pt modelId="{15632891-10F0-41B3-A003-25FA6261653E}" type="pres">
      <dgm:prSet presAssocID="{34861205-0855-4027-8096-053D7A44356B}" presName="dummy3b" presStyleCnt="0"/>
      <dgm:spPr/>
    </dgm:pt>
    <dgm:pt modelId="{E9DE8136-579D-497A-A7A8-8FFBF18EEEAD}" type="pres">
      <dgm:prSet presAssocID="{34861205-0855-4027-8096-053D7A44356B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3DE3C14C-389C-4063-9EA5-042A1B1BD418}" type="pres">
      <dgm:prSet presAssocID="{3B3FEED9-E5B1-46ED-A37F-A0E33D71858F}" presName="arrowWedge1" presStyleLbl="fgSibTrans2D1" presStyleIdx="0" presStyleCnt="3"/>
      <dgm:spPr/>
    </dgm:pt>
    <dgm:pt modelId="{5902DB1E-DE46-4CE5-AAAF-10FBF316A101}" type="pres">
      <dgm:prSet presAssocID="{EDBA364E-81B5-4BD7-A971-865647DEDA70}" presName="arrowWedge2" presStyleLbl="fgSibTrans2D1" presStyleIdx="1" presStyleCnt="3"/>
      <dgm:spPr/>
    </dgm:pt>
    <dgm:pt modelId="{8AFB8441-B3DB-4AC8-AD13-E1DC1507B807}" type="pres">
      <dgm:prSet presAssocID="{CA4F74C8-1958-4364-B9ED-7106C6EE15C7}" presName="arrowWedge3" presStyleLbl="fgSibTrans2D1" presStyleIdx="2" presStyleCnt="3"/>
      <dgm:spPr/>
    </dgm:pt>
  </dgm:ptLst>
  <dgm:cxnLst>
    <dgm:cxn modelId="{1F66302A-8E8D-4A81-8DC6-A927EF7FFB29}" type="presOf" srcId="{509127F5-9BE0-4DAB-95EE-8852E7175776}" destId="{6B0D89DC-DB53-4107-AFCB-AF7CCD00A930}" srcOrd="0" destOrd="0" presId="urn:microsoft.com/office/officeart/2005/8/layout/cycle8"/>
    <dgm:cxn modelId="{4AC3763C-AEC9-4D5E-9A67-5B9FAD0E0C1D}" type="presOf" srcId="{2CF4221D-6FA4-4EC4-8C1E-9F3D86C4FBF8}" destId="{66C10384-CB75-4B7A-9388-CFA11FDF18FC}" srcOrd="0" destOrd="0" presId="urn:microsoft.com/office/officeart/2005/8/layout/cycle8"/>
    <dgm:cxn modelId="{82F7AF76-2DA2-455E-9AC8-CCD1B168D103}" srcId="{34861205-0855-4027-8096-053D7A44356B}" destId="{2CF4221D-6FA4-4EC4-8C1E-9F3D86C4FBF8}" srcOrd="0" destOrd="0" parTransId="{B60C1BA3-3783-4EE1-A36A-75039CF82E92}" sibTransId="{3B3FEED9-E5B1-46ED-A37F-A0E33D71858F}"/>
    <dgm:cxn modelId="{CDA4047E-DDF5-4E5D-B27F-621130113532}" type="presOf" srcId="{2CF4221D-6FA4-4EC4-8C1E-9F3D86C4FBF8}" destId="{803ED279-FF25-4D1A-9B26-26654FBE8215}" srcOrd="1" destOrd="0" presId="urn:microsoft.com/office/officeart/2005/8/layout/cycle8"/>
    <dgm:cxn modelId="{CBF96598-9D8B-4AD1-8FBE-0E03818EE7EE}" type="presOf" srcId="{538F5A4C-4FEC-4366-BC15-3F7AD2D45A21}" destId="{54FEFD44-7199-4DCB-B669-9EF9D9301634}" srcOrd="0" destOrd="0" presId="urn:microsoft.com/office/officeart/2005/8/layout/cycle8"/>
    <dgm:cxn modelId="{14D66BA4-DEE9-49F2-B912-F1DAF099CB66}" type="presOf" srcId="{538F5A4C-4FEC-4366-BC15-3F7AD2D45A21}" destId="{E9DE8136-579D-497A-A7A8-8FFBF18EEEAD}" srcOrd="1" destOrd="0" presId="urn:microsoft.com/office/officeart/2005/8/layout/cycle8"/>
    <dgm:cxn modelId="{9B6569A6-F51B-41BE-8F56-0CEBFEB7A4AD}" srcId="{34861205-0855-4027-8096-053D7A44356B}" destId="{509127F5-9BE0-4DAB-95EE-8852E7175776}" srcOrd="1" destOrd="0" parTransId="{50308F96-D81C-49C6-856F-45A459725C6D}" sibTransId="{EDBA364E-81B5-4BD7-A971-865647DEDA70}"/>
    <dgm:cxn modelId="{084F19B1-B29E-45D4-AFCE-6569117DE6EE}" srcId="{34861205-0855-4027-8096-053D7A44356B}" destId="{538F5A4C-4FEC-4366-BC15-3F7AD2D45A21}" srcOrd="2" destOrd="0" parTransId="{6434918F-55CA-4352-9A78-C0CE19D6CCE1}" sibTransId="{CA4F74C8-1958-4364-B9ED-7106C6EE15C7}"/>
    <dgm:cxn modelId="{13342DB9-8D68-4881-98FC-0206903B738A}" type="presOf" srcId="{509127F5-9BE0-4DAB-95EE-8852E7175776}" destId="{8C9F0E93-5FA8-4D70-9188-56CF84736983}" srcOrd="1" destOrd="0" presId="urn:microsoft.com/office/officeart/2005/8/layout/cycle8"/>
    <dgm:cxn modelId="{2A0898FD-F546-4376-8148-E6B2E72F1A99}" type="presOf" srcId="{34861205-0855-4027-8096-053D7A44356B}" destId="{685FBFB5-2371-466D-898F-B8414C3777BE}" srcOrd="0" destOrd="0" presId="urn:microsoft.com/office/officeart/2005/8/layout/cycle8"/>
    <dgm:cxn modelId="{D095CA7F-2C88-4442-BA04-A2657E286C03}" type="presParOf" srcId="{685FBFB5-2371-466D-898F-B8414C3777BE}" destId="{66C10384-CB75-4B7A-9388-CFA11FDF18FC}" srcOrd="0" destOrd="0" presId="urn:microsoft.com/office/officeart/2005/8/layout/cycle8"/>
    <dgm:cxn modelId="{DFA86346-D946-4B99-8D3C-B321634F3889}" type="presParOf" srcId="{685FBFB5-2371-466D-898F-B8414C3777BE}" destId="{50ABB227-D6C0-40B0-8BF8-F9C94CF6E330}" srcOrd="1" destOrd="0" presId="urn:microsoft.com/office/officeart/2005/8/layout/cycle8"/>
    <dgm:cxn modelId="{027D0777-6CE2-4663-9D05-2478A4054BCA}" type="presParOf" srcId="{685FBFB5-2371-466D-898F-B8414C3777BE}" destId="{2BA5CAC9-4B9D-492F-B2D8-6E22F3C484C7}" srcOrd="2" destOrd="0" presId="urn:microsoft.com/office/officeart/2005/8/layout/cycle8"/>
    <dgm:cxn modelId="{3B411D4C-E3E6-4587-A578-30FC50D49660}" type="presParOf" srcId="{685FBFB5-2371-466D-898F-B8414C3777BE}" destId="{803ED279-FF25-4D1A-9B26-26654FBE8215}" srcOrd="3" destOrd="0" presId="urn:microsoft.com/office/officeart/2005/8/layout/cycle8"/>
    <dgm:cxn modelId="{E973FC28-4E2E-466D-BB26-D18E19646115}" type="presParOf" srcId="{685FBFB5-2371-466D-898F-B8414C3777BE}" destId="{6B0D89DC-DB53-4107-AFCB-AF7CCD00A930}" srcOrd="4" destOrd="0" presId="urn:microsoft.com/office/officeart/2005/8/layout/cycle8"/>
    <dgm:cxn modelId="{1B98CE6C-EB77-40EA-A401-8246F557ADE4}" type="presParOf" srcId="{685FBFB5-2371-466D-898F-B8414C3777BE}" destId="{A61D68B9-426D-436A-97AC-E1EFAF8350C0}" srcOrd="5" destOrd="0" presId="urn:microsoft.com/office/officeart/2005/8/layout/cycle8"/>
    <dgm:cxn modelId="{5E63ACA1-09E4-41B8-8537-B8781E1360C7}" type="presParOf" srcId="{685FBFB5-2371-466D-898F-B8414C3777BE}" destId="{CFC1200F-CD47-442C-90C3-6FD98CA235CF}" srcOrd="6" destOrd="0" presId="urn:microsoft.com/office/officeart/2005/8/layout/cycle8"/>
    <dgm:cxn modelId="{DE1BAFD3-59D3-403C-BAD7-6D6B16C26DC7}" type="presParOf" srcId="{685FBFB5-2371-466D-898F-B8414C3777BE}" destId="{8C9F0E93-5FA8-4D70-9188-56CF84736983}" srcOrd="7" destOrd="0" presId="urn:microsoft.com/office/officeart/2005/8/layout/cycle8"/>
    <dgm:cxn modelId="{A1B2851F-58E4-4543-8A31-0001DD2CAB22}" type="presParOf" srcId="{685FBFB5-2371-466D-898F-B8414C3777BE}" destId="{54FEFD44-7199-4DCB-B669-9EF9D9301634}" srcOrd="8" destOrd="0" presId="urn:microsoft.com/office/officeart/2005/8/layout/cycle8"/>
    <dgm:cxn modelId="{F3B273E9-E467-4D44-B218-06AE4217E504}" type="presParOf" srcId="{685FBFB5-2371-466D-898F-B8414C3777BE}" destId="{87851248-849A-480A-BDB3-FCB905F2DD0D}" srcOrd="9" destOrd="0" presId="urn:microsoft.com/office/officeart/2005/8/layout/cycle8"/>
    <dgm:cxn modelId="{A310D06F-FECA-473B-9CB3-6896A0B72510}" type="presParOf" srcId="{685FBFB5-2371-466D-898F-B8414C3777BE}" destId="{15632891-10F0-41B3-A003-25FA6261653E}" srcOrd="10" destOrd="0" presId="urn:microsoft.com/office/officeart/2005/8/layout/cycle8"/>
    <dgm:cxn modelId="{494FF80C-D9B7-475E-A9B0-F0847A583049}" type="presParOf" srcId="{685FBFB5-2371-466D-898F-B8414C3777BE}" destId="{E9DE8136-579D-497A-A7A8-8FFBF18EEEAD}" srcOrd="11" destOrd="0" presId="urn:microsoft.com/office/officeart/2005/8/layout/cycle8"/>
    <dgm:cxn modelId="{24A64129-FA16-402A-B299-A34072DEAD12}" type="presParOf" srcId="{685FBFB5-2371-466D-898F-B8414C3777BE}" destId="{3DE3C14C-389C-4063-9EA5-042A1B1BD418}" srcOrd="12" destOrd="0" presId="urn:microsoft.com/office/officeart/2005/8/layout/cycle8"/>
    <dgm:cxn modelId="{7E3F285E-7033-474A-A190-0ECF5E6D1F7A}" type="presParOf" srcId="{685FBFB5-2371-466D-898F-B8414C3777BE}" destId="{5902DB1E-DE46-4CE5-AAAF-10FBF316A101}" srcOrd="13" destOrd="0" presId="urn:microsoft.com/office/officeart/2005/8/layout/cycle8"/>
    <dgm:cxn modelId="{E9956C97-FA1A-4EB2-AE58-101D2B4E5E86}" type="presParOf" srcId="{685FBFB5-2371-466D-898F-B8414C3777BE}" destId="{8AFB8441-B3DB-4AC8-AD13-E1DC1507B80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10384-CB75-4B7A-9388-CFA11FDF18FC}">
      <dsp:nvSpPr>
        <dsp:cNvPr id="0" name=""/>
        <dsp:cNvSpPr/>
      </dsp:nvSpPr>
      <dsp:spPr>
        <a:xfrm>
          <a:off x="1388987" y="222884"/>
          <a:ext cx="2880360" cy="2880360"/>
        </a:xfrm>
        <a:prstGeom prst="pie">
          <a:avLst>
            <a:gd name="adj1" fmla="val 16200000"/>
            <a:gd name="adj2" fmla="val 180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1" kern="1200">
              <a:solidFill>
                <a:schemeClr val="tx1"/>
              </a:solidFill>
              <a:latin typeface="Palatino Linotype" panose="02040502050505030304" pitchFamily="18" charset="0"/>
            </a:rPr>
            <a:t>Your child</a:t>
          </a:r>
        </a:p>
      </dsp:txBody>
      <dsp:txXfrm>
        <a:off x="2907006" y="833247"/>
        <a:ext cx="1028700" cy="857250"/>
      </dsp:txXfrm>
    </dsp:sp>
    <dsp:sp modelId="{6B0D89DC-DB53-4107-AFCB-AF7CCD00A930}">
      <dsp:nvSpPr>
        <dsp:cNvPr id="0" name=""/>
        <dsp:cNvSpPr/>
      </dsp:nvSpPr>
      <dsp:spPr>
        <a:xfrm>
          <a:off x="1329665" y="325754"/>
          <a:ext cx="2880360" cy="2880360"/>
        </a:xfrm>
        <a:prstGeom prst="pie">
          <a:avLst>
            <a:gd name="adj1" fmla="val 1800000"/>
            <a:gd name="adj2" fmla="val 900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1" kern="1200">
              <a:solidFill>
                <a:schemeClr val="tx1"/>
              </a:solidFill>
              <a:latin typeface="Palatino Linotype" panose="02040502050505030304" pitchFamily="18" charset="0"/>
            </a:rPr>
            <a:t>School </a:t>
          </a:r>
        </a:p>
      </dsp:txBody>
      <dsp:txXfrm>
        <a:off x="2015466" y="2194560"/>
        <a:ext cx="1543050" cy="754380"/>
      </dsp:txXfrm>
    </dsp:sp>
    <dsp:sp modelId="{54FEFD44-7199-4DCB-B669-9EF9D9301634}">
      <dsp:nvSpPr>
        <dsp:cNvPr id="0" name=""/>
        <dsp:cNvSpPr/>
      </dsp:nvSpPr>
      <dsp:spPr>
        <a:xfrm>
          <a:off x="1270344" y="222884"/>
          <a:ext cx="2880360" cy="2880360"/>
        </a:xfrm>
        <a:prstGeom prst="pie">
          <a:avLst>
            <a:gd name="adj1" fmla="val 9000000"/>
            <a:gd name="adj2" fmla="val 1620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1" kern="1200">
              <a:solidFill>
                <a:schemeClr val="tx1"/>
              </a:solidFill>
              <a:latin typeface="Palatino Linotype" panose="02040502050505030304" pitchFamily="18" charset="0"/>
            </a:rPr>
            <a:t>You</a:t>
          </a:r>
        </a:p>
      </dsp:txBody>
      <dsp:txXfrm>
        <a:off x="1603986" y="833247"/>
        <a:ext cx="1028700" cy="857250"/>
      </dsp:txXfrm>
    </dsp:sp>
    <dsp:sp modelId="{3DE3C14C-389C-4063-9EA5-042A1B1BD418}">
      <dsp:nvSpPr>
        <dsp:cNvPr id="0" name=""/>
        <dsp:cNvSpPr/>
      </dsp:nvSpPr>
      <dsp:spPr>
        <a:xfrm>
          <a:off x="1210917" y="44576"/>
          <a:ext cx="3236976" cy="323697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02DB1E-DE46-4CE5-AAAF-10FBF316A101}">
      <dsp:nvSpPr>
        <dsp:cNvPr id="0" name=""/>
        <dsp:cNvSpPr/>
      </dsp:nvSpPr>
      <dsp:spPr>
        <a:xfrm>
          <a:off x="1151358" y="147264"/>
          <a:ext cx="3236976" cy="323697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FB8441-B3DB-4AC8-AD13-E1DC1507B807}">
      <dsp:nvSpPr>
        <dsp:cNvPr id="0" name=""/>
        <dsp:cNvSpPr/>
      </dsp:nvSpPr>
      <dsp:spPr>
        <a:xfrm>
          <a:off x="1091798" y="44576"/>
          <a:ext cx="3236976" cy="323697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E578A-A543-4E11-A590-F845C813CA7E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10A17-A424-4BE1-8C5C-05F7EDF19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666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7530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64931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263F81-AB1F-4B51-A4CA-047E49299C6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9407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10A17-A424-4BE1-8C5C-05F7EDF19C0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AADE4-F1E7-4FE8-9E8F-F77A0FF23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953EC-5B3C-4B48-936F-41663FEC4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FD19D-F7EA-42D3-8CD5-2597DB45D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1EC96-1318-4495-AC21-B72ED7C4DA21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5AF85-26E8-4FC9-A686-9B843A6EF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A5602-9B9B-4D0A-8D2D-AA8B5B806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18FD-6063-4848-9C80-4F56889E41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235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86029-8561-4E36-97D6-4D615B60D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114C74-61AB-4A87-BD00-CC84F323C0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4D5B9-8AB4-4803-A1CC-636890283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1EC96-1318-4495-AC21-B72ED7C4DA21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AB631-A308-4665-9ECE-A2ECE5A8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0093A-3E7B-4C12-A73E-5D9920B50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18FD-6063-4848-9C80-4F56889E41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863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1AE54D-4603-4A74-A036-FE21898DB8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B37A0E-6AE3-4286-94D2-B09358CA3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212F2-8776-4D06-9405-80E9FBC37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1EC96-1318-4495-AC21-B72ED7C4DA21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9B774-95B0-4464-AAB4-8305A9F24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08863-602C-47A4-BD8A-C9C0EA5B0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18FD-6063-4848-9C80-4F56889E41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578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C138D-8BD8-43D8-B9D8-7709E53FB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A1BB-AB26-4650-ABA3-58F2558C0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2F591-D98C-4677-B766-3CEB0B728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1EC96-1318-4495-AC21-B72ED7C4DA21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086F5-73D0-40D7-8224-67FCCE81A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CFC4A-87AA-40A7-9C1E-95A1E7466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18FD-6063-4848-9C80-4F56889E41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269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DED87-D149-48C9-8637-5E079854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56237-6487-4D38-9FB2-B0D27E1FE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B6EFA-A14E-49C5-B94F-8D8CCBB5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1EC96-1318-4495-AC21-B72ED7C4DA21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E6634-491A-4E6C-9EE6-8F316F754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F27D4-FBB9-455A-B017-5413DE761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18FD-6063-4848-9C80-4F56889E41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439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19E5C-DEFD-42EF-8782-73E14FDB6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CD5D9-2EF1-41CB-8DF7-AF9D9CE54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503721-E332-4FB7-AB2C-D05E6957D6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89EB7F-FD1E-4B0C-B89C-22ADB9104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1EC96-1318-4495-AC21-B72ED7C4DA21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150C6-3677-42BA-B13E-6DE4DCBE9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E9752-C502-4FEC-AE6F-A9D33EBC7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18FD-6063-4848-9C80-4F56889E41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717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EF54-26CD-404D-A505-D46549CDD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E765A-8B4F-478C-8B79-2EEF3E2D5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BB5AE-39FF-4A34-956E-08C63237E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1626B4-7613-4625-9921-3A05F27F42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A6317E-1D6D-498F-8240-34565E2BA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DB6E17-A7A2-4D91-B827-713DFCAF6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1EC96-1318-4495-AC21-B72ED7C4DA21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DA325C-2AAB-4DC8-A18D-F7BE0DB3D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C4E92A-8186-4EC7-8900-06DEA1F00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18FD-6063-4848-9C80-4F56889E41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457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690F7-740B-4F14-BE7B-B09637577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613639-923A-44AA-BD83-4DEA20BBF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1EC96-1318-4495-AC21-B72ED7C4DA21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21E4F-16E6-4643-A457-F62176933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3B0439-C96D-492F-BB55-3655DAE03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18FD-6063-4848-9C80-4F56889E41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338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E897C6-B107-4B08-9A0F-2CA623E23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1EC96-1318-4495-AC21-B72ED7C4DA21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2482D-B435-4A56-B2FD-2F568F0DE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D23BF-A92E-4BA6-9F0E-01C981F8E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18FD-6063-4848-9C80-4F56889E41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587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4DA1D-F3FD-4463-AA56-19CBCB76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68C6C-8D6B-45B2-80DA-D36BBA681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27251C-282D-48CB-B613-54FCFB9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944232-DCD4-414F-AE4D-ACF6B64B2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1EC96-1318-4495-AC21-B72ED7C4DA21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E8CAD1-B9D4-46A5-9F0E-506716458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48A779-C0FA-437C-BD85-5599BC9F1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18FD-6063-4848-9C80-4F56889E41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758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66B0F-B2FC-4705-970C-E092339DA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C9EDF5-2429-487C-8F17-8B266208C1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F8822-E25F-45D9-A42C-A1F368E7F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4E76D6-B497-4EE8-9CFC-CF83C793D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1EC96-1318-4495-AC21-B72ED7C4DA21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D7CDD-48C8-454D-8F7F-CC29D2FFA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066FF7-019E-410C-9B52-F92A0E2AA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18FD-6063-4848-9C80-4F56889E41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398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875483-63B4-46B0-9B1A-77FFE3FC2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41129-4306-487F-BA84-D4250B8D5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F3BC4-3142-4235-9A3B-8F2AF81E6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1EC96-1318-4495-AC21-B72ED7C4DA21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BCD6F-13B2-4DF3-A1B5-E5E8CB892B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EC7D8-EA97-4C7E-BDED-EEA94BD7F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018FD-6063-4848-9C80-4F56889E41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81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endowmentfoundation.org.uk/toolkit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65A50-66C2-4477-AFC7-B8BD2B4CB017}"/>
              </a:ext>
            </a:extLst>
          </p:cNvPr>
          <p:cNvSpPr txBox="1"/>
          <p:nvPr/>
        </p:nvSpPr>
        <p:spPr>
          <a:xfrm>
            <a:off x="807813" y="748848"/>
            <a:ext cx="106193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atin typeface="Palatino Linotype" panose="02040502050505030304" pitchFamily="18" charset="0"/>
              </a:rPr>
              <a:t>Y8 Parent Information Evening</a:t>
            </a:r>
            <a:br>
              <a:rPr lang="en-GB" sz="4400" b="1" dirty="0">
                <a:latin typeface="Palatino Linotype" panose="02040502050505030304" pitchFamily="18" charset="0"/>
              </a:rPr>
            </a:br>
            <a:r>
              <a:rPr lang="en-GB" sz="4400" b="1" dirty="0">
                <a:latin typeface="Palatino Linotype" panose="02040502050505030304" pitchFamily="18" charset="0"/>
              </a:rPr>
              <a:t>Helping my child to succeed at KS3</a:t>
            </a:r>
            <a:endParaRPr lang="en-GB" sz="4400" b="1" dirty="0">
              <a:latin typeface="Palatino Linotype" panose="020405020505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1F210033-A84D-4BA3-919B-E81470D88627}"/>
              </a:ext>
            </a:extLst>
          </p:cNvPr>
          <p:cNvSpPr txBox="1"/>
          <p:nvPr/>
        </p:nvSpPr>
        <p:spPr>
          <a:xfrm>
            <a:off x="1945554" y="5232975"/>
            <a:ext cx="834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b="1" i="1"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Let your light shine </a:t>
            </a:r>
          </a:p>
        </p:txBody>
      </p:sp>
      <p:pic>
        <p:nvPicPr>
          <p:cNvPr id="9" name="Picture 8" descr="See the source image">
            <a:extLst>
              <a:ext uri="{FF2B5EF4-FFF2-40B4-BE49-F238E27FC236}">
                <a16:creationId xmlns:a16="http://schemas.microsoft.com/office/drawing/2014/main" id="{E3284669-1F84-404A-8B8E-B82ACC173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317" y="2537085"/>
            <a:ext cx="2327365" cy="222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523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414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548726" y="293529"/>
            <a:ext cx="9643273" cy="61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>
                <a:latin typeface="Palatino Linotype" panose="02040502050505030304" pitchFamily="18" charset="0"/>
                <a:cs typeface="Calibri Light"/>
              </a:rPr>
              <a:t>Achievement Points    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795681"/>
              </p:ext>
            </p:extLst>
          </p:nvPr>
        </p:nvGraphicFramePr>
        <p:xfrm>
          <a:off x="4760913" y="1253331"/>
          <a:ext cx="5970935" cy="4351338"/>
        </p:xfrm>
        <a:graphic>
          <a:graphicData uri="http://schemas.openxmlformats.org/drawingml/2006/table">
            <a:tbl>
              <a:tblPr/>
              <a:tblGrid>
                <a:gridCol w="3480076">
                  <a:extLst>
                    <a:ext uri="{9D8B030D-6E8A-4147-A177-3AD203B41FA5}">
                      <a16:colId xmlns:a16="http://schemas.microsoft.com/office/drawing/2014/main" val="285853278"/>
                    </a:ext>
                  </a:extLst>
                </a:gridCol>
                <a:gridCol w="2490859">
                  <a:extLst>
                    <a:ext uri="{9D8B030D-6E8A-4147-A177-3AD203B41FA5}">
                      <a16:colId xmlns:a16="http://schemas.microsoft.com/office/drawing/2014/main" val="1645669692"/>
                    </a:ext>
                  </a:extLst>
                </a:gridCol>
              </a:tblGrid>
              <a:tr h="483482">
                <a:tc>
                  <a:txBody>
                    <a:bodyPr/>
                    <a:lstStyle/>
                    <a:p>
                      <a:pPr algn="l" rtl="0" fontAlgn="auto"/>
                      <a:r>
                        <a:rPr lang="en-GB" sz="1800" b="0" i="0" dirty="0">
                          <a:solidFill>
                            <a:srgbClr val="FFFFFF"/>
                          </a:solidFill>
                          <a:effectLst/>
                          <a:latin typeface="Palatino Linotype" panose="02040502050505030304" pitchFamily="18" charset="0"/>
                        </a:rPr>
                        <a:t>​</a:t>
                      </a:r>
                    </a:p>
                  </a:txBody>
                  <a:tcPr marL="83614" marR="83614" marT="41807" marB="41807" anchor="ctr">
                    <a:lnL w="1626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26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0" i="0" dirty="0">
                          <a:solidFill>
                            <a:srgbClr val="FFFFFF"/>
                          </a:solidFill>
                          <a:effectLst/>
                          <a:latin typeface="Palatino Linotype" panose="02040502050505030304" pitchFamily="18" charset="0"/>
                        </a:rPr>
                        <a:t>Year 8</a:t>
                      </a:r>
                      <a:r>
                        <a:rPr lang="en-GB" sz="1800" b="1" i="0" dirty="0">
                          <a:solidFill>
                            <a:srgbClr val="FFFFFF"/>
                          </a:solidFill>
                          <a:effectLst/>
                          <a:latin typeface="Palatino Linotype" panose="02040502050505030304" pitchFamily="18" charset="0"/>
                        </a:rPr>
                        <a:t>​</a:t>
                      </a:r>
                    </a:p>
                  </a:txBody>
                  <a:tcPr marL="83614" marR="83614" marT="41807" marB="418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26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894621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Extra Curricular Contribution​</a:t>
                      </a:r>
                    </a:p>
                  </a:txBody>
                  <a:tcPr marL="83614" marR="83614" marT="41807" marB="41807" anchor="ctr">
                    <a:lnL w="1626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54​</a:t>
                      </a:r>
                    </a:p>
                  </a:txBody>
                  <a:tcPr marL="83614" marR="83614" marT="41807" marB="41807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26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809270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Academic Achievement​</a:t>
                      </a:r>
                    </a:p>
                  </a:txBody>
                  <a:tcPr marL="83614" marR="83614" marT="41807" marB="41807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1837​</a:t>
                      </a:r>
                    </a:p>
                  </a:txBody>
                  <a:tcPr marL="83614" marR="83614" marT="41807" marB="41807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748176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Home learning​</a:t>
                      </a:r>
                    </a:p>
                  </a:txBody>
                  <a:tcPr marL="83614" marR="83614" marT="41807" marB="41807" anchor="ctr">
                    <a:lnL w="1626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342​</a:t>
                      </a:r>
                    </a:p>
                  </a:txBody>
                  <a:tcPr marL="83614" marR="83614" marT="41807" marB="41807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26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479080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Gold Standard Work​</a:t>
                      </a:r>
                    </a:p>
                  </a:txBody>
                  <a:tcPr marL="83614" marR="83614" marT="41807" marB="41807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781​</a:t>
                      </a:r>
                    </a:p>
                  </a:txBody>
                  <a:tcPr marL="83614" marR="83614" marT="41807" marB="41807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897055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Environmental Stewardship​</a:t>
                      </a:r>
                    </a:p>
                  </a:txBody>
                  <a:tcPr marL="83614" marR="83614" marT="41807" marB="41807" anchor="ctr">
                    <a:lnL w="1626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21​</a:t>
                      </a:r>
                    </a:p>
                  </a:txBody>
                  <a:tcPr marL="83614" marR="83614" marT="41807" marB="41807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26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836690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Community/Ethos​</a:t>
                      </a:r>
                    </a:p>
                  </a:txBody>
                  <a:tcPr marL="83614" marR="83614" marT="41807" marB="41807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283​</a:t>
                      </a:r>
                    </a:p>
                  </a:txBody>
                  <a:tcPr marL="83614" marR="83614" marT="41807" marB="41807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735076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Positive Behaviour​</a:t>
                      </a:r>
                    </a:p>
                  </a:txBody>
                  <a:tcPr marL="83614" marR="83614" marT="41807" marB="41807" anchor="ctr">
                    <a:lnL w="1626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1491​</a:t>
                      </a:r>
                    </a:p>
                  </a:txBody>
                  <a:tcPr marL="83614" marR="83614" marT="41807" marB="41807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26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417250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Total Achievements​</a:t>
                      </a:r>
                    </a:p>
                  </a:txBody>
                  <a:tcPr marL="83614" marR="83614" marT="41807" marB="41807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4809​</a:t>
                      </a:r>
                    </a:p>
                  </a:txBody>
                  <a:tcPr marL="83614" marR="83614" marT="41807" marB="41807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207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6226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414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548726" y="293529"/>
            <a:ext cx="9643273" cy="61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>
                <a:latin typeface="Palatino Linotype" panose="02040502050505030304" pitchFamily="18" charset="0"/>
                <a:cs typeface="Calibri Light"/>
              </a:rPr>
              <a:t>Behaviour Points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57598" y="1853900"/>
            <a:ext cx="82464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5400" dirty="0">
                <a:latin typeface="Palatino Linotype" panose="02040502050505030304" pitchFamily="18" charset="0"/>
              </a:rPr>
              <a:t>Year 8 currently have </a:t>
            </a:r>
            <a:r>
              <a:rPr lang="en-GB" sz="5400" b="1" dirty="0">
                <a:solidFill>
                  <a:schemeClr val="accent6"/>
                </a:solidFill>
                <a:latin typeface="Palatino Linotype" panose="02040502050505030304" pitchFamily="18" charset="0"/>
              </a:rPr>
              <a:t>690</a:t>
            </a:r>
            <a:r>
              <a:rPr lang="en-GB" sz="5400" dirty="0">
                <a:solidFill>
                  <a:srgbClr val="00B050"/>
                </a:solidFill>
                <a:latin typeface="Palatino Linotype" panose="02040502050505030304" pitchFamily="18" charset="0"/>
              </a:rPr>
              <a:t> </a:t>
            </a:r>
            <a:r>
              <a:rPr lang="en-GB" sz="5400" dirty="0">
                <a:latin typeface="Palatino Linotype" panose="02040502050505030304" pitchFamily="18" charset="0"/>
              </a:rPr>
              <a:t>behaviour points</a:t>
            </a:r>
            <a:endParaRPr lang="en-GB" altLang="en-US" sz="5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933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414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4095166" y="293529"/>
            <a:ext cx="8096833" cy="61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>
                <a:latin typeface="Palatino Linotype" panose="02040502050505030304" pitchFamily="18" charset="0"/>
                <a:cs typeface="Calibri Light"/>
              </a:rPr>
              <a:t>Behaviour Points    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815458"/>
              </p:ext>
            </p:extLst>
          </p:nvPr>
        </p:nvGraphicFramePr>
        <p:xfrm>
          <a:off x="4505093" y="1231211"/>
          <a:ext cx="6657473" cy="4258948"/>
        </p:xfrm>
        <a:graphic>
          <a:graphicData uri="http://schemas.openxmlformats.org/drawingml/2006/table">
            <a:tbl>
              <a:tblPr/>
              <a:tblGrid>
                <a:gridCol w="4465973">
                  <a:extLst>
                    <a:ext uri="{9D8B030D-6E8A-4147-A177-3AD203B41FA5}">
                      <a16:colId xmlns:a16="http://schemas.microsoft.com/office/drawing/2014/main" val="2177899513"/>
                    </a:ext>
                  </a:extLst>
                </a:gridCol>
                <a:gridCol w="2191500">
                  <a:extLst>
                    <a:ext uri="{9D8B030D-6E8A-4147-A177-3AD203B41FA5}">
                      <a16:colId xmlns:a16="http://schemas.microsoft.com/office/drawing/2014/main" val="1141716817"/>
                    </a:ext>
                  </a:extLst>
                </a:gridCol>
              </a:tblGrid>
              <a:tr h="615072">
                <a:tc>
                  <a:txBody>
                    <a:bodyPr/>
                    <a:lstStyle/>
                    <a:p>
                      <a:pPr algn="l" rtl="0" fontAlgn="auto"/>
                      <a:r>
                        <a:rPr lang="en-GB" sz="1800" b="1" i="0" dirty="0">
                          <a:solidFill>
                            <a:srgbClr val="FFFFFF"/>
                          </a:solidFill>
                          <a:effectLst/>
                          <a:latin typeface="Palatino Linotype" panose="02040502050505030304" pitchFamily="18" charset="0"/>
                        </a:rPr>
                        <a:t>​</a:t>
                      </a:r>
                    </a:p>
                  </a:txBody>
                  <a:tcPr marL="83614" marR="83614" marT="41807" marB="418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68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68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1" i="0">
                          <a:solidFill>
                            <a:srgbClr val="FFFFFF"/>
                          </a:solidFill>
                          <a:effectLst/>
                          <a:latin typeface="Palatino Linotype" panose="02040502050505030304" pitchFamily="18" charset="0"/>
                        </a:rPr>
                        <a:t>Year 8​</a:t>
                      </a:r>
                    </a:p>
                  </a:txBody>
                  <a:tcPr marL="83614" marR="83614" marT="41807" marB="418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68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68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76819"/>
                  </a:ext>
                </a:extLst>
              </a:tr>
              <a:tr h="41023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Mobile Phone​</a:t>
                      </a:r>
                    </a:p>
                  </a:txBody>
                  <a:tcPr marL="83614" marR="83614" marT="41807" marB="418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68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4​</a:t>
                      </a:r>
                    </a:p>
                  </a:txBody>
                  <a:tcPr marL="83614" marR="83614" marT="41807" marB="418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68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865283"/>
                  </a:ext>
                </a:extLst>
              </a:tr>
              <a:tr h="41023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Punctuality​</a:t>
                      </a:r>
                    </a:p>
                  </a:txBody>
                  <a:tcPr marL="83614" marR="83614" marT="41807" marB="418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11​</a:t>
                      </a:r>
                    </a:p>
                  </a:txBody>
                  <a:tcPr marL="83614" marR="83614" marT="41807" marB="418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415339"/>
                  </a:ext>
                </a:extLst>
              </a:tr>
              <a:tr h="41023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Homework/Coursework​</a:t>
                      </a:r>
                    </a:p>
                  </a:txBody>
                  <a:tcPr marL="83614" marR="83614" marT="41807" marB="418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175​</a:t>
                      </a:r>
                    </a:p>
                  </a:txBody>
                  <a:tcPr marL="83614" marR="83614" marT="41807" marB="418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45618"/>
                  </a:ext>
                </a:extLst>
              </a:tr>
              <a:tr h="41023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Disruption to Learning​</a:t>
                      </a:r>
                    </a:p>
                  </a:txBody>
                  <a:tcPr marL="83614" marR="83614" marT="41807" marB="418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317​</a:t>
                      </a:r>
                    </a:p>
                  </a:txBody>
                  <a:tcPr marL="83614" marR="83614" marT="41807" marB="418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661261"/>
                  </a:ext>
                </a:extLst>
              </a:tr>
              <a:tr h="41023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Equipment​</a:t>
                      </a:r>
                    </a:p>
                  </a:txBody>
                  <a:tcPr marL="83614" marR="83614" marT="41807" marB="418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35​</a:t>
                      </a:r>
                    </a:p>
                  </a:txBody>
                  <a:tcPr marL="83614" marR="83614" marT="41807" marB="418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286230"/>
                  </a:ext>
                </a:extLst>
              </a:tr>
              <a:tr h="41023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Disrespect​</a:t>
                      </a:r>
                    </a:p>
                  </a:txBody>
                  <a:tcPr marL="83614" marR="83614" marT="41807" marB="418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135​</a:t>
                      </a:r>
                    </a:p>
                  </a:txBody>
                  <a:tcPr marL="83614" marR="83614" marT="41807" marB="418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072170"/>
                  </a:ext>
                </a:extLst>
              </a:tr>
              <a:tr h="41023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Uniform​</a:t>
                      </a:r>
                    </a:p>
                  </a:txBody>
                  <a:tcPr marL="83614" marR="83614" marT="41807" marB="418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11​</a:t>
                      </a:r>
                    </a:p>
                  </a:txBody>
                  <a:tcPr marL="83614" marR="83614" marT="41807" marB="418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812310"/>
                  </a:ext>
                </a:extLst>
              </a:tr>
              <a:tr h="77221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800" b="0" i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Total Behaviour Incidents​</a:t>
                      </a:r>
                    </a:p>
                  </a:txBody>
                  <a:tcPr marL="83614" marR="83614" marT="41807" marB="418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68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690​</a:t>
                      </a:r>
                    </a:p>
                  </a:txBody>
                  <a:tcPr marL="83614" marR="83614" marT="41807" marB="418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68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115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3589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414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9551" t="14280" r="36875" b="8841"/>
          <a:stretch/>
        </p:blipFill>
        <p:spPr>
          <a:xfrm>
            <a:off x="4917472" y="146048"/>
            <a:ext cx="5954352" cy="656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46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414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3231254" y="293529"/>
            <a:ext cx="8960745" cy="61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>
                <a:latin typeface="Palatino Linotype" panose="02040502050505030304" pitchFamily="18" charset="0"/>
                <a:cs typeface="Calibri Light"/>
              </a:rPr>
              <a:t>Current Attendance      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DACC5A8-28FE-420E-A7D3-81D78D668349}"/>
              </a:ext>
            </a:extLst>
          </p:cNvPr>
          <p:cNvSpPr txBox="1">
            <a:spLocks/>
          </p:cNvSpPr>
          <p:nvPr/>
        </p:nvSpPr>
        <p:spPr>
          <a:xfrm>
            <a:off x="3663560" y="1514280"/>
            <a:ext cx="7886700" cy="4808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400" dirty="0">
                <a:latin typeface="Palatino Linotype"/>
                <a:cs typeface="Calibri"/>
              </a:rPr>
              <a:t>Current Year 8 attendance is </a:t>
            </a:r>
            <a:r>
              <a:rPr lang="en-GB" sz="4400" b="1" dirty="0">
                <a:solidFill>
                  <a:srgbClr val="00B050"/>
                </a:solidFill>
                <a:latin typeface="Palatino Linotype"/>
                <a:cs typeface="Calibri"/>
              </a:rPr>
              <a:t>94.01%</a:t>
            </a:r>
            <a:r>
              <a:rPr lang="en-GB" sz="4400" dirty="0">
                <a:solidFill>
                  <a:schemeClr val="accent2"/>
                </a:solidFill>
                <a:latin typeface="Palatino Linotype"/>
                <a:cs typeface="Calibri"/>
              </a:rPr>
              <a:t> </a:t>
            </a:r>
            <a:endParaRPr lang="en-US" sz="4400" dirty="0">
              <a:solidFill>
                <a:schemeClr val="accent2"/>
              </a:solidFill>
              <a:latin typeface="Palatino Linotype"/>
              <a:cs typeface="Calibri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GB" sz="4400" dirty="0">
              <a:latin typeface="Palatino Linotype" panose="020405020505050303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7282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65A50-66C2-4477-AFC7-B8BD2B4CB017}"/>
              </a:ext>
            </a:extLst>
          </p:cNvPr>
          <p:cNvSpPr txBox="1"/>
          <p:nvPr/>
        </p:nvSpPr>
        <p:spPr>
          <a:xfrm>
            <a:off x="807813" y="748848"/>
            <a:ext cx="10619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Ready to Learn 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1F210033-A84D-4BA3-919B-E81470D88627}"/>
              </a:ext>
            </a:extLst>
          </p:cNvPr>
          <p:cNvSpPr txBox="1"/>
          <p:nvPr/>
        </p:nvSpPr>
        <p:spPr>
          <a:xfrm>
            <a:off x="1945554" y="5232975"/>
            <a:ext cx="834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b="1" i="1"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Let your light shine </a:t>
            </a:r>
          </a:p>
        </p:txBody>
      </p:sp>
      <p:pic>
        <p:nvPicPr>
          <p:cNvPr id="9" name="Picture 8" descr="See the source image">
            <a:extLst>
              <a:ext uri="{FF2B5EF4-FFF2-40B4-BE49-F238E27FC236}">
                <a16:creationId xmlns:a16="http://schemas.microsoft.com/office/drawing/2014/main" id="{E3284669-1F84-404A-8B8E-B82ACC173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317" y="2537085"/>
            <a:ext cx="2327365" cy="222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801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414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4078336" y="293529"/>
            <a:ext cx="7001051" cy="1032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>
                <a:latin typeface="Palatino Linotype" panose="02040502050505030304" pitchFamily="18" charset="0"/>
                <a:cs typeface="Calibri Light"/>
              </a:rPr>
              <a:t>What can I do to ensure my child is ready to learn?    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637134" y="1326051"/>
            <a:ext cx="7776864" cy="3394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595" indent="0">
              <a:buFont typeface="Arial" panose="020B0604020202020204" pitchFamily="34" charset="0"/>
              <a:buNone/>
              <a:defRPr/>
            </a:pPr>
            <a:endParaRPr lang="en-GB" altLang="en-US" sz="3200" b="1">
              <a:latin typeface="Palatino Linotype" panose="02040502050505030304" pitchFamily="18" charset="0"/>
              <a:ea typeface="Calibri" pitchFamily="34" charset="0"/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78335" y="1702614"/>
            <a:ext cx="7539593" cy="4532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GB" altLang="en-US" sz="2400">
                <a:latin typeface="Palatino Linotype" panose="02040502050505030304" pitchFamily="18" charset="0"/>
              </a:rPr>
              <a:t>Check your child’s planner weekly and sign it.</a:t>
            </a: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en-GB" altLang="en-US" sz="2400">
              <a:latin typeface="Palatino Linotype" panose="02040502050505030304" pitchFamily="18" charset="0"/>
            </a:endParaRP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GB" altLang="en-US" sz="2400">
                <a:latin typeface="Palatino Linotype" panose="02040502050505030304" pitchFamily="18" charset="0"/>
              </a:rPr>
              <a:t>Ensure your child is equipped for each and every lesson.</a:t>
            </a: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en-GB" altLang="en-US" sz="2400">
              <a:latin typeface="Palatino Linotype" panose="02040502050505030304" pitchFamily="18" charset="0"/>
            </a:endParaRP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GB" altLang="en-US" sz="2400">
                <a:latin typeface="Palatino Linotype" panose="02040502050505030304" pitchFamily="18" charset="0"/>
              </a:rPr>
              <a:t>Check your child is completing homework, encourage good presentation of work in books. </a:t>
            </a: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en-GB" altLang="en-US" sz="2400">
              <a:latin typeface="Palatino Linotype" panose="02040502050505030304" pitchFamily="18" charset="0"/>
            </a:endParaRP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GB" altLang="en-US" sz="2400">
                <a:latin typeface="Palatino Linotype" panose="02040502050505030304" pitchFamily="18" charset="0"/>
              </a:rPr>
              <a:t>Ensure your child attends school every day and that they are always on time.</a:t>
            </a: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en-GB" altLang="en-US" sz="2400">
              <a:latin typeface="Palatino Linotype" panose="02040502050505030304" pitchFamily="18" charset="0"/>
            </a:endParaRP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GB" altLang="en-US" sz="2400">
                <a:latin typeface="Palatino Linotype" panose="02040502050505030304" pitchFamily="18" charset="0"/>
              </a:rPr>
              <a:t>Ensure your child’s uniform is correct.</a:t>
            </a: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ü"/>
            </a:pPr>
            <a:endParaRPr lang="en-GB" altLang="en-US" sz="2400">
              <a:latin typeface="Palatino Linotype" panose="02040502050505030304" pitchFamily="18" charset="0"/>
            </a:endParaRP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GB" altLang="en-US" sz="2400">
                <a:latin typeface="Palatino Linotype" panose="02040502050505030304" pitchFamily="18" charset="0"/>
              </a:rPr>
              <a:t>Show an interest – ask them to explain what they are enjoying at school</a:t>
            </a:r>
          </a:p>
        </p:txBody>
      </p:sp>
    </p:spTree>
    <p:extLst>
      <p:ext uri="{BB962C8B-B14F-4D97-AF65-F5344CB8AC3E}">
        <p14:creationId xmlns:p14="http://schemas.microsoft.com/office/powerpoint/2010/main" val="2756239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65A50-66C2-4477-AFC7-B8BD2B4CB017}"/>
              </a:ext>
            </a:extLst>
          </p:cNvPr>
          <p:cNvSpPr txBox="1"/>
          <p:nvPr/>
        </p:nvSpPr>
        <p:spPr>
          <a:xfrm>
            <a:off x="807813" y="748848"/>
            <a:ext cx="10619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Curriculum &amp; Assessment  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1F210033-A84D-4BA3-919B-E81470D88627}"/>
              </a:ext>
            </a:extLst>
          </p:cNvPr>
          <p:cNvSpPr txBox="1"/>
          <p:nvPr/>
        </p:nvSpPr>
        <p:spPr>
          <a:xfrm>
            <a:off x="1945554" y="5232975"/>
            <a:ext cx="834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b="1" i="1"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Let your light shine </a:t>
            </a:r>
          </a:p>
        </p:txBody>
      </p:sp>
      <p:pic>
        <p:nvPicPr>
          <p:cNvPr id="9" name="Picture 8" descr="See the source image">
            <a:extLst>
              <a:ext uri="{FF2B5EF4-FFF2-40B4-BE49-F238E27FC236}">
                <a16:creationId xmlns:a16="http://schemas.microsoft.com/office/drawing/2014/main" id="{E3284669-1F84-404A-8B8E-B82ACC173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317" y="2537085"/>
            <a:ext cx="2327365" cy="222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23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414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4078336" y="85966"/>
            <a:ext cx="7001051" cy="1032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>
                <a:latin typeface="Palatino Linotype" panose="02040502050505030304" pitchFamily="18" charset="0"/>
                <a:cs typeface="Calibri Light"/>
              </a:rPr>
              <a:t>Curriculum Structure  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637134" y="1326051"/>
            <a:ext cx="7776864" cy="3394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595" indent="0">
              <a:buFont typeface="Arial" panose="020B0604020202020204" pitchFamily="34" charset="0"/>
              <a:buNone/>
              <a:defRPr/>
            </a:pPr>
            <a:endParaRPr lang="en-GB" altLang="en-US" sz="3200" b="1">
              <a:latin typeface="Palatino Linotype" panose="02040502050505030304" pitchFamily="18" charset="0"/>
              <a:ea typeface="Calibri" pitchFamily="34" charset="0"/>
              <a:cs typeface="Calibri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637134" y="1169622"/>
            <a:ext cx="3697224" cy="561662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Palatino Linotype" panose="02040502050505030304" pitchFamily="18" charset="0"/>
              </a:rPr>
              <a:t>English (4hrs)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Palatino Linotype" panose="02040502050505030304" pitchFamily="18" charset="0"/>
              </a:rPr>
              <a:t>Maths (3hrs)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Palatino Linotype" panose="02040502050505030304" pitchFamily="18" charset="0"/>
              </a:rPr>
              <a:t>Science (3hrs)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Palatino Linotype" panose="02040502050505030304" pitchFamily="18" charset="0"/>
              </a:rPr>
              <a:t>RE (2hrs)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Palatino Linotype" panose="02040502050505030304" pitchFamily="18" charset="0"/>
              </a:rPr>
              <a:t>French (2hrs)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Palatino Linotype" panose="02040502050505030304" pitchFamily="18" charset="0"/>
              </a:rPr>
              <a:t>PE (2hrs)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Palatino Linotype" panose="02040502050505030304" pitchFamily="18" charset="0"/>
              </a:rPr>
              <a:t>History (2hr)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Palatino Linotype" panose="02040502050505030304" pitchFamily="18" charset="0"/>
              </a:rPr>
              <a:t>Geography (2hr)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Palatino Linotype" panose="02040502050505030304" pitchFamily="18" charset="0"/>
              </a:rPr>
              <a:t>Art (1hr)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Palatino Linotype" panose="02040502050505030304" pitchFamily="18" charset="0"/>
              </a:rPr>
              <a:t>DT (2hr)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Palatino Linotype" panose="02040502050505030304" pitchFamily="18" charset="0"/>
              </a:rPr>
              <a:t>IT (1hr)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Palatino Linotype" panose="02040502050505030304" pitchFamily="18" charset="0"/>
              </a:rPr>
              <a:t>Music (1hr)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Palatino Linotype" panose="02040502050505030304" pitchFamily="18" charset="0"/>
              </a:rPr>
              <a:t>PSHE / RSE (1hr)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200" dirty="0">
              <a:latin typeface="Palatino Linotype" panose="02040502050505030304" pitchFamily="18" charset="0"/>
              <a:cs typeface="Calibri" panose="020F0502020204030204"/>
            </a:endParaRPr>
          </a:p>
          <a:p>
            <a:endParaRPr lang="en-GB" sz="2200" dirty="0">
              <a:latin typeface="Palatino Linotype" panose="0204050205050503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78861" y="1169622"/>
            <a:ext cx="4183360" cy="224676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>
                <a:latin typeface="Palatino Linotype" panose="02040502050505030304" pitchFamily="18" charset="0"/>
              </a:rPr>
              <a:t>Assessment of Progress:</a:t>
            </a:r>
          </a:p>
          <a:p>
            <a:endParaRPr lang="en-GB" sz="2800">
              <a:latin typeface="Palatino Linotype" panose="020405020505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2800">
                <a:latin typeface="Palatino Linotype" panose="02040502050505030304" pitchFamily="18" charset="0"/>
              </a:rPr>
              <a:t>3 assessment points</a:t>
            </a:r>
          </a:p>
          <a:p>
            <a:pPr marL="285750" indent="-285750">
              <a:buFontTx/>
              <a:buChar char="-"/>
            </a:pPr>
            <a:r>
              <a:rPr lang="en-GB" sz="2800">
                <a:latin typeface="Palatino Linotype" panose="02040502050505030304" pitchFamily="18" charset="0"/>
              </a:rPr>
              <a:t>2 Grade reports/1 Full report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78861" y="3835045"/>
            <a:ext cx="4183360" cy="224676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>
                <a:latin typeface="Palatino Linotype" panose="02040502050505030304" pitchFamily="18" charset="0"/>
              </a:rPr>
              <a:t>School Website: </a:t>
            </a:r>
          </a:p>
          <a:p>
            <a:endParaRPr lang="en-GB" sz="2800">
              <a:latin typeface="Palatino Linotype" panose="02040502050505030304" pitchFamily="18" charset="0"/>
            </a:endParaRPr>
          </a:p>
          <a:p>
            <a:r>
              <a:rPr lang="en-GB" sz="2800">
                <a:latin typeface="Palatino Linotype" panose="02040502050505030304" pitchFamily="18" charset="0"/>
              </a:rPr>
              <a:t>Parent </a:t>
            </a:r>
            <a:r>
              <a:rPr lang="en-GB" sz="2800"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GB" sz="2800">
                <a:latin typeface="Palatino Linotype" panose="02040502050505030304" pitchFamily="18" charset="0"/>
              </a:rPr>
              <a:t>Curriculum </a:t>
            </a:r>
            <a:r>
              <a:rPr lang="en-GB" sz="2800">
                <a:latin typeface="Palatino Linotype" panose="02040502050505030304" pitchFamily="18" charset="0"/>
                <a:sym typeface="Wingdings" panose="05000000000000000000" pitchFamily="2" charset="2"/>
              </a:rPr>
              <a:t> KS3 Curriculum &amp; Assessment</a:t>
            </a:r>
            <a:r>
              <a:rPr lang="en-GB" sz="2800">
                <a:latin typeface="Palatino Linotype" panose="020405020505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0165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414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637134" y="1326051"/>
            <a:ext cx="7776864" cy="3394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595" indent="0">
              <a:buFont typeface="Arial" panose="020B0604020202020204" pitchFamily="34" charset="0"/>
              <a:buNone/>
              <a:defRPr/>
            </a:pPr>
            <a:endParaRPr lang="en-GB" altLang="en-US" sz="3200" b="1">
              <a:latin typeface="Palatino Linotype" panose="02040502050505030304" pitchFamily="18" charset="0"/>
              <a:ea typeface="Calibri" pitchFamily="34" charset="0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194613-DB7E-4954-BDB8-A00688D236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478" t="15673" r="22051" b="5566"/>
          <a:stretch/>
        </p:blipFill>
        <p:spPr>
          <a:xfrm>
            <a:off x="5338957" y="241915"/>
            <a:ext cx="4373218" cy="606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66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414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DC041D-0C91-4F65-9ED4-598B83B2B58F}"/>
              </a:ext>
            </a:extLst>
          </p:cNvPr>
          <p:cNvSpPr txBox="1"/>
          <p:nvPr/>
        </p:nvSpPr>
        <p:spPr>
          <a:xfrm>
            <a:off x="3298572" y="205090"/>
            <a:ext cx="8695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>
                <a:latin typeface="Palatino Linotype" panose="02040502050505030304" pitchFamily="18" charset="0"/>
              </a:rPr>
              <a:t>Key Staff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67DC5D-51F3-4CA1-BD5D-35DB251B8C11}"/>
              </a:ext>
            </a:extLst>
          </p:cNvPr>
          <p:cNvSpPr txBox="1">
            <a:spLocks/>
          </p:cNvSpPr>
          <p:nvPr/>
        </p:nvSpPr>
        <p:spPr>
          <a:xfrm>
            <a:off x="3657599" y="1077107"/>
            <a:ext cx="3814675" cy="5433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>
                <a:latin typeface="Palatino Linotype" panose="02040502050505030304" pitchFamily="18" charset="0"/>
              </a:rPr>
              <a:t>Curriculum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>
                <a:solidFill>
                  <a:srgbClr val="00B050"/>
                </a:solidFill>
                <a:latin typeface="Palatino Linotype" panose="02040502050505030304" pitchFamily="18" charset="0"/>
              </a:rPr>
              <a:t>Mrs Salmon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000">
                <a:latin typeface="Palatino Linotype" panose="02040502050505030304" pitchFamily="18" charset="0"/>
              </a:rPr>
              <a:t>(Senior Assistant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err="1">
                <a:latin typeface="Palatino Linotype" panose="02040502050505030304" pitchFamily="18" charset="0"/>
              </a:rPr>
              <a:t>Headteacher</a:t>
            </a:r>
            <a:r>
              <a:rPr lang="en-GB" sz="2000">
                <a:latin typeface="Palatino Linotype" panose="02040502050505030304" pitchFamily="18" charset="0"/>
              </a:rPr>
              <a:t> Curriculum)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sz="2000" b="1">
              <a:solidFill>
                <a:srgbClr val="00B050"/>
              </a:solidFill>
              <a:latin typeface="Palatino Linotype" panose="0204050205050503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>
                <a:solidFill>
                  <a:srgbClr val="00B050"/>
                </a:solidFill>
                <a:latin typeface="Palatino Linotype" panose="02040502050505030304" pitchFamily="18" charset="0"/>
              </a:rPr>
              <a:t>Mrs Dunn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000">
                <a:latin typeface="Palatino Linotype" panose="02040502050505030304" pitchFamily="18" charset="0"/>
              </a:rPr>
              <a:t>(Assistant </a:t>
            </a:r>
            <a:r>
              <a:rPr lang="en-GB" sz="2000" err="1">
                <a:latin typeface="Palatino Linotype" panose="02040502050505030304" pitchFamily="18" charset="0"/>
              </a:rPr>
              <a:t>Headteacher</a:t>
            </a:r>
            <a:r>
              <a:rPr lang="en-GB" sz="2000">
                <a:latin typeface="Palatino Linotype" panose="02040502050505030304" pitchFamily="18" charset="0"/>
              </a:rPr>
              <a:t>  Intervention)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sz="2000" b="1">
              <a:solidFill>
                <a:srgbClr val="00B050"/>
              </a:solidFill>
              <a:latin typeface="Palatino Linotype" panose="0204050205050503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>
                <a:solidFill>
                  <a:srgbClr val="00B050"/>
                </a:solidFill>
                <a:latin typeface="Palatino Linotype" panose="02040502050505030304" pitchFamily="18" charset="0"/>
              </a:rPr>
              <a:t>Mr Clark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000">
                <a:latin typeface="Palatino Linotype" panose="02040502050505030304" pitchFamily="18" charset="0"/>
              </a:rPr>
              <a:t>(Assistant </a:t>
            </a:r>
            <a:r>
              <a:rPr lang="en-GB" sz="2000" err="1">
                <a:latin typeface="Palatino Linotype" panose="02040502050505030304" pitchFamily="18" charset="0"/>
              </a:rPr>
              <a:t>Headteacher</a:t>
            </a:r>
            <a:r>
              <a:rPr lang="en-GB" sz="2000">
                <a:latin typeface="Palatino Linotype" panose="02040502050505030304" pitchFamily="18" charset="0"/>
              </a:rPr>
              <a:t>  Teaching, Learning &amp; Assessment)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sz="1800">
              <a:latin typeface="Palatino Linotype" panose="0204050205050503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GB" sz="1800">
              <a:latin typeface="Palatino Linotype" panose="0204050205050503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GB" sz="1800">
              <a:latin typeface="Palatino Linotype" panose="020405020505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86AAB5-6363-40E9-8872-D595A8A12467}"/>
              </a:ext>
            </a:extLst>
          </p:cNvPr>
          <p:cNvSpPr txBox="1"/>
          <p:nvPr/>
        </p:nvSpPr>
        <p:spPr>
          <a:xfrm>
            <a:off x="8151506" y="1077107"/>
            <a:ext cx="351130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000" b="1">
                <a:latin typeface="Palatino Linotype" panose="02040502050505030304" pitchFamily="18" charset="0"/>
                <a:cs typeface="Calibri" panose="020F0502020204030204" pitchFamily="34" charset="0"/>
              </a:rPr>
              <a:t>Pastoral</a:t>
            </a:r>
          </a:p>
          <a:p>
            <a:pPr marL="0" indent="0" algn="ctr">
              <a:buNone/>
            </a:pPr>
            <a:r>
              <a:rPr lang="en-GB" sz="2000" b="1">
                <a:solidFill>
                  <a:srgbClr val="00B05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Mr McHale </a:t>
            </a:r>
          </a:p>
          <a:p>
            <a:pPr marL="0" indent="0" algn="ctr">
              <a:buNone/>
            </a:pPr>
            <a:r>
              <a:rPr lang="en-GB" sz="2000">
                <a:latin typeface="Palatino Linotype" panose="02040502050505030304" pitchFamily="18" charset="0"/>
                <a:cs typeface="Calibri" panose="020F0502020204030204" pitchFamily="34" charset="0"/>
              </a:rPr>
              <a:t>(Senior Assistant </a:t>
            </a:r>
            <a:r>
              <a:rPr lang="en-GB" sz="2000" err="1">
                <a:latin typeface="Palatino Linotype" panose="02040502050505030304" pitchFamily="18" charset="0"/>
                <a:cs typeface="Calibri" panose="020F0502020204030204" pitchFamily="34" charset="0"/>
              </a:rPr>
              <a:t>Headteacher</a:t>
            </a:r>
            <a:r>
              <a:rPr lang="en-GB" sz="2000">
                <a:latin typeface="Palatino Linotype" panose="02040502050505030304" pitchFamily="18" charset="0"/>
                <a:cs typeface="Calibri" panose="020F0502020204030204" pitchFamily="34" charset="0"/>
              </a:rPr>
              <a:t> Pastoral)</a:t>
            </a:r>
          </a:p>
          <a:p>
            <a:pPr marL="0" indent="0" algn="ctr">
              <a:buNone/>
            </a:pPr>
            <a:endParaRPr lang="en-GB" sz="2000">
              <a:latin typeface="Palatino Linotype" panose="02040502050505030304" pitchFamily="18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GB" sz="2000" b="1">
                <a:solidFill>
                  <a:srgbClr val="00B05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Mr Green </a:t>
            </a:r>
          </a:p>
          <a:p>
            <a:pPr marL="0" indent="0" algn="ctr">
              <a:buNone/>
            </a:pPr>
            <a:r>
              <a:rPr lang="en-GB" sz="2000">
                <a:latin typeface="Palatino Linotype" panose="02040502050505030304" pitchFamily="18" charset="0"/>
                <a:cs typeface="Calibri" panose="020F0502020204030204" pitchFamily="34" charset="0"/>
              </a:rPr>
              <a:t>(Assistant </a:t>
            </a:r>
            <a:r>
              <a:rPr lang="en-GB" sz="2000" err="1">
                <a:latin typeface="Palatino Linotype" panose="02040502050505030304" pitchFamily="18" charset="0"/>
                <a:cs typeface="Calibri" panose="020F0502020204030204" pitchFamily="34" charset="0"/>
              </a:rPr>
              <a:t>Headteacher</a:t>
            </a:r>
            <a:r>
              <a:rPr lang="en-GB" sz="2000">
                <a:latin typeface="Palatino Linotype" panose="02040502050505030304" pitchFamily="18" charset="0"/>
                <a:cs typeface="Calibri" panose="020F0502020204030204" pitchFamily="34" charset="0"/>
              </a:rPr>
              <a:t> Pastoral)</a:t>
            </a:r>
          </a:p>
          <a:p>
            <a:pPr marL="0" indent="0" algn="ctr">
              <a:buNone/>
            </a:pPr>
            <a:endParaRPr lang="en-GB" sz="2000">
              <a:latin typeface="Palatino Linotype" panose="02040502050505030304" pitchFamily="18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GB" sz="2000" b="1">
                <a:solidFill>
                  <a:srgbClr val="00B05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Mr Davis </a:t>
            </a:r>
          </a:p>
          <a:p>
            <a:pPr marL="0" indent="0" algn="ctr">
              <a:buNone/>
            </a:pPr>
            <a:r>
              <a:rPr lang="en-GB" sz="2000">
                <a:latin typeface="Palatino Linotype" panose="02040502050505030304" pitchFamily="18" charset="0"/>
                <a:cs typeface="Calibri" panose="020F0502020204030204" pitchFamily="34" charset="0"/>
              </a:rPr>
              <a:t>(Assistant </a:t>
            </a:r>
            <a:r>
              <a:rPr lang="en-GB" sz="2000" err="1">
                <a:latin typeface="Palatino Linotype" panose="02040502050505030304" pitchFamily="18" charset="0"/>
                <a:cs typeface="Calibri" panose="020F0502020204030204" pitchFamily="34" charset="0"/>
              </a:rPr>
              <a:t>Headteacher</a:t>
            </a:r>
            <a:r>
              <a:rPr lang="en-GB" sz="2000">
                <a:latin typeface="Palatino Linotype" panose="02040502050505030304" pitchFamily="18" charset="0"/>
                <a:cs typeface="Calibri" panose="020F0502020204030204" pitchFamily="34" charset="0"/>
              </a:rPr>
              <a:t> Pastoral)</a:t>
            </a:r>
          </a:p>
          <a:p>
            <a:pPr marL="0" indent="0" algn="ctr">
              <a:buNone/>
            </a:pPr>
            <a:endParaRPr lang="en-GB" sz="2000">
              <a:latin typeface="Palatino Linotype" panose="02040502050505030304" pitchFamily="18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GB" sz="2000" b="1">
                <a:solidFill>
                  <a:srgbClr val="00B05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Heads of House/</a:t>
            </a:r>
            <a:r>
              <a:rPr lang="en-GB" sz="2000" b="1" err="1">
                <a:solidFill>
                  <a:srgbClr val="00B05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SENDCo</a:t>
            </a:r>
            <a:endParaRPr lang="en-GB" sz="2000" b="1">
              <a:solidFill>
                <a:srgbClr val="00B050"/>
              </a:solidFill>
              <a:latin typeface="Palatino Linotype" panose="020405020505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017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414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548727" y="589939"/>
            <a:ext cx="9643273" cy="61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u="sng">
                <a:latin typeface="Palatino Linotype" panose="02040502050505030304" pitchFamily="18" charset="0"/>
                <a:cs typeface="Calibri Light"/>
              </a:rPr>
              <a:t>How we will monitor your child's progress…       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637134" y="1326051"/>
            <a:ext cx="7776864" cy="3394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595" indent="0">
              <a:buFont typeface="Arial" panose="020B0604020202020204" pitchFamily="34" charset="0"/>
              <a:buNone/>
              <a:defRPr/>
            </a:pPr>
            <a:endParaRPr lang="en-GB" altLang="en-US" sz="3200" b="1">
              <a:latin typeface="Palatino Linotype" panose="02040502050505030304" pitchFamily="18" charset="0"/>
              <a:ea typeface="Calibri" pitchFamily="34" charset="0"/>
              <a:cs typeface="Calibri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F448EE4-1C91-4AC6-A0F2-A12FB2C1AADF}"/>
              </a:ext>
            </a:extLst>
          </p:cNvPr>
          <p:cNvSpPr txBox="1">
            <a:spLocks/>
          </p:cNvSpPr>
          <p:nvPr/>
        </p:nvSpPr>
        <p:spPr>
          <a:xfrm>
            <a:off x="4341998" y="1855809"/>
            <a:ext cx="7181836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latin typeface="Palatino Linotype" panose="02040502050505030304" pitchFamily="18" charset="0"/>
                <a:cs typeface="Calibri"/>
              </a:rPr>
              <a:t>CAT4</a:t>
            </a:r>
          </a:p>
          <a:p>
            <a:pPr marL="0" indent="0">
              <a:buNone/>
            </a:pPr>
            <a:endParaRPr lang="en-GB" dirty="0">
              <a:latin typeface="Palatino Linotype" panose="02040502050505030304" pitchFamily="18" charset="0"/>
              <a:cs typeface="Calibri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latin typeface="Palatino Linotype" panose="02040502050505030304" pitchFamily="18" charset="0"/>
                <a:cs typeface="Calibri"/>
              </a:rPr>
              <a:t>NGRT</a:t>
            </a:r>
          </a:p>
          <a:p>
            <a:pPr marL="0" indent="0">
              <a:buNone/>
            </a:pPr>
            <a:endParaRPr lang="en-GB" dirty="0">
              <a:latin typeface="Palatino Linotype" panose="02040502050505030304" pitchFamily="18" charset="0"/>
              <a:cs typeface="Calibri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latin typeface="Palatino Linotype" panose="02040502050505030304" pitchFamily="18" charset="0"/>
                <a:cs typeface="Calibri"/>
              </a:rPr>
              <a:t>Progress tests</a:t>
            </a:r>
          </a:p>
          <a:p>
            <a:pPr marL="0" indent="0">
              <a:buNone/>
            </a:pPr>
            <a:endParaRPr lang="en-GB" dirty="0">
              <a:latin typeface="Palatino Linotype" panose="02040502050505030304" pitchFamily="18" charset="0"/>
              <a:cs typeface="Calibri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latin typeface="Palatino Linotype" panose="02040502050505030304" pitchFamily="18" charset="0"/>
                <a:cs typeface="Calibri"/>
              </a:rPr>
              <a:t>Internal assessments</a:t>
            </a:r>
          </a:p>
        </p:txBody>
      </p:sp>
      <p:pic>
        <p:nvPicPr>
          <p:cNvPr id="1026" name="Picture 2" descr="Assessment Icon 3095964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133" y="291710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880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414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548727" y="589939"/>
            <a:ext cx="9643273" cy="61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u="sng">
                <a:latin typeface="Palatino Linotype" panose="02040502050505030304" pitchFamily="18" charset="0"/>
                <a:cs typeface="Calibri Light"/>
              </a:rPr>
              <a:t>Internal Assessments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637134" y="1326051"/>
            <a:ext cx="7776864" cy="3394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595" indent="0">
              <a:buFont typeface="Arial" panose="020B0604020202020204" pitchFamily="34" charset="0"/>
              <a:buNone/>
              <a:defRPr/>
            </a:pPr>
            <a:endParaRPr lang="en-GB" altLang="en-US" sz="3200" b="1">
              <a:latin typeface="Palatino Linotype" panose="02040502050505030304" pitchFamily="18" charset="0"/>
              <a:ea typeface="Calibri" pitchFamily="34" charset="0"/>
              <a:cs typeface="Calibri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F448EE4-1C91-4AC6-A0F2-A12FB2C1AADF}"/>
              </a:ext>
            </a:extLst>
          </p:cNvPr>
          <p:cNvSpPr txBox="1">
            <a:spLocks/>
          </p:cNvSpPr>
          <p:nvPr/>
        </p:nvSpPr>
        <p:spPr>
          <a:xfrm>
            <a:off x="3900841" y="1855809"/>
            <a:ext cx="7622993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>
                <a:latin typeface="Palatino Linotype"/>
                <a:cs typeface="Calibri"/>
              </a:rPr>
              <a:t>Each assessment will evaluate whether your child is making expected progress within our curriculum.</a:t>
            </a:r>
          </a:p>
          <a:p>
            <a:pPr>
              <a:buFont typeface="Wingdings" panose="05000000000000000000" pitchFamily="2" charset="2"/>
              <a:buChar char="ü"/>
            </a:pPr>
            <a:endParaRPr lang="en-GB">
              <a:latin typeface="Palatino Linotype" panose="02040502050505030304" pitchFamily="18" charset="0"/>
              <a:cs typeface="Calibri"/>
            </a:endParaRPr>
          </a:p>
        </p:txBody>
      </p:sp>
      <p:pic>
        <p:nvPicPr>
          <p:cNvPr id="3" name="Picture 3" descr="Table&#10;&#10;Description automatically generated">
            <a:extLst>
              <a:ext uri="{FF2B5EF4-FFF2-40B4-BE49-F238E27FC236}">
                <a16:creationId xmlns:a16="http://schemas.microsoft.com/office/drawing/2014/main" id="{F0AA018E-54B8-418E-BF94-EE2B3F5CE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514" y="3429000"/>
            <a:ext cx="6963900" cy="451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65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414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548726" y="281398"/>
            <a:ext cx="9643273" cy="61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u="sng">
                <a:latin typeface="Palatino Linotype" panose="02040502050505030304" pitchFamily="18" charset="0"/>
                <a:cs typeface="Calibri Light"/>
              </a:rPr>
              <a:t>Communication 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637134" y="1326051"/>
            <a:ext cx="7776864" cy="3394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595" indent="0">
              <a:buFont typeface="Arial" panose="020B0604020202020204" pitchFamily="34" charset="0"/>
              <a:buNone/>
              <a:defRPr/>
            </a:pPr>
            <a:endParaRPr lang="en-GB" altLang="en-US" sz="3200" b="1">
              <a:latin typeface="Palatino Linotype" panose="02040502050505030304" pitchFamily="18" charset="0"/>
              <a:ea typeface="Calibri" pitchFamily="34" charset="0"/>
              <a:cs typeface="Calibri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F448EE4-1C91-4AC6-A0F2-A12FB2C1AADF}"/>
              </a:ext>
            </a:extLst>
          </p:cNvPr>
          <p:cNvSpPr txBox="1">
            <a:spLocks/>
          </p:cNvSpPr>
          <p:nvPr/>
        </p:nvSpPr>
        <p:spPr>
          <a:xfrm>
            <a:off x="3730528" y="1138793"/>
            <a:ext cx="7876181" cy="52507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b="1" u="sng" dirty="0">
                <a:solidFill>
                  <a:srgbClr val="00B050"/>
                </a:solidFill>
                <a:latin typeface="Palatino Linotype" panose="02040502050505030304" pitchFamily="18" charset="0"/>
                <a:ea typeface="+mn-lt"/>
                <a:cs typeface="+mn-lt"/>
              </a:rPr>
              <a:t>Term 1</a:t>
            </a:r>
            <a:endParaRPr lang="en-US" dirty="0">
              <a:latin typeface="Palatino Linotype" panose="02040502050505030304" pitchFamily="18" charset="0"/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>
              <a:latin typeface="Palatino Linotype" panose="02040502050505030304" pitchFamily="18" charset="0"/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dirty="0">
                <a:latin typeface="Palatino Linotype" panose="02040502050505030304" pitchFamily="18" charset="0"/>
                <a:ea typeface="+mn-lt"/>
                <a:cs typeface="+mn-lt"/>
              </a:rPr>
              <a:t>November 2021:  Teachers assess progress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dirty="0">
                <a:latin typeface="Palatino Linotype" panose="02040502050505030304" pitchFamily="18" charset="0"/>
                <a:ea typeface="+mn-lt"/>
                <a:cs typeface="+mn-lt"/>
              </a:rPr>
              <a:t>December 2021: Grade Report to Parents/Carers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dirty="0">
              <a:latin typeface="Palatino Linotype" panose="02040502050505030304" pitchFamily="18" charset="0"/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b="1" u="sng" dirty="0">
                <a:solidFill>
                  <a:srgbClr val="00B050"/>
                </a:solidFill>
                <a:latin typeface="Palatino Linotype" panose="02040502050505030304" pitchFamily="18" charset="0"/>
                <a:ea typeface="+mn-lt"/>
                <a:cs typeface="+mn-lt"/>
              </a:rPr>
              <a:t>Term 2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dirty="0">
              <a:latin typeface="Palatino Linotype" panose="02040502050505030304" pitchFamily="18" charset="0"/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dirty="0">
                <a:latin typeface="Palatino Linotype" panose="02040502050505030304" pitchFamily="18" charset="0"/>
              </a:rPr>
              <a:t>January 2022: Teachers assess progress</a:t>
            </a:r>
            <a:endParaRPr lang="en-US" dirty="0">
              <a:latin typeface="Palatino Linotype" panose="02040502050505030304" pitchFamily="18" charset="0"/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dirty="0">
                <a:latin typeface="Palatino Linotype" panose="02040502050505030304" pitchFamily="18" charset="0"/>
                <a:ea typeface="+mn-lt"/>
                <a:cs typeface="+mn-lt"/>
              </a:rPr>
              <a:t>March 2022: Full written report to parents/carers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dirty="0">
              <a:latin typeface="Palatino Linotype" panose="02040502050505030304" pitchFamily="18" charset="0"/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b="1" u="sng" dirty="0">
                <a:solidFill>
                  <a:srgbClr val="00B050"/>
                </a:solidFill>
                <a:latin typeface="Palatino Linotype" panose="02040502050505030304" pitchFamily="18" charset="0"/>
                <a:ea typeface="+mn-lt"/>
                <a:cs typeface="+mn-lt"/>
              </a:rPr>
              <a:t>Term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Palatino Linotype" panose="02040502050505030304" pitchFamily="18" charset="0"/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dirty="0">
                <a:latin typeface="Palatino Linotype" panose="02040502050505030304" pitchFamily="18" charset="0"/>
                <a:ea typeface="+mn-lt"/>
                <a:cs typeface="+mn-lt"/>
              </a:rPr>
              <a:t>June 2022: Teachers assess progress: Formal examination hall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dirty="0">
                <a:latin typeface="Palatino Linotype" panose="02040502050505030304" pitchFamily="18" charset="0"/>
                <a:ea typeface="+mn-lt"/>
                <a:cs typeface="+mn-lt"/>
              </a:rPr>
              <a:t>July 2022: Grade report to parents/carers and parents evening.</a:t>
            </a:r>
            <a:endParaRPr lang="en-GB" dirty="0">
              <a:latin typeface="Palatino Linotype" panose="020405020505050303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9671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414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548726" y="281398"/>
            <a:ext cx="9643273" cy="61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u="sng">
                <a:latin typeface="Palatino Linotype" panose="02040502050505030304" pitchFamily="18" charset="0"/>
                <a:cs typeface="Calibri Light"/>
              </a:rPr>
              <a:t>Assessment 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637134" y="1326051"/>
            <a:ext cx="7776864" cy="3394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595" indent="0">
              <a:buFont typeface="Arial" panose="020B0604020202020204" pitchFamily="34" charset="0"/>
              <a:buNone/>
              <a:defRPr/>
            </a:pPr>
            <a:endParaRPr lang="en-GB" altLang="en-US" sz="3200" b="1">
              <a:latin typeface="Palatino Linotype" panose="02040502050505030304" pitchFamily="18" charset="0"/>
              <a:ea typeface="Calibri" pitchFamily="34" charset="0"/>
              <a:cs typeface="Calibri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88DE23D-6024-464C-BEE7-475E9B7D39C6}"/>
              </a:ext>
            </a:extLst>
          </p:cNvPr>
          <p:cNvSpPr txBox="1">
            <a:spLocks/>
          </p:cNvSpPr>
          <p:nvPr/>
        </p:nvSpPr>
        <p:spPr>
          <a:xfrm>
            <a:off x="3739942" y="1231211"/>
            <a:ext cx="7674056" cy="507754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GB" b="1">
              <a:latin typeface="Palatino Linotype" panose="0204050205050503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99714" y="1326051"/>
            <a:ext cx="80145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GB" sz="3200" dirty="0">
                <a:latin typeface="Palatino Linotype" panose="02040502050505030304" pitchFamily="18" charset="0"/>
              </a:rPr>
              <a:t>Change in assessment at GCSE from grades to numbers.</a:t>
            </a:r>
            <a:endParaRPr lang="en-GB" sz="3200" dirty="0">
              <a:latin typeface="Palatino Linotype" panose="02040502050505030304" pitchFamily="18" charset="0"/>
              <a:cs typeface="Calibri"/>
            </a:endParaRPr>
          </a:p>
          <a:p>
            <a:pPr fontAlgn="auto">
              <a:spcAft>
                <a:spcPts val="0"/>
              </a:spcAft>
            </a:pPr>
            <a:endParaRPr lang="en-GB" sz="3200" dirty="0">
              <a:latin typeface="Palatino Linotype" panose="02040502050505030304" pitchFamily="18" charset="0"/>
            </a:endParaRPr>
          </a:p>
          <a:p>
            <a:pPr marL="81915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GB" sz="3200" dirty="0">
              <a:latin typeface="Palatino Linotype" panose="02040502050505030304" pitchFamily="18" charset="0"/>
              <a:cs typeface="Calibri"/>
            </a:endParaRPr>
          </a:p>
          <a:p>
            <a:pPr fontAlgn="auto">
              <a:spcAft>
                <a:spcPts val="0"/>
              </a:spcAft>
            </a:pPr>
            <a:r>
              <a:rPr lang="en-GB" sz="3200" dirty="0">
                <a:latin typeface="Palatino Linotype" panose="02040502050505030304" pitchFamily="18" charset="0"/>
              </a:rPr>
              <a:t>Current Y8 (examined in 2025)</a:t>
            </a:r>
            <a:endParaRPr lang="en-GB" sz="3200" dirty="0">
              <a:latin typeface="Palatino Linotype" panose="02040502050505030304" pitchFamily="18" charset="0"/>
              <a:cs typeface="Calibri"/>
            </a:endParaRPr>
          </a:p>
          <a:p>
            <a:pPr lvl="1" fontAlgn="auto">
              <a:spcAft>
                <a:spcPts val="0"/>
              </a:spcAft>
            </a:pPr>
            <a:endParaRPr lang="en-GB" sz="2800" dirty="0">
              <a:latin typeface="Palatino Linotype" panose="02040502050505030304" pitchFamily="18" charset="0"/>
            </a:endParaRPr>
          </a:p>
          <a:p>
            <a:pPr lvl="1" fontAlgn="auto">
              <a:spcAft>
                <a:spcPts val="0"/>
              </a:spcAft>
            </a:pPr>
            <a:r>
              <a:rPr lang="en-GB" sz="2800" dirty="0">
                <a:latin typeface="Palatino Linotype" panose="02040502050505030304" pitchFamily="18" charset="0"/>
              </a:rPr>
              <a:t>All subjects will be assessed using numbers</a:t>
            </a:r>
          </a:p>
        </p:txBody>
      </p:sp>
    </p:spTree>
    <p:extLst>
      <p:ext uri="{BB962C8B-B14F-4D97-AF65-F5344CB8AC3E}">
        <p14:creationId xmlns:p14="http://schemas.microsoft.com/office/powerpoint/2010/main" val="3441268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414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637134" y="1326051"/>
            <a:ext cx="7776864" cy="3394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595" indent="0">
              <a:buFont typeface="Arial" panose="020B0604020202020204" pitchFamily="34" charset="0"/>
              <a:buNone/>
              <a:defRPr/>
            </a:pPr>
            <a:endParaRPr lang="en-GB" altLang="en-US" sz="3200" b="1">
              <a:latin typeface="Palatino Linotype" panose="02040502050505030304" pitchFamily="18" charset="0"/>
              <a:ea typeface="Calibri" pitchFamily="34" charset="0"/>
              <a:cs typeface="Calibri"/>
            </a:endParaRPr>
          </a:p>
        </p:txBody>
      </p:sp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2437A202-1F09-465C-9488-224F40C58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saturation sat="200000"/>
                    </a14:imgEffect>
                    <a14:imgEffect>
                      <a14:brightnessContrast bright="-2000" contrast="-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0977" y="218781"/>
            <a:ext cx="5108663" cy="641584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900CF0-DEDC-40E5-9FFE-9970E44875B7}"/>
              </a:ext>
            </a:extLst>
          </p:cNvPr>
          <p:cNvSpPr txBox="1"/>
          <p:nvPr/>
        </p:nvSpPr>
        <p:spPr>
          <a:xfrm>
            <a:off x="3805429" y="2102357"/>
            <a:ext cx="2926351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>
                <a:latin typeface="Palatino Linotype" panose="02040502050505030304" pitchFamily="18" charset="0"/>
              </a:rPr>
              <a:t>5 = </a:t>
            </a:r>
          </a:p>
          <a:p>
            <a:r>
              <a:rPr lang="en-GB" sz="3200">
                <a:latin typeface="Palatino Linotype" panose="02040502050505030304" pitchFamily="18" charset="0"/>
              </a:rPr>
              <a:t>Strong Pass</a:t>
            </a:r>
          </a:p>
          <a:p>
            <a:endParaRPr lang="en-GB" sz="3200">
              <a:latin typeface="Palatino Linotype" panose="02040502050505030304" pitchFamily="18" charset="0"/>
            </a:endParaRPr>
          </a:p>
          <a:p>
            <a:r>
              <a:rPr lang="en-GB" sz="3200">
                <a:latin typeface="Palatino Linotype" panose="02040502050505030304" pitchFamily="18" charset="0"/>
              </a:rPr>
              <a:t>4 = </a:t>
            </a:r>
          </a:p>
          <a:p>
            <a:r>
              <a:rPr lang="en-GB" sz="3200">
                <a:latin typeface="Palatino Linotype" panose="02040502050505030304" pitchFamily="18" charset="0"/>
              </a:rPr>
              <a:t>Standard Pass</a:t>
            </a:r>
          </a:p>
          <a:p>
            <a:pPr algn="ctr"/>
            <a:endParaRPr lang="en-GB" sz="320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78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414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DC041D-0C91-4F65-9ED4-598B83B2B58F}"/>
              </a:ext>
            </a:extLst>
          </p:cNvPr>
          <p:cNvSpPr txBox="1"/>
          <p:nvPr/>
        </p:nvSpPr>
        <p:spPr>
          <a:xfrm>
            <a:off x="3057350" y="205089"/>
            <a:ext cx="8695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i="1" u="sng">
                <a:latin typeface="Palatino Linotype" panose="02040502050505030304" pitchFamily="18" charset="0"/>
              </a:rPr>
              <a:t>Let your light shine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4704B1-2719-482C-BA03-07147ACC0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6972" y="2446733"/>
            <a:ext cx="3442913" cy="4321434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8120798-8ED3-4F15-AB82-28F1BC39791B}"/>
              </a:ext>
            </a:extLst>
          </p:cNvPr>
          <p:cNvSpPr txBox="1">
            <a:spLocks/>
          </p:cNvSpPr>
          <p:nvPr/>
        </p:nvSpPr>
        <p:spPr>
          <a:xfrm>
            <a:off x="3680040" y="2811370"/>
            <a:ext cx="5305186" cy="3749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u="sng">
                <a:latin typeface="Palatino Linotype" panose="02040502050505030304" pitchFamily="18" charset="0"/>
              </a:rPr>
              <a:t>Aspirational Target Grades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>
                <a:latin typeface="Palatino Linotype" panose="02040502050505030304" pitchFamily="18" charset="0"/>
              </a:rPr>
              <a:t>Based on KS2 end point i.e. end of Y6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>
                <a:latin typeface="Palatino Linotype" panose="02040502050505030304" pitchFamily="18" charset="0"/>
              </a:rPr>
              <a:t>‘Optimistically ambitious’ top 25% nationally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>
                <a:latin typeface="Palatino Linotype" panose="02040502050505030304" pitchFamily="18" charset="0"/>
              </a:rPr>
              <a:t>Grade potential to aim towards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>
              <a:latin typeface="Palatino Linotype" panose="0204050205050503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u="sng">
                <a:latin typeface="Palatino Linotype" panose="02040502050505030304" pitchFamily="18" charset="0"/>
              </a:rPr>
              <a:t>Outcomes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>
                <a:latin typeface="Palatino Linotype" panose="02040502050505030304" pitchFamily="18" charset="0"/>
              </a:rPr>
              <a:t>9-1 grades: 5 strong pass; 4 standard pass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>
                <a:latin typeface="Palatino Linotype" panose="02040502050505030304" pitchFamily="18" charset="0"/>
              </a:rPr>
              <a:t>D*-P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300"/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51013" y="976108"/>
            <a:ext cx="8246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>
                <a:latin typeface="Palatino Linotype" panose="02040502050505030304" pitchFamily="18" charset="0"/>
              </a:rPr>
              <a:t>Through Christ, in partnership and with service and witness at the core of all we do, our school will be a centre of excellence. We will educate the whole person so that everyone fulfils their academic potential, aspires highly and is optimistically ambitious. </a:t>
            </a:r>
          </a:p>
        </p:txBody>
      </p:sp>
    </p:spTree>
    <p:extLst>
      <p:ext uri="{BB962C8B-B14F-4D97-AF65-F5344CB8AC3E}">
        <p14:creationId xmlns:p14="http://schemas.microsoft.com/office/powerpoint/2010/main" val="1258729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65A50-66C2-4477-AFC7-B8BD2B4CB017}"/>
              </a:ext>
            </a:extLst>
          </p:cNvPr>
          <p:cNvSpPr txBox="1"/>
          <p:nvPr/>
        </p:nvSpPr>
        <p:spPr>
          <a:xfrm>
            <a:off x="807813" y="748848"/>
            <a:ext cx="10619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Class Groupings 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1F210033-A84D-4BA3-919B-E81470D88627}"/>
              </a:ext>
            </a:extLst>
          </p:cNvPr>
          <p:cNvSpPr txBox="1"/>
          <p:nvPr/>
        </p:nvSpPr>
        <p:spPr>
          <a:xfrm>
            <a:off x="1945554" y="5232975"/>
            <a:ext cx="834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b="1" i="1"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Let your light shine </a:t>
            </a:r>
          </a:p>
        </p:txBody>
      </p:sp>
      <p:pic>
        <p:nvPicPr>
          <p:cNvPr id="9" name="Picture 8" descr="See the source image">
            <a:extLst>
              <a:ext uri="{FF2B5EF4-FFF2-40B4-BE49-F238E27FC236}">
                <a16:creationId xmlns:a16="http://schemas.microsoft.com/office/drawing/2014/main" id="{E3284669-1F84-404A-8B8E-B82ACC173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317" y="2537085"/>
            <a:ext cx="2327365" cy="222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597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414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548725" y="175723"/>
            <a:ext cx="9643273" cy="61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u="sng" dirty="0">
                <a:latin typeface="Palatino Linotype" panose="02040502050505030304" pitchFamily="18" charset="0"/>
                <a:cs typeface="Calibri Light"/>
              </a:rPr>
              <a:t>Year 8 Class Groupings  </a:t>
            </a:r>
          </a:p>
        </p:txBody>
      </p:sp>
      <p:sp>
        <p:nvSpPr>
          <p:cNvPr id="24" name="Content Placeholder 4"/>
          <p:cNvSpPr txBox="1">
            <a:spLocks/>
          </p:cNvSpPr>
          <p:nvPr/>
        </p:nvSpPr>
        <p:spPr>
          <a:xfrm>
            <a:off x="3781015" y="1066427"/>
            <a:ext cx="8010815" cy="5615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GB" sz="2600" dirty="0">
                <a:latin typeface="Palatino Linotype" panose="02040502050505030304" pitchFamily="18" charset="0"/>
              </a:rPr>
              <a:t>KS2 information on progress and transition information from Primary schools used to group students.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sz="2600" dirty="0">
              <a:latin typeface="Palatino Linotype" panose="0204050205050503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sz="2600" dirty="0">
                <a:latin typeface="Palatino Linotype" panose="02040502050505030304" pitchFamily="18" charset="0"/>
              </a:rPr>
              <a:t>Progress evaluated throughout the year.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sz="2600" dirty="0">
              <a:latin typeface="Palatino Linotype" panose="0204050205050503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sz="2600" dirty="0">
                <a:latin typeface="Palatino Linotype" panose="02040502050505030304" pitchFamily="18" charset="0"/>
              </a:rPr>
              <a:t>In year progress and end of year progress in Y8 exams as well as KS2 results are used to set year 9 groups.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sz="2600" dirty="0">
              <a:latin typeface="Palatino Linotype" panose="0204050205050503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sz="2600" dirty="0">
                <a:latin typeface="Palatino Linotype" panose="02040502050505030304" pitchFamily="18" charset="0"/>
              </a:rPr>
              <a:t>Class groupings reviewed regularly in year 8 and reset again going into Y9 based on in year progress and end of year progress in Y8 exams</a:t>
            </a:r>
          </a:p>
        </p:txBody>
      </p:sp>
    </p:spTree>
    <p:extLst>
      <p:ext uri="{BB962C8B-B14F-4D97-AF65-F5344CB8AC3E}">
        <p14:creationId xmlns:p14="http://schemas.microsoft.com/office/powerpoint/2010/main" val="2323630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414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548727" y="703467"/>
            <a:ext cx="9643273" cy="61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b="1" u="sng">
                <a:latin typeface="Palatino Linotype" panose="02040502050505030304" pitchFamily="18" charset="0"/>
                <a:cs typeface="Calibri Light"/>
              </a:rPr>
              <a:t>Class Group Structure  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214910"/>
              </p:ext>
            </p:extLst>
          </p:nvPr>
        </p:nvGraphicFramePr>
        <p:xfrm>
          <a:off x="3543696" y="1656343"/>
          <a:ext cx="2952328" cy="278574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val="3593180349"/>
                    </a:ext>
                  </a:extLst>
                </a:gridCol>
              </a:tblGrid>
              <a:tr h="583566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Palatino Linotype" panose="02040502050505030304" pitchFamily="18" charset="0"/>
                        </a:rPr>
                        <a:t>Class groupings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64139579"/>
                  </a:ext>
                </a:extLst>
              </a:tr>
              <a:tr h="1985426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Palatino Linotype" panose="02040502050505030304" pitchFamily="18" charset="0"/>
                        </a:rPr>
                        <a:t>English, MFL, Geography, History, Art, IT, Music, RE and Science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977930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497328"/>
              </p:ext>
            </p:extLst>
          </p:nvPr>
        </p:nvGraphicFramePr>
        <p:xfrm>
          <a:off x="6663550" y="1653540"/>
          <a:ext cx="2725226" cy="35509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25226">
                  <a:extLst>
                    <a:ext uri="{9D8B030D-6E8A-4147-A177-3AD203B41FA5}">
                      <a16:colId xmlns:a16="http://schemas.microsoft.com/office/drawing/2014/main" val="2187546090"/>
                    </a:ext>
                  </a:extLst>
                </a:gridCol>
              </a:tblGrid>
              <a:tr h="81088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Palatino Linotype" panose="02040502050505030304" pitchFamily="18" charset="0"/>
                        </a:rPr>
                        <a:t>Design and Tech groups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83949108"/>
                  </a:ext>
                </a:extLst>
              </a:tr>
              <a:tr h="1758107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Palatino Linotype" panose="02040502050505030304" pitchFamily="18" charset="0"/>
                        </a:rPr>
                        <a:t>Smaller groups taught on rotation</a:t>
                      </a:r>
                      <a:r>
                        <a:rPr lang="en-GB" sz="2800" baseline="0" dirty="0">
                          <a:latin typeface="Palatino Linotype" panose="02040502050505030304" pitchFamily="18" charset="0"/>
                        </a:rPr>
                        <a:t> of Food, textiles and  product design</a:t>
                      </a:r>
                      <a:endParaRPr lang="en-GB" sz="2800" dirty="0">
                        <a:latin typeface="Palatino Linotype" panose="0204050205050503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56157869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715549"/>
              </p:ext>
            </p:extLst>
          </p:nvPr>
        </p:nvGraphicFramePr>
        <p:xfrm>
          <a:off x="9556302" y="1666577"/>
          <a:ext cx="2328074" cy="23641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328074">
                  <a:extLst>
                    <a:ext uri="{9D8B030D-6E8A-4147-A177-3AD203B41FA5}">
                      <a16:colId xmlns:a16="http://schemas.microsoft.com/office/drawing/2014/main" val="1494354363"/>
                    </a:ext>
                  </a:extLst>
                </a:gridCol>
              </a:tblGrid>
              <a:tr h="588706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Palatino Linotype" panose="02040502050505030304" pitchFamily="18" charset="0"/>
                        </a:rPr>
                        <a:t>PE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20000280"/>
                  </a:ext>
                </a:extLst>
              </a:tr>
              <a:tr h="171768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Palatino Linotype" panose="02040502050505030304" pitchFamily="18" charset="0"/>
                        </a:rPr>
                        <a:t>PE groups</a:t>
                      </a:r>
                      <a:r>
                        <a:rPr lang="en-GB" sz="2800" baseline="0" dirty="0">
                          <a:latin typeface="Palatino Linotype" panose="02040502050505030304" pitchFamily="18" charset="0"/>
                        </a:rPr>
                        <a:t> slightly different to class groups</a:t>
                      </a:r>
                      <a:endParaRPr lang="en-GB" sz="2800" dirty="0">
                        <a:latin typeface="Palatino Linotype" panose="0204050205050503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81229006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785022"/>
              </p:ext>
            </p:extLst>
          </p:nvPr>
        </p:nvGraphicFramePr>
        <p:xfrm>
          <a:off x="3559960" y="4895278"/>
          <a:ext cx="2936064" cy="172450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936064">
                  <a:extLst>
                    <a:ext uri="{9D8B030D-6E8A-4147-A177-3AD203B41FA5}">
                      <a16:colId xmlns:a16="http://schemas.microsoft.com/office/drawing/2014/main" val="1475737814"/>
                    </a:ext>
                  </a:extLst>
                </a:gridCol>
              </a:tblGrid>
              <a:tr h="421286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Palatino Linotype" panose="02040502050505030304" pitchFamily="18" charset="0"/>
                        </a:rPr>
                        <a:t>Maths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98647428"/>
                  </a:ext>
                </a:extLst>
              </a:tr>
              <a:tr h="1229202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Palatino Linotype" panose="02040502050505030304" pitchFamily="18" charset="0"/>
                        </a:rPr>
                        <a:t>Groups</a:t>
                      </a:r>
                      <a:r>
                        <a:rPr lang="en-GB" sz="2800" baseline="0" dirty="0">
                          <a:latin typeface="Palatino Linotype" panose="02040502050505030304" pitchFamily="18" charset="0"/>
                        </a:rPr>
                        <a:t> set based on progress in Y7</a:t>
                      </a:r>
                      <a:endParaRPr lang="en-GB" sz="2800" dirty="0">
                        <a:latin typeface="Palatino Linotype" panose="0204050205050503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52757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040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65A50-66C2-4477-AFC7-B8BD2B4CB017}"/>
              </a:ext>
            </a:extLst>
          </p:cNvPr>
          <p:cNvSpPr txBox="1"/>
          <p:nvPr/>
        </p:nvSpPr>
        <p:spPr>
          <a:xfrm>
            <a:off x="807813" y="748848"/>
            <a:ext cx="10619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Literacy 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1F210033-A84D-4BA3-919B-E81470D88627}"/>
              </a:ext>
            </a:extLst>
          </p:cNvPr>
          <p:cNvSpPr txBox="1"/>
          <p:nvPr/>
        </p:nvSpPr>
        <p:spPr>
          <a:xfrm>
            <a:off x="1945554" y="5232975"/>
            <a:ext cx="834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b="1" i="1"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Let your light shine </a:t>
            </a:r>
          </a:p>
        </p:txBody>
      </p:sp>
      <p:pic>
        <p:nvPicPr>
          <p:cNvPr id="9" name="Picture 8" descr="See the source image">
            <a:extLst>
              <a:ext uri="{FF2B5EF4-FFF2-40B4-BE49-F238E27FC236}">
                <a16:creationId xmlns:a16="http://schemas.microsoft.com/office/drawing/2014/main" id="{E3284669-1F84-404A-8B8E-B82ACC173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317" y="2537085"/>
            <a:ext cx="2327365" cy="222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63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65A50-66C2-4477-AFC7-B8BD2B4CB017}"/>
              </a:ext>
            </a:extLst>
          </p:cNvPr>
          <p:cNvSpPr txBox="1"/>
          <p:nvPr/>
        </p:nvSpPr>
        <p:spPr>
          <a:xfrm>
            <a:off x="807813" y="748848"/>
            <a:ext cx="10619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Pastoral Team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1F210033-A84D-4BA3-919B-E81470D88627}"/>
              </a:ext>
            </a:extLst>
          </p:cNvPr>
          <p:cNvSpPr txBox="1"/>
          <p:nvPr/>
        </p:nvSpPr>
        <p:spPr>
          <a:xfrm>
            <a:off x="1945554" y="5232975"/>
            <a:ext cx="834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b="1" i="1"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Let your light shine </a:t>
            </a:r>
          </a:p>
        </p:txBody>
      </p:sp>
      <p:pic>
        <p:nvPicPr>
          <p:cNvPr id="9" name="Picture 8" descr="See the source image">
            <a:extLst>
              <a:ext uri="{FF2B5EF4-FFF2-40B4-BE49-F238E27FC236}">
                <a16:creationId xmlns:a16="http://schemas.microsoft.com/office/drawing/2014/main" id="{E3284669-1F84-404A-8B8E-B82ACC173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317" y="2537085"/>
            <a:ext cx="2327365" cy="222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631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29" y="2074362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6217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548727" y="304750"/>
            <a:ext cx="9643273" cy="61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u="sng">
                <a:latin typeface="Palatino Linotype" panose="02040502050505030304" pitchFamily="18" charset="0"/>
                <a:cs typeface="Calibri Light"/>
              </a:rPr>
              <a:t>Importance of literacy…  </a:t>
            </a:r>
          </a:p>
        </p:txBody>
      </p:sp>
      <p:sp>
        <p:nvSpPr>
          <p:cNvPr id="3" name="Rectangle 2"/>
          <p:cNvSpPr/>
          <p:nvPr/>
        </p:nvSpPr>
        <p:spPr>
          <a:xfrm>
            <a:off x="3289586" y="1049038"/>
            <a:ext cx="84180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>
                <a:latin typeface="Palatino Linotype" panose="02040502050505030304" pitchFamily="18" charset="0"/>
                <a:ea typeface="+mn-lt"/>
                <a:cs typeface="+mn-lt"/>
              </a:rPr>
              <a:t>Young people who leave school without good literacy skills are held back at every stage of life. It is therefore a whole-school priority to ensure that </a:t>
            </a:r>
            <a:r>
              <a:rPr lang="en-GB" sz="2400" b="1">
                <a:latin typeface="Palatino Linotype" panose="02040502050505030304" pitchFamily="18" charset="0"/>
                <a:ea typeface="+mn-lt"/>
                <a:cs typeface="+mn-lt"/>
              </a:rPr>
              <a:t>all pupils at St Robert’s learn to read, write and communicate effectively</a:t>
            </a:r>
            <a:r>
              <a:rPr lang="en-GB" sz="2400">
                <a:latin typeface="Palatino Linotype" panose="02040502050505030304" pitchFamily="18" charset="0"/>
                <a:ea typeface="+mn-lt"/>
                <a:cs typeface="+mn-lt"/>
              </a:rPr>
              <a:t>. </a:t>
            </a:r>
          </a:p>
          <a:p>
            <a:endParaRPr lang="en-GB" sz="2400">
              <a:latin typeface="Palatino Linotype" panose="02040502050505030304" pitchFamily="18" charset="0"/>
            </a:endParaRPr>
          </a:p>
          <a:p>
            <a:r>
              <a:rPr lang="en-GB" sz="2400">
                <a:latin typeface="Palatino Linotype" panose="02040502050505030304" pitchFamily="18" charset="0"/>
                <a:ea typeface="+mn-lt"/>
                <a:cs typeface="+mn-lt"/>
              </a:rPr>
              <a:t>To monitor pupil progress in literacy, termly reading assessments are completed throughout Year 7 and 8 and reported to parents in the form of a </a:t>
            </a:r>
            <a:r>
              <a:rPr lang="en-GB" sz="2400" b="1">
                <a:latin typeface="Palatino Linotype" panose="02040502050505030304" pitchFamily="18" charset="0"/>
                <a:ea typeface="+mn-lt"/>
                <a:cs typeface="+mn-lt"/>
              </a:rPr>
              <a:t>Standardised Age Score</a:t>
            </a:r>
            <a:r>
              <a:rPr lang="en-GB" sz="2400">
                <a:latin typeface="Palatino Linotype" panose="02040502050505030304" pitchFamily="18" charset="0"/>
                <a:ea typeface="+mn-lt"/>
                <a:cs typeface="+mn-lt"/>
              </a:rPr>
              <a:t>.</a:t>
            </a:r>
          </a:p>
          <a:p>
            <a:endParaRPr lang="en-GB" sz="2400">
              <a:latin typeface="Palatino Linotype" panose="02040502050505030304" pitchFamily="18" charset="0"/>
            </a:endParaRPr>
          </a:p>
          <a:p>
            <a:r>
              <a:rPr lang="en-GB" sz="2400">
                <a:latin typeface="Palatino Linotype" panose="02040502050505030304" pitchFamily="18" charset="0"/>
                <a:ea typeface="+mn-lt"/>
                <a:cs typeface="+mn-lt"/>
              </a:rPr>
              <a:t>A ‘SAS’ of 100 is average. </a:t>
            </a:r>
            <a:endParaRPr lang="en-GB" sz="2400">
              <a:latin typeface="Palatino Linotype" panose="02040502050505030304" pitchFamily="18" charset="0"/>
            </a:endParaRPr>
          </a:p>
          <a:p>
            <a:r>
              <a:rPr lang="en-GB" sz="2400">
                <a:latin typeface="Palatino Linotype" panose="02040502050505030304" pitchFamily="18" charset="0"/>
                <a:ea typeface="+mn-lt"/>
                <a:cs typeface="+mn-lt"/>
              </a:rPr>
              <a:t>A ‘SAS’ of &lt;89 suggests reading intervention is needed.</a:t>
            </a:r>
            <a:endParaRPr lang="en-GB" sz="2400"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>
              <a:latin typeface="Palatino Linotype" panose="02040502050505030304" pitchFamily="18" charset="0"/>
              <a:cs typeface="Calibri" panose="020F0502020204030204"/>
            </a:endParaRPr>
          </a:p>
        </p:txBody>
      </p:sp>
      <p:pic>
        <p:nvPicPr>
          <p:cNvPr id="8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3B2B010-EFC3-4752-B3FA-893D40610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383" y="5512788"/>
            <a:ext cx="8235350" cy="134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47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29" y="2074362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6217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07204" y="58475"/>
            <a:ext cx="8458886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6"/>
                </a:solidFill>
                <a:latin typeface="Palatino Linotype" panose="02040502050505030304" pitchFamily="18" charset="0"/>
              </a:rPr>
              <a:t>Reading for pleasure </a:t>
            </a:r>
            <a:r>
              <a:rPr lang="en-GB" sz="2800" dirty="0">
                <a:latin typeface="Palatino Linotype" panose="02040502050505030304" pitchFamily="18" charset="0"/>
              </a:rPr>
              <a:t>has a variety of benefits; research shows that frequent reading improves:</a:t>
            </a:r>
          </a:p>
          <a:p>
            <a:endParaRPr lang="en-GB" sz="2800" dirty="0"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800" dirty="0">
                <a:latin typeface="Palatino Linotype" panose="02040502050505030304" pitchFamily="18" charset="0"/>
              </a:rPr>
              <a:t>Reading attainment;</a:t>
            </a:r>
            <a:endParaRPr lang="en-GB" sz="2800" dirty="0">
              <a:latin typeface="Palatino Linotype" panose="02040502050505030304" pitchFamily="18" charset="0"/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800" dirty="0">
                <a:latin typeface="Palatino Linotype" panose="02040502050505030304" pitchFamily="18" charset="0"/>
              </a:rPr>
              <a:t>Writing ability;</a:t>
            </a:r>
            <a:endParaRPr lang="en-GB" sz="2800" dirty="0">
              <a:latin typeface="Palatino Linotype" panose="02040502050505030304" pitchFamily="18" charset="0"/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800" dirty="0">
                <a:latin typeface="Palatino Linotype" panose="02040502050505030304" pitchFamily="18" charset="0"/>
              </a:rPr>
              <a:t>Text comprehension and grammar; 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800" dirty="0">
                <a:latin typeface="Palatino Linotype" panose="02040502050505030304" pitchFamily="18" charset="0"/>
              </a:rPr>
              <a:t>Breadth of vocabulary;</a:t>
            </a:r>
            <a:endParaRPr lang="en-GB" sz="2800" dirty="0">
              <a:latin typeface="Palatino Linotype" panose="02040502050505030304" pitchFamily="18" charset="0"/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800" dirty="0">
                <a:latin typeface="Palatino Linotype" panose="02040502050505030304" pitchFamily="18" charset="0"/>
              </a:rPr>
              <a:t>Self-confidence as a reader; </a:t>
            </a:r>
            <a:endParaRPr lang="en-GB" sz="2800" dirty="0">
              <a:latin typeface="Palatino Linotype" panose="02040502050505030304" pitchFamily="18" charset="0"/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800" dirty="0">
                <a:latin typeface="Palatino Linotype" panose="02040502050505030304" pitchFamily="18" charset="0"/>
              </a:rPr>
              <a:t>General knowledge; and  </a:t>
            </a:r>
            <a:endParaRPr lang="en-GB" sz="2800" dirty="0">
              <a:latin typeface="Palatino Linotype" panose="02040502050505030304" pitchFamily="18" charset="0"/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800" dirty="0">
                <a:latin typeface="Palatino Linotype" panose="02040502050505030304" pitchFamily="18" charset="0"/>
              </a:rPr>
              <a:t>Understanding of other cultures</a:t>
            </a:r>
            <a:endParaRPr lang="en-GB" sz="2800" dirty="0">
              <a:latin typeface="Palatino Linotype" panose="02040502050505030304" pitchFamily="18" charset="0"/>
              <a:cs typeface="Calibri"/>
            </a:endParaRPr>
          </a:p>
          <a:p>
            <a:endParaRPr lang="en-GB" sz="2000" dirty="0">
              <a:latin typeface="Palatino Linotype" panose="02040502050505030304" pitchFamily="18" charset="0"/>
            </a:endParaRPr>
          </a:p>
          <a:p>
            <a:r>
              <a:rPr lang="en-GB" sz="2800" dirty="0">
                <a:latin typeface="Palatino Linotype" panose="02040502050505030304" pitchFamily="18" charset="0"/>
              </a:rPr>
              <a:t>At St Robert’s, we nurture pupils’ motivation to read through:</a:t>
            </a:r>
            <a:endParaRPr lang="en-GB" sz="2800" dirty="0">
              <a:latin typeface="Palatino Linotype" panose="02040502050505030304" pitchFamily="18" charset="0"/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800" dirty="0">
                <a:latin typeface="Palatino Linotype" panose="02040502050505030304" pitchFamily="18" charset="0"/>
              </a:rPr>
              <a:t>Half-termly library visits</a:t>
            </a:r>
            <a:endParaRPr lang="en-GB" sz="2800" dirty="0">
              <a:latin typeface="Palatino Linotype" panose="02040502050505030304" pitchFamily="18" charset="0"/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800" dirty="0">
                <a:latin typeface="Palatino Linotype" panose="02040502050505030304" pitchFamily="18" charset="0"/>
              </a:rPr>
              <a:t>Library lunch passes</a:t>
            </a:r>
            <a:endParaRPr lang="en-GB" sz="2800" dirty="0">
              <a:latin typeface="Palatino Linotype" panose="020405020505050303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5780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65A50-66C2-4477-AFC7-B8BD2B4CB017}"/>
              </a:ext>
            </a:extLst>
          </p:cNvPr>
          <p:cNvSpPr txBox="1"/>
          <p:nvPr/>
        </p:nvSpPr>
        <p:spPr>
          <a:xfrm>
            <a:off x="807813" y="748848"/>
            <a:ext cx="10619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Homework  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1F210033-A84D-4BA3-919B-E81470D88627}"/>
              </a:ext>
            </a:extLst>
          </p:cNvPr>
          <p:cNvSpPr txBox="1"/>
          <p:nvPr/>
        </p:nvSpPr>
        <p:spPr>
          <a:xfrm>
            <a:off x="1945554" y="5232975"/>
            <a:ext cx="834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b="1" i="1"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Let your light shine </a:t>
            </a:r>
          </a:p>
        </p:txBody>
      </p:sp>
      <p:pic>
        <p:nvPicPr>
          <p:cNvPr id="9" name="Picture 8" descr="See the source image">
            <a:extLst>
              <a:ext uri="{FF2B5EF4-FFF2-40B4-BE49-F238E27FC236}">
                <a16:creationId xmlns:a16="http://schemas.microsoft.com/office/drawing/2014/main" id="{E3284669-1F84-404A-8B8E-B82ACC173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317" y="2537085"/>
            <a:ext cx="2327365" cy="222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25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566" y="381784"/>
            <a:ext cx="11123268" cy="864096"/>
          </a:xfrm>
        </p:spPr>
        <p:txBody>
          <a:bodyPr>
            <a:noAutofit/>
          </a:bodyPr>
          <a:lstStyle/>
          <a:p>
            <a:pPr algn="ctr"/>
            <a:r>
              <a:rPr lang="en-GB" sz="3600" b="1" u="sng">
                <a:latin typeface="Palatino Linotype" panose="02040502050505030304" pitchFamily="18" charset="0"/>
              </a:rPr>
              <a:t>What does the evidence tell us about homework ?</a:t>
            </a:r>
            <a:r>
              <a:rPr lang="en-GB" sz="3600" b="1">
                <a:solidFill>
                  <a:srgbClr val="00B050"/>
                </a:solidFill>
              </a:rPr>
              <a:t> </a:t>
            </a:r>
            <a:br>
              <a:rPr lang="en-GB" sz="3600" b="1">
                <a:solidFill>
                  <a:srgbClr val="00B050"/>
                </a:solidFill>
              </a:rPr>
            </a:br>
            <a:r>
              <a:rPr lang="en-GB" sz="3600" b="1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322524" y="5470902"/>
            <a:ext cx="905100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322523" y="1658319"/>
            <a:ext cx="0" cy="38125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78125" y="5772727"/>
            <a:ext cx="35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Cost per pupil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513364" y="2928158"/>
            <a:ext cx="3862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Effect Size (months gain)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177871" y="5470902"/>
            <a:ext cx="1446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77870" y="1908718"/>
            <a:ext cx="1446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322523" y="5470903"/>
            <a:ext cx="0" cy="79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03122" y="5536803"/>
            <a:ext cx="6387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  <a:latin typeface="Times" charset="0"/>
              </a:rPr>
              <a:t>£0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0668" y="5301625"/>
            <a:ext cx="449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  <a:latin typeface="Times" charset="0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3725" y="1739441"/>
            <a:ext cx="638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  <a:latin typeface="Times" charset="0"/>
              </a:rPr>
              <a:t>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13047" y="5555687"/>
            <a:ext cx="1177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  <a:latin typeface="Times" charset="0"/>
              </a:rPr>
              <a:t>£1000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9401995" y="5473539"/>
            <a:ext cx="0" cy="79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1444379" y="2117935"/>
            <a:ext cx="2183219" cy="3934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</a:rPr>
              <a:t>Meta-cognitive</a:t>
            </a: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113595" y="2498512"/>
            <a:ext cx="2183219" cy="3934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</a:rPr>
              <a:t>Peer tutoring</a:t>
            </a: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373533" y="2722007"/>
            <a:ext cx="1786248" cy="4102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</a:rPr>
              <a:t>Early Years</a:t>
            </a: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911973" y="2847815"/>
            <a:ext cx="1686033" cy="3934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</a:rPr>
              <a:t>1-1 tuition</a:t>
            </a: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822439" y="2847814"/>
            <a:ext cx="1844477" cy="5689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FF0000"/>
                </a:solidFill>
              </a:rPr>
              <a:t>Homework (Secondary)</a:t>
            </a:r>
            <a:endParaRPr lang="en-GB" sz="2400" b="1">
              <a:solidFill>
                <a:srgbClr val="FF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853203" y="4848269"/>
            <a:ext cx="1504859" cy="3934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</a:rPr>
              <a:t>Mentoring</a:t>
            </a: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615793" y="4487529"/>
            <a:ext cx="1504859" cy="4625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</a:rPr>
              <a:t>Summer schools</a:t>
            </a: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568927" y="4682972"/>
            <a:ext cx="1504859" cy="5209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</a:rPr>
              <a:t>After school</a:t>
            </a: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5682200" y="5267764"/>
            <a:ext cx="1675861" cy="3934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</a:rPr>
              <a:t>Aspirations</a:t>
            </a: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767337" y="5241673"/>
            <a:ext cx="1942855" cy="5209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</a:rPr>
              <a:t>Performance pay</a:t>
            </a: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9990943" y="4037757"/>
            <a:ext cx="1942855" cy="5209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</a:rPr>
              <a:t>Smaller classes</a:t>
            </a: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0791" y="5423974"/>
            <a:ext cx="2354021" cy="3934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</a:rPr>
              <a:t>Ability grouping</a:t>
            </a: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9439" y="1077721"/>
            <a:ext cx="4265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Most promising for raising attainment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582304" y="1739441"/>
            <a:ext cx="2162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May be worth it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213422" y="4644176"/>
            <a:ext cx="1938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Small effects / high cost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004584" y="1874630"/>
            <a:ext cx="1687032" cy="3560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</a:rPr>
              <a:t>Feedback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179044" y="3841055"/>
            <a:ext cx="1675861" cy="3934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</a:rPr>
              <a:t>Phonics</a:t>
            </a: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369527" y="4921359"/>
            <a:ext cx="1825173" cy="5420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</a:rPr>
              <a:t>Homework (Primary)</a:t>
            </a: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822440" y="3451906"/>
            <a:ext cx="2261993" cy="3891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</a:rPr>
              <a:t>Collaborative</a:t>
            </a: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779141" y="3751130"/>
            <a:ext cx="1486412" cy="57325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</a:rPr>
              <a:t>Small </a:t>
            </a:r>
            <a:r>
              <a:rPr lang="en-GB" sz="1600" err="1">
                <a:solidFill>
                  <a:srgbClr val="000000"/>
                </a:solidFill>
              </a:rPr>
              <a:t>gp</a:t>
            </a:r>
            <a:r>
              <a:rPr lang="en-GB" sz="1600">
                <a:solidFill>
                  <a:srgbClr val="000000"/>
                </a:solidFill>
              </a:rPr>
              <a:t> tuition</a:t>
            </a: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526600" y="3979350"/>
            <a:ext cx="1848801" cy="5102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</a:rPr>
              <a:t>Parental involvement</a:t>
            </a: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779140" y="4558754"/>
            <a:ext cx="1976392" cy="45181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</a:rPr>
              <a:t>Individualised learning</a:t>
            </a: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448644" y="4298256"/>
            <a:ext cx="1167149" cy="2883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</a:rPr>
              <a:t>ICT</a:t>
            </a: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265553" y="3585946"/>
            <a:ext cx="1686033" cy="3934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</a:rPr>
              <a:t>Behaviour</a:t>
            </a: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1179045" y="4325419"/>
            <a:ext cx="1686033" cy="3934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0000"/>
                </a:solidFill>
              </a:rPr>
              <a:t>Social</a:t>
            </a: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" name="Freeform 1"/>
          <p:cNvSpPr/>
          <p:nvPr/>
        </p:nvSpPr>
        <p:spPr bwMode="auto">
          <a:xfrm>
            <a:off x="1320800" y="1504950"/>
            <a:ext cx="5054600" cy="2884911"/>
          </a:xfrm>
          <a:custGeom>
            <a:avLst/>
            <a:gdLst>
              <a:gd name="connsiteX0" fmla="*/ 0 w 3771900"/>
              <a:gd name="connsiteY0" fmla="*/ 2457450 h 2479594"/>
              <a:gd name="connsiteX1" fmla="*/ 1428750 w 3771900"/>
              <a:gd name="connsiteY1" fmla="*/ 2324100 h 2479594"/>
              <a:gd name="connsiteX2" fmla="*/ 2857500 w 3771900"/>
              <a:gd name="connsiteY2" fmla="*/ 1295400 h 2479594"/>
              <a:gd name="connsiteX3" fmla="*/ 3771900 w 3771900"/>
              <a:gd name="connsiteY3" fmla="*/ 0 h 2479594"/>
              <a:gd name="connsiteX4" fmla="*/ 3771900 w 3771900"/>
              <a:gd name="connsiteY4" fmla="*/ 0 h 2479594"/>
              <a:gd name="connsiteX0" fmla="*/ 0 w 3714750"/>
              <a:gd name="connsiteY0" fmla="*/ 2476500 h 2494180"/>
              <a:gd name="connsiteX1" fmla="*/ 1371600 w 3714750"/>
              <a:gd name="connsiteY1" fmla="*/ 2324100 h 2494180"/>
              <a:gd name="connsiteX2" fmla="*/ 2800350 w 3714750"/>
              <a:gd name="connsiteY2" fmla="*/ 1295400 h 2494180"/>
              <a:gd name="connsiteX3" fmla="*/ 3714750 w 3714750"/>
              <a:gd name="connsiteY3" fmla="*/ 0 h 2494180"/>
              <a:gd name="connsiteX4" fmla="*/ 3714750 w 3714750"/>
              <a:gd name="connsiteY4" fmla="*/ 0 h 2494180"/>
              <a:gd name="connsiteX0" fmla="*/ 0 w 3714750"/>
              <a:gd name="connsiteY0" fmla="*/ 2476500 h 2476500"/>
              <a:gd name="connsiteX1" fmla="*/ 1371600 w 3714750"/>
              <a:gd name="connsiteY1" fmla="*/ 2324100 h 2476500"/>
              <a:gd name="connsiteX2" fmla="*/ 2800350 w 3714750"/>
              <a:gd name="connsiteY2" fmla="*/ 1295400 h 2476500"/>
              <a:gd name="connsiteX3" fmla="*/ 3714750 w 3714750"/>
              <a:gd name="connsiteY3" fmla="*/ 0 h 2476500"/>
              <a:gd name="connsiteX4" fmla="*/ 3714750 w 3714750"/>
              <a:gd name="connsiteY4" fmla="*/ 0 h 2476500"/>
              <a:gd name="connsiteX0" fmla="*/ 0 w 3714750"/>
              <a:gd name="connsiteY0" fmla="*/ 2571750 h 2571750"/>
              <a:gd name="connsiteX1" fmla="*/ 1371600 w 3714750"/>
              <a:gd name="connsiteY1" fmla="*/ 2324100 h 2571750"/>
              <a:gd name="connsiteX2" fmla="*/ 2800350 w 3714750"/>
              <a:gd name="connsiteY2" fmla="*/ 1295400 h 2571750"/>
              <a:gd name="connsiteX3" fmla="*/ 3714750 w 3714750"/>
              <a:gd name="connsiteY3" fmla="*/ 0 h 2571750"/>
              <a:gd name="connsiteX4" fmla="*/ 3714750 w 3714750"/>
              <a:gd name="connsiteY4" fmla="*/ 0 h 2571750"/>
              <a:gd name="connsiteX0" fmla="*/ 0 w 3790950"/>
              <a:gd name="connsiteY0" fmla="*/ 2590800 h 2590800"/>
              <a:gd name="connsiteX1" fmla="*/ 1447800 w 3790950"/>
              <a:gd name="connsiteY1" fmla="*/ 2324100 h 2590800"/>
              <a:gd name="connsiteX2" fmla="*/ 2876550 w 3790950"/>
              <a:gd name="connsiteY2" fmla="*/ 1295400 h 2590800"/>
              <a:gd name="connsiteX3" fmla="*/ 3790950 w 3790950"/>
              <a:gd name="connsiteY3" fmla="*/ 0 h 2590800"/>
              <a:gd name="connsiteX4" fmla="*/ 3790950 w 3790950"/>
              <a:gd name="connsiteY4" fmla="*/ 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0950" h="2590800">
                <a:moveTo>
                  <a:pt x="0" y="2590800"/>
                </a:moveTo>
                <a:cubicBezTo>
                  <a:pt x="476250" y="2544762"/>
                  <a:pt x="968375" y="2540000"/>
                  <a:pt x="1447800" y="2324100"/>
                </a:cubicBezTo>
                <a:cubicBezTo>
                  <a:pt x="1927225" y="2108200"/>
                  <a:pt x="2486025" y="1682750"/>
                  <a:pt x="2876550" y="1295400"/>
                </a:cubicBezTo>
                <a:cubicBezTo>
                  <a:pt x="3267075" y="908050"/>
                  <a:pt x="3790950" y="0"/>
                  <a:pt x="3790950" y="0"/>
                </a:cubicBezTo>
                <a:lnTo>
                  <a:pt x="3790950" y="0"/>
                </a:lnTo>
              </a:path>
            </a:pathLst>
          </a:custGeom>
          <a:noFill/>
          <a:ln w="76200" cap="flat" cmpd="sng" algn="ctr">
            <a:solidFill>
              <a:schemeClr val="accent3">
                <a:lumMod val="5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1346201" y="2695214"/>
            <a:ext cx="10813580" cy="2682406"/>
          </a:xfrm>
          <a:custGeom>
            <a:avLst/>
            <a:gdLst>
              <a:gd name="connsiteX0" fmla="*/ 0 w 7162800"/>
              <a:gd name="connsiteY0" fmla="*/ 3314700 h 3330276"/>
              <a:gd name="connsiteX1" fmla="*/ 2228850 w 7162800"/>
              <a:gd name="connsiteY1" fmla="*/ 3200400 h 3330276"/>
              <a:gd name="connsiteX2" fmla="*/ 4495800 w 7162800"/>
              <a:gd name="connsiteY2" fmla="*/ 2362200 h 3330276"/>
              <a:gd name="connsiteX3" fmla="*/ 5924550 w 7162800"/>
              <a:gd name="connsiteY3" fmla="*/ 1562100 h 3330276"/>
              <a:gd name="connsiteX4" fmla="*/ 7162800 w 7162800"/>
              <a:gd name="connsiteY4" fmla="*/ 0 h 3330276"/>
              <a:gd name="connsiteX0" fmla="*/ 0 w 7162800"/>
              <a:gd name="connsiteY0" fmla="*/ 3314700 h 3317986"/>
              <a:gd name="connsiteX1" fmla="*/ 2209800 w 7162800"/>
              <a:gd name="connsiteY1" fmla="*/ 3086100 h 3317986"/>
              <a:gd name="connsiteX2" fmla="*/ 4495800 w 7162800"/>
              <a:gd name="connsiteY2" fmla="*/ 2362200 h 3317986"/>
              <a:gd name="connsiteX3" fmla="*/ 5924550 w 7162800"/>
              <a:gd name="connsiteY3" fmla="*/ 1562100 h 3317986"/>
              <a:gd name="connsiteX4" fmla="*/ 7162800 w 7162800"/>
              <a:gd name="connsiteY4" fmla="*/ 0 h 3317986"/>
              <a:gd name="connsiteX0" fmla="*/ 0 w 7162800"/>
              <a:gd name="connsiteY0" fmla="*/ 3409950 h 3411900"/>
              <a:gd name="connsiteX1" fmla="*/ 2209800 w 7162800"/>
              <a:gd name="connsiteY1" fmla="*/ 3086100 h 3411900"/>
              <a:gd name="connsiteX2" fmla="*/ 4495800 w 7162800"/>
              <a:gd name="connsiteY2" fmla="*/ 2362200 h 3411900"/>
              <a:gd name="connsiteX3" fmla="*/ 5924550 w 7162800"/>
              <a:gd name="connsiteY3" fmla="*/ 1562100 h 3411900"/>
              <a:gd name="connsiteX4" fmla="*/ 7162800 w 7162800"/>
              <a:gd name="connsiteY4" fmla="*/ 0 h 3411900"/>
              <a:gd name="connsiteX0" fmla="*/ 0 w 7162800"/>
              <a:gd name="connsiteY0" fmla="*/ 3409950 h 3409950"/>
              <a:gd name="connsiteX1" fmla="*/ 2209800 w 7162800"/>
              <a:gd name="connsiteY1" fmla="*/ 3086100 h 3409950"/>
              <a:gd name="connsiteX2" fmla="*/ 4495800 w 7162800"/>
              <a:gd name="connsiteY2" fmla="*/ 2362200 h 3409950"/>
              <a:gd name="connsiteX3" fmla="*/ 5924550 w 7162800"/>
              <a:gd name="connsiteY3" fmla="*/ 1562100 h 3409950"/>
              <a:gd name="connsiteX4" fmla="*/ 7162800 w 7162800"/>
              <a:gd name="connsiteY4" fmla="*/ 0 h 3409950"/>
              <a:gd name="connsiteX0" fmla="*/ 0 w 7162800"/>
              <a:gd name="connsiteY0" fmla="*/ 3409950 h 3409950"/>
              <a:gd name="connsiteX1" fmla="*/ 2209800 w 7162800"/>
              <a:gd name="connsiteY1" fmla="*/ 3086100 h 3409950"/>
              <a:gd name="connsiteX2" fmla="*/ 4495800 w 7162800"/>
              <a:gd name="connsiteY2" fmla="*/ 2362200 h 3409950"/>
              <a:gd name="connsiteX3" fmla="*/ 5791200 w 7162800"/>
              <a:gd name="connsiteY3" fmla="*/ 1619250 h 3409950"/>
              <a:gd name="connsiteX4" fmla="*/ 7162800 w 7162800"/>
              <a:gd name="connsiteY4" fmla="*/ 0 h 3409950"/>
              <a:gd name="connsiteX0" fmla="*/ 0 w 7162800"/>
              <a:gd name="connsiteY0" fmla="*/ 3409950 h 3409950"/>
              <a:gd name="connsiteX1" fmla="*/ 2209800 w 7162800"/>
              <a:gd name="connsiteY1" fmla="*/ 3086100 h 3409950"/>
              <a:gd name="connsiteX2" fmla="*/ 4495800 w 7162800"/>
              <a:gd name="connsiteY2" fmla="*/ 2362200 h 3409950"/>
              <a:gd name="connsiteX3" fmla="*/ 5791200 w 7162800"/>
              <a:gd name="connsiteY3" fmla="*/ 1619250 h 3409950"/>
              <a:gd name="connsiteX4" fmla="*/ 7162800 w 7162800"/>
              <a:gd name="connsiteY4" fmla="*/ 0 h 3409950"/>
              <a:gd name="connsiteX0" fmla="*/ 0 w 7565756"/>
              <a:gd name="connsiteY0" fmla="*/ 3130981 h 3130981"/>
              <a:gd name="connsiteX1" fmla="*/ 2209800 w 7565756"/>
              <a:gd name="connsiteY1" fmla="*/ 2807131 h 3130981"/>
              <a:gd name="connsiteX2" fmla="*/ 4495800 w 7565756"/>
              <a:gd name="connsiteY2" fmla="*/ 2083231 h 3130981"/>
              <a:gd name="connsiteX3" fmla="*/ 5791200 w 7565756"/>
              <a:gd name="connsiteY3" fmla="*/ 1340281 h 3130981"/>
              <a:gd name="connsiteX4" fmla="*/ 7565756 w 7565756"/>
              <a:gd name="connsiteY4" fmla="*/ 0 h 3130981"/>
              <a:gd name="connsiteX0" fmla="*/ 0 w 7565756"/>
              <a:gd name="connsiteY0" fmla="*/ 3130981 h 3130981"/>
              <a:gd name="connsiteX1" fmla="*/ 2209800 w 7565756"/>
              <a:gd name="connsiteY1" fmla="*/ 2807131 h 3130981"/>
              <a:gd name="connsiteX2" fmla="*/ 4495800 w 7565756"/>
              <a:gd name="connsiteY2" fmla="*/ 2083231 h 3130981"/>
              <a:gd name="connsiteX3" fmla="*/ 5884190 w 7565756"/>
              <a:gd name="connsiteY3" fmla="*/ 1495264 h 3130981"/>
              <a:gd name="connsiteX4" fmla="*/ 7565756 w 7565756"/>
              <a:gd name="connsiteY4" fmla="*/ 0 h 3130981"/>
              <a:gd name="connsiteX0" fmla="*/ 0 w 7565756"/>
              <a:gd name="connsiteY0" fmla="*/ 3130981 h 3130981"/>
              <a:gd name="connsiteX1" fmla="*/ 2209800 w 7565756"/>
              <a:gd name="connsiteY1" fmla="*/ 2807131 h 3130981"/>
              <a:gd name="connsiteX2" fmla="*/ 4511298 w 7565756"/>
              <a:gd name="connsiteY2" fmla="*/ 2191719 h 3130981"/>
              <a:gd name="connsiteX3" fmla="*/ 5884190 w 7565756"/>
              <a:gd name="connsiteY3" fmla="*/ 1495264 h 3130981"/>
              <a:gd name="connsiteX4" fmla="*/ 7565756 w 7565756"/>
              <a:gd name="connsiteY4" fmla="*/ 0 h 3130981"/>
              <a:gd name="connsiteX0" fmla="*/ 0 w 7705240"/>
              <a:gd name="connsiteY0" fmla="*/ 3022493 h 3022493"/>
              <a:gd name="connsiteX1" fmla="*/ 2209800 w 7705240"/>
              <a:gd name="connsiteY1" fmla="*/ 2698643 h 3022493"/>
              <a:gd name="connsiteX2" fmla="*/ 4511298 w 7705240"/>
              <a:gd name="connsiteY2" fmla="*/ 2083231 h 3022493"/>
              <a:gd name="connsiteX3" fmla="*/ 5884190 w 7705240"/>
              <a:gd name="connsiteY3" fmla="*/ 1386776 h 3022493"/>
              <a:gd name="connsiteX4" fmla="*/ 7705240 w 7705240"/>
              <a:gd name="connsiteY4" fmla="*/ 0 h 3022493"/>
              <a:gd name="connsiteX0" fmla="*/ 0 w 7705240"/>
              <a:gd name="connsiteY0" fmla="*/ 3022493 h 3022493"/>
              <a:gd name="connsiteX1" fmla="*/ 2209800 w 7705240"/>
              <a:gd name="connsiteY1" fmla="*/ 2698643 h 3022493"/>
              <a:gd name="connsiteX2" fmla="*/ 4511298 w 7705240"/>
              <a:gd name="connsiteY2" fmla="*/ 2083231 h 3022493"/>
              <a:gd name="connsiteX3" fmla="*/ 5977180 w 7705240"/>
              <a:gd name="connsiteY3" fmla="*/ 1402274 h 3022493"/>
              <a:gd name="connsiteX4" fmla="*/ 7705240 w 7705240"/>
              <a:gd name="connsiteY4" fmla="*/ 0 h 3022493"/>
              <a:gd name="connsiteX0" fmla="*/ 0 w 7705240"/>
              <a:gd name="connsiteY0" fmla="*/ 3022493 h 3022493"/>
              <a:gd name="connsiteX1" fmla="*/ 2209800 w 7705240"/>
              <a:gd name="connsiteY1" fmla="*/ 2698643 h 3022493"/>
              <a:gd name="connsiteX2" fmla="*/ 4511298 w 7705240"/>
              <a:gd name="connsiteY2" fmla="*/ 2083231 h 3022493"/>
              <a:gd name="connsiteX3" fmla="*/ 5977180 w 7705240"/>
              <a:gd name="connsiteY3" fmla="*/ 1402274 h 3022493"/>
              <a:gd name="connsiteX4" fmla="*/ 7705240 w 7705240"/>
              <a:gd name="connsiteY4" fmla="*/ 0 h 3022493"/>
              <a:gd name="connsiteX0" fmla="*/ 0 w 7705240"/>
              <a:gd name="connsiteY0" fmla="*/ 3022493 h 3022493"/>
              <a:gd name="connsiteX1" fmla="*/ 2209800 w 7705240"/>
              <a:gd name="connsiteY1" fmla="*/ 2698643 h 3022493"/>
              <a:gd name="connsiteX2" fmla="*/ 4511298 w 7705240"/>
              <a:gd name="connsiteY2" fmla="*/ 2083231 h 3022493"/>
              <a:gd name="connsiteX3" fmla="*/ 6039173 w 7705240"/>
              <a:gd name="connsiteY3" fmla="*/ 1495263 h 3022493"/>
              <a:gd name="connsiteX4" fmla="*/ 7705240 w 7705240"/>
              <a:gd name="connsiteY4" fmla="*/ 0 h 3022493"/>
              <a:gd name="connsiteX0" fmla="*/ 0 w 7705240"/>
              <a:gd name="connsiteY0" fmla="*/ 3022493 h 3022493"/>
              <a:gd name="connsiteX1" fmla="*/ 2209800 w 7705240"/>
              <a:gd name="connsiteY1" fmla="*/ 2698643 h 3022493"/>
              <a:gd name="connsiteX2" fmla="*/ 4542295 w 7705240"/>
              <a:gd name="connsiteY2" fmla="*/ 2176221 h 3022493"/>
              <a:gd name="connsiteX3" fmla="*/ 6039173 w 7705240"/>
              <a:gd name="connsiteY3" fmla="*/ 1495263 h 3022493"/>
              <a:gd name="connsiteX4" fmla="*/ 7705240 w 7705240"/>
              <a:gd name="connsiteY4" fmla="*/ 0 h 3022493"/>
              <a:gd name="connsiteX0" fmla="*/ 0 w 7782732"/>
              <a:gd name="connsiteY0" fmla="*/ 2759022 h 2759022"/>
              <a:gd name="connsiteX1" fmla="*/ 2209800 w 7782732"/>
              <a:gd name="connsiteY1" fmla="*/ 2435172 h 2759022"/>
              <a:gd name="connsiteX2" fmla="*/ 4542295 w 7782732"/>
              <a:gd name="connsiteY2" fmla="*/ 1912750 h 2759022"/>
              <a:gd name="connsiteX3" fmla="*/ 6039173 w 7782732"/>
              <a:gd name="connsiteY3" fmla="*/ 1231792 h 2759022"/>
              <a:gd name="connsiteX4" fmla="*/ 7782732 w 7782732"/>
              <a:gd name="connsiteY4" fmla="*/ 0 h 2759022"/>
              <a:gd name="connsiteX0" fmla="*/ 0 w 7782732"/>
              <a:gd name="connsiteY0" fmla="*/ 2759022 h 2759022"/>
              <a:gd name="connsiteX1" fmla="*/ 2209800 w 7782732"/>
              <a:gd name="connsiteY1" fmla="*/ 2435172 h 2759022"/>
              <a:gd name="connsiteX2" fmla="*/ 4542295 w 7782732"/>
              <a:gd name="connsiteY2" fmla="*/ 1912750 h 2759022"/>
              <a:gd name="connsiteX3" fmla="*/ 6039173 w 7782732"/>
              <a:gd name="connsiteY3" fmla="*/ 1231792 h 2759022"/>
              <a:gd name="connsiteX4" fmla="*/ 7782732 w 7782732"/>
              <a:gd name="connsiteY4" fmla="*/ 0 h 2759022"/>
              <a:gd name="connsiteX0" fmla="*/ 0 w 7782732"/>
              <a:gd name="connsiteY0" fmla="*/ 2681530 h 2681530"/>
              <a:gd name="connsiteX1" fmla="*/ 2209800 w 7782732"/>
              <a:gd name="connsiteY1" fmla="*/ 2357680 h 2681530"/>
              <a:gd name="connsiteX2" fmla="*/ 4542295 w 7782732"/>
              <a:gd name="connsiteY2" fmla="*/ 1835258 h 2681530"/>
              <a:gd name="connsiteX3" fmla="*/ 6039173 w 7782732"/>
              <a:gd name="connsiteY3" fmla="*/ 1154300 h 2681530"/>
              <a:gd name="connsiteX4" fmla="*/ 7782732 w 7782732"/>
              <a:gd name="connsiteY4" fmla="*/ 0 h 2681530"/>
              <a:gd name="connsiteX0" fmla="*/ 0 w 7782732"/>
              <a:gd name="connsiteY0" fmla="*/ 2681530 h 2681530"/>
              <a:gd name="connsiteX1" fmla="*/ 2209800 w 7782732"/>
              <a:gd name="connsiteY1" fmla="*/ 2357680 h 2681530"/>
              <a:gd name="connsiteX2" fmla="*/ 4542295 w 7782732"/>
              <a:gd name="connsiteY2" fmla="*/ 1835258 h 2681530"/>
              <a:gd name="connsiteX3" fmla="*/ 6039173 w 7782732"/>
              <a:gd name="connsiteY3" fmla="*/ 1154300 h 2681530"/>
              <a:gd name="connsiteX4" fmla="*/ 7782732 w 7782732"/>
              <a:gd name="connsiteY4" fmla="*/ 0 h 2681530"/>
              <a:gd name="connsiteX0" fmla="*/ 0 w 7829227"/>
              <a:gd name="connsiteY0" fmla="*/ 2619537 h 2619537"/>
              <a:gd name="connsiteX1" fmla="*/ 2209800 w 7829227"/>
              <a:gd name="connsiteY1" fmla="*/ 2295687 h 2619537"/>
              <a:gd name="connsiteX2" fmla="*/ 4542295 w 7829227"/>
              <a:gd name="connsiteY2" fmla="*/ 1773265 h 2619537"/>
              <a:gd name="connsiteX3" fmla="*/ 6039173 w 7829227"/>
              <a:gd name="connsiteY3" fmla="*/ 1092307 h 2619537"/>
              <a:gd name="connsiteX4" fmla="*/ 7829227 w 7829227"/>
              <a:gd name="connsiteY4" fmla="*/ 0 h 2619537"/>
              <a:gd name="connsiteX0" fmla="*/ 0 w 7829227"/>
              <a:gd name="connsiteY0" fmla="*/ 2619537 h 2619537"/>
              <a:gd name="connsiteX1" fmla="*/ 2209800 w 7829227"/>
              <a:gd name="connsiteY1" fmla="*/ 2295687 h 2619537"/>
              <a:gd name="connsiteX2" fmla="*/ 4542295 w 7829227"/>
              <a:gd name="connsiteY2" fmla="*/ 1773265 h 2619537"/>
              <a:gd name="connsiteX3" fmla="*/ 6039173 w 7829227"/>
              <a:gd name="connsiteY3" fmla="*/ 1092307 h 2619537"/>
              <a:gd name="connsiteX4" fmla="*/ 7829227 w 7829227"/>
              <a:gd name="connsiteY4" fmla="*/ 0 h 261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9227" h="2619537">
                <a:moveTo>
                  <a:pt x="0" y="2619537"/>
                </a:moveTo>
                <a:cubicBezTo>
                  <a:pt x="835025" y="2527462"/>
                  <a:pt x="1452751" y="2436732"/>
                  <a:pt x="2209800" y="2295687"/>
                </a:cubicBezTo>
                <a:cubicBezTo>
                  <a:pt x="2966849" y="2154642"/>
                  <a:pt x="3904066" y="1973828"/>
                  <a:pt x="4542295" y="1773265"/>
                </a:cubicBezTo>
                <a:cubicBezTo>
                  <a:pt x="5180524" y="1572702"/>
                  <a:pt x="5506526" y="1358469"/>
                  <a:pt x="6039173" y="1092307"/>
                </a:cubicBezTo>
                <a:cubicBezTo>
                  <a:pt x="6618314" y="779651"/>
                  <a:pt x="7199877" y="460213"/>
                  <a:pt x="7829227" y="0"/>
                </a:cubicBezTo>
              </a:path>
            </a:pathLst>
          </a:custGeom>
          <a:noFill/>
          <a:ln w="76200" cap="flat" cmpd="sng" algn="ctr">
            <a:solidFill>
              <a:schemeClr val="accent3">
                <a:lumMod val="5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96813" y="6309320"/>
            <a:ext cx="76962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www.educationendowmentfoundation.org.uk/toolkit</a:t>
            </a:r>
            <a:endParaRPr lang="en-GB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67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3" grpId="0"/>
      <p:bldP spid="44" grpId="0"/>
      <p:bldP spid="2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29" y="2074362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6217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548727" y="304750"/>
            <a:ext cx="9643273" cy="61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u="sng">
                <a:latin typeface="Palatino Linotype" panose="02040502050505030304" pitchFamily="18" charset="0"/>
                <a:cs typeface="Calibri Light"/>
              </a:rPr>
              <a:t>What does homework look like?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337840" y="1052736"/>
            <a:ext cx="8611068" cy="5141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b="1"/>
          </a:p>
          <a:p>
            <a:r>
              <a:rPr lang="en-GB" b="1">
                <a:latin typeface="Palatino Linotype" panose="02040502050505030304" pitchFamily="18" charset="0"/>
              </a:rPr>
              <a:t>Prepare - </a:t>
            </a:r>
            <a:r>
              <a:rPr lang="en-GB">
                <a:latin typeface="Palatino Linotype" panose="02040502050505030304" pitchFamily="18" charset="0"/>
              </a:rPr>
              <a:t>tasks required to prepare, successfully, for the next lesson or beyond. </a:t>
            </a:r>
          </a:p>
          <a:p>
            <a:endParaRPr lang="en-GB">
              <a:latin typeface="Palatino Linotype" panose="02040502050505030304" pitchFamily="18" charset="0"/>
            </a:endParaRPr>
          </a:p>
          <a:p>
            <a:r>
              <a:rPr lang="en-GB" b="1">
                <a:latin typeface="Palatino Linotype" panose="02040502050505030304" pitchFamily="18" charset="0"/>
              </a:rPr>
              <a:t>Consolidate - </a:t>
            </a:r>
            <a:r>
              <a:rPr lang="en-GB">
                <a:latin typeface="Palatino Linotype" panose="02040502050505030304" pitchFamily="18" charset="0"/>
              </a:rPr>
              <a:t>tasks which helps to reinforce the challenging nature of the work done in class.</a:t>
            </a:r>
          </a:p>
          <a:p>
            <a:endParaRPr lang="en-GB">
              <a:latin typeface="Palatino Linotype" panose="02040502050505030304" pitchFamily="18" charset="0"/>
            </a:endParaRPr>
          </a:p>
          <a:p>
            <a:r>
              <a:rPr lang="en-GB" b="1">
                <a:latin typeface="Palatino Linotype" panose="02040502050505030304" pitchFamily="18" charset="0"/>
              </a:rPr>
              <a:t>Extend - </a:t>
            </a:r>
            <a:r>
              <a:rPr lang="en-GB">
                <a:latin typeface="Palatino Linotype" panose="02040502050505030304" pitchFamily="18" charset="0"/>
              </a:rPr>
              <a:t>tasks designed to challenge pupils to find out more and gather new information to deepen their knowledge, understanding and skills.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600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29" y="2074362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6217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548727" y="304750"/>
            <a:ext cx="9643273" cy="61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u="sng">
                <a:latin typeface="Palatino Linotype" panose="02040502050505030304" pitchFamily="18" charset="0"/>
                <a:cs typeface="Calibri Light"/>
              </a:rPr>
              <a:t>How much homework is set?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337840" y="1372495"/>
            <a:ext cx="8611068" cy="51411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u="sng">
                <a:solidFill>
                  <a:srgbClr val="00B050"/>
                </a:solidFill>
                <a:latin typeface="Palatino Linotype" panose="02040502050505030304" pitchFamily="18" charset="0"/>
              </a:rPr>
              <a:t>Key Stage 3:</a:t>
            </a:r>
            <a:endParaRPr lang="en-GB">
              <a:solidFill>
                <a:srgbClr val="00B050"/>
              </a:solidFill>
              <a:latin typeface="Palatino Linotype" panose="02040502050505030304" pitchFamily="18" charset="0"/>
            </a:endParaRPr>
          </a:p>
          <a:p>
            <a:pPr marL="0" lvl="0" indent="0">
              <a:buNone/>
            </a:pPr>
            <a:endParaRPr lang="en-GB">
              <a:latin typeface="Palatino Linotype" panose="02040502050505030304" pitchFamily="18" charset="0"/>
            </a:endParaRPr>
          </a:p>
          <a:p>
            <a:pPr marL="0" lvl="0" indent="0">
              <a:buNone/>
            </a:pPr>
            <a:r>
              <a:rPr lang="en-GB">
                <a:latin typeface="Palatino Linotype" panose="02040502050505030304" pitchFamily="18" charset="0"/>
              </a:rPr>
              <a:t>Homework is set </a:t>
            </a:r>
            <a:r>
              <a:rPr lang="en-GB" b="1">
                <a:latin typeface="Palatino Linotype" panose="02040502050505030304" pitchFamily="18" charset="0"/>
              </a:rPr>
              <a:t>once a week </a:t>
            </a:r>
            <a:r>
              <a:rPr lang="en-GB">
                <a:latin typeface="Palatino Linotype" panose="02040502050505030304" pitchFamily="18" charset="0"/>
              </a:rPr>
              <a:t>if the pupil is taught </a:t>
            </a:r>
            <a:r>
              <a:rPr lang="en-GB" b="1">
                <a:latin typeface="Palatino Linotype" panose="02040502050505030304" pitchFamily="18" charset="0"/>
              </a:rPr>
              <a:t>two</a:t>
            </a:r>
            <a:r>
              <a:rPr lang="en-GB">
                <a:latin typeface="Palatino Linotype" panose="02040502050505030304" pitchFamily="18" charset="0"/>
              </a:rPr>
              <a:t> or more lessons a week in that subject.</a:t>
            </a:r>
          </a:p>
          <a:p>
            <a:pPr lvl="0"/>
            <a:endParaRPr lang="en-GB">
              <a:latin typeface="Palatino Linotype" panose="02040502050505030304" pitchFamily="18" charset="0"/>
            </a:endParaRPr>
          </a:p>
          <a:p>
            <a:pPr marL="0" lvl="0" indent="0">
              <a:buNone/>
            </a:pPr>
            <a:r>
              <a:rPr lang="en-GB">
                <a:latin typeface="Palatino Linotype" panose="02040502050505030304" pitchFamily="18" charset="0"/>
              </a:rPr>
              <a:t>Homework is </a:t>
            </a:r>
            <a:r>
              <a:rPr lang="en-GB" b="1">
                <a:latin typeface="Palatino Linotype" panose="02040502050505030304" pitchFamily="18" charset="0"/>
              </a:rPr>
              <a:t>set fortnightly </a:t>
            </a:r>
            <a:r>
              <a:rPr lang="en-GB">
                <a:latin typeface="Palatino Linotype" panose="02040502050505030304" pitchFamily="18" charset="0"/>
              </a:rPr>
              <a:t>if the pupil is taught </a:t>
            </a:r>
            <a:r>
              <a:rPr lang="en-GB" b="1">
                <a:latin typeface="Palatino Linotype" panose="02040502050505030304" pitchFamily="18" charset="0"/>
              </a:rPr>
              <a:t>one </a:t>
            </a:r>
            <a:r>
              <a:rPr lang="en-GB">
                <a:latin typeface="Palatino Linotype" panose="02040502050505030304" pitchFamily="18" charset="0"/>
              </a:rPr>
              <a:t>lesson a week in that subject.</a:t>
            </a:r>
          </a:p>
          <a:p>
            <a:endParaRPr lang="en-GB" b="1" u="sng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en-GB" b="1" u="sng">
                <a:solidFill>
                  <a:srgbClr val="00B050"/>
                </a:solidFill>
                <a:latin typeface="Palatino Linotype" panose="02040502050505030304" pitchFamily="18" charset="0"/>
              </a:rPr>
              <a:t>Key Stage 3: </a:t>
            </a:r>
          </a:p>
          <a:p>
            <a:pPr marL="0" indent="0">
              <a:buNone/>
            </a:pPr>
            <a:endParaRPr lang="en-GB">
              <a:solidFill>
                <a:srgbClr val="00B050"/>
              </a:solidFill>
              <a:latin typeface="Palatino Linotype" panose="02040502050505030304" pitchFamily="18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GB">
                <a:latin typeface="Palatino Linotype" panose="02040502050505030304" pitchFamily="18" charset="0"/>
              </a:rPr>
              <a:t>Year 7: 30 minutes per subject. 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GB">
                <a:latin typeface="Palatino Linotype" panose="02040502050505030304" pitchFamily="18" charset="0"/>
              </a:rPr>
              <a:t>Year 8: 30 to 45 minutes per subject. 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GB">
                <a:latin typeface="Palatino Linotype" panose="02040502050505030304" pitchFamily="18" charset="0"/>
              </a:rPr>
              <a:t>Year 9: 45 minutes per subject.</a:t>
            </a:r>
          </a:p>
          <a:p>
            <a:endParaRPr lang="en-GB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4098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29" y="2074362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6217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548727" y="304750"/>
            <a:ext cx="9643273" cy="61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u="sng">
                <a:latin typeface="Palatino Linotype" panose="02040502050505030304" pitchFamily="18" charset="0"/>
                <a:cs typeface="Calibri Light"/>
              </a:rPr>
              <a:t>Our homework expectations…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337840" y="1372495"/>
            <a:ext cx="8611068" cy="5141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GB">
                <a:latin typeface="Palatino Linotype" panose="02040502050505030304" pitchFamily="18" charset="0"/>
              </a:rPr>
              <a:t>Clearly write the homework in their planners.</a:t>
            </a:r>
          </a:p>
          <a:p>
            <a:pPr>
              <a:buFont typeface="Wingdings" panose="05000000000000000000" pitchFamily="2" charset="2"/>
              <a:buChar char="ü"/>
            </a:pPr>
            <a:endParaRPr lang="en-GB">
              <a:latin typeface="Palatino Linotype" panose="0204050205050503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>
                <a:latin typeface="Palatino Linotype" panose="02040502050505030304" pitchFamily="18" charset="0"/>
              </a:rPr>
              <a:t>Include when the homework is to be handed in.  </a:t>
            </a:r>
          </a:p>
          <a:p>
            <a:pPr marL="0" indent="0">
              <a:buNone/>
            </a:pPr>
            <a:endParaRPr lang="en-GB">
              <a:latin typeface="Palatino Linotype" panose="02040502050505030304" pitchFamily="18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GB">
                <a:latin typeface="Palatino Linotype" panose="02040502050505030304" pitchFamily="18" charset="0"/>
              </a:rPr>
              <a:t>Pupils must complete their homework on time and to a high standard. 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GB">
              <a:latin typeface="Palatino Linotype" panose="02040502050505030304" pitchFamily="18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GB">
                <a:latin typeface="Palatino Linotype" panose="02040502050505030304" pitchFamily="18" charset="0"/>
              </a:rPr>
              <a:t>Pupils must re-draft homework if it is not to a high standard. 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GB">
              <a:latin typeface="Palatino Linotype" panose="0204050205050503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GB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1605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414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548726" y="293529"/>
            <a:ext cx="9643273" cy="61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>
                <a:latin typeface="Palatino Linotype" panose="02040502050505030304" pitchFamily="18" charset="0"/>
                <a:cs typeface="Calibri Light"/>
              </a:rPr>
              <a:t>Planner &amp; Organisation     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637134" y="1326051"/>
            <a:ext cx="7776864" cy="3394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595" indent="0">
              <a:buFont typeface="Arial" panose="020B0604020202020204" pitchFamily="34" charset="0"/>
              <a:buNone/>
              <a:defRPr/>
            </a:pPr>
            <a:endParaRPr lang="en-GB" altLang="en-US" sz="3200" b="1">
              <a:latin typeface="Palatino Linotype" panose="02040502050505030304" pitchFamily="18" charset="0"/>
              <a:ea typeface="Calibri" pitchFamily="34" charset="0"/>
              <a:cs typeface="Calibri"/>
            </a:endParaRPr>
          </a:p>
        </p:txBody>
      </p:sp>
      <p:pic>
        <p:nvPicPr>
          <p:cNvPr id="16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76" y="1134968"/>
            <a:ext cx="2483233" cy="5109124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 r="17823"/>
          <a:stretch/>
        </p:blipFill>
        <p:spPr bwMode="auto">
          <a:xfrm>
            <a:off x="3732501" y="1134968"/>
            <a:ext cx="2399875" cy="510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ontent Placeholder 3"/>
          <p:cNvSpPr txBox="1">
            <a:spLocks/>
          </p:cNvSpPr>
          <p:nvPr/>
        </p:nvSpPr>
        <p:spPr>
          <a:xfrm>
            <a:off x="8915906" y="1510832"/>
            <a:ext cx="2932023" cy="39750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>
                <a:latin typeface="Palatino Linotype" panose="02040502050505030304" pitchFamily="18" charset="0"/>
              </a:rPr>
              <a:t>All subjects </a:t>
            </a:r>
            <a:r>
              <a:rPr lang="en-GB" sz="2000">
                <a:latin typeface="Palatino Linotype" panose="02040502050505030304" pitchFamily="18" charset="0"/>
              </a:rPr>
              <a:t>to be written in the planner:</a:t>
            </a:r>
          </a:p>
          <a:p>
            <a:pPr marL="0" indent="0">
              <a:buNone/>
            </a:pPr>
            <a:endParaRPr lang="en-GB" sz="2000">
              <a:latin typeface="Palatino Linotype" panose="0204050205050503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sz="2000">
                <a:latin typeface="Palatino Linotype" panose="02040502050505030304" pitchFamily="18" charset="0"/>
              </a:rPr>
              <a:t>P-Prepare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>
                <a:latin typeface="Palatino Linotype" panose="02040502050505030304" pitchFamily="18" charset="0"/>
              </a:rPr>
              <a:t>C-Consolidate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>
                <a:latin typeface="Palatino Linotype" panose="02040502050505030304" pitchFamily="18" charset="0"/>
              </a:rPr>
              <a:t>E-Extend  </a:t>
            </a:r>
          </a:p>
          <a:p>
            <a:pPr marL="0" indent="0">
              <a:buNone/>
            </a:pPr>
            <a:endParaRPr lang="en-GB" sz="2000" b="1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en-GB" sz="2000" b="1">
                <a:latin typeface="Palatino Linotype" panose="02040502050505030304" pitchFamily="18" charset="0"/>
              </a:rPr>
              <a:t>Due date </a:t>
            </a:r>
            <a:r>
              <a:rPr lang="en-GB" sz="2000">
                <a:latin typeface="Palatino Linotype" panose="02040502050505030304" pitchFamily="18" charset="0"/>
              </a:rPr>
              <a:t>to be included </a:t>
            </a:r>
          </a:p>
          <a:p>
            <a:pPr marL="0" indent="0">
              <a:buNone/>
            </a:pPr>
            <a:r>
              <a:rPr lang="en-GB" sz="2000" b="1">
                <a:latin typeface="Palatino Linotype" panose="02040502050505030304" pitchFamily="18" charset="0"/>
              </a:rPr>
              <a:t>None set </a:t>
            </a:r>
            <a:r>
              <a:rPr lang="en-GB" sz="2000">
                <a:latin typeface="Palatino Linotype" panose="02040502050505030304" pitchFamily="18" charset="0"/>
              </a:rPr>
              <a:t>to be written in if no homework is set</a:t>
            </a:r>
          </a:p>
          <a:p>
            <a:pPr marL="0" indent="0">
              <a:buNone/>
            </a:pPr>
            <a:r>
              <a:rPr lang="en-GB" sz="2000">
                <a:latin typeface="Palatino Linotype" panose="02040502050505030304" pitchFamily="18" charset="0"/>
              </a:rPr>
              <a:t>Add a </a:t>
            </a:r>
            <a:r>
              <a:rPr lang="en-GB" sz="2000" b="1">
                <a:latin typeface="Palatino Linotype" panose="02040502050505030304" pitchFamily="18" charset="0"/>
              </a:rPr>
              <a:t>‘Tick’ </a:t>
            </a:r>
            <a:r>
              <a:rPr lang="en-GB" sz="2000">
                <a:latin typeface="Palatino Linotype" panose="02040502050505030304" pitchFamily="18" charset="0"/>
              </a:rPr>
              <a:t>when done </a:t>
            </a:r>
          </a:p>
          <a:p>
            <a:pPr marL="0" indent="0">
              <a:buNone/>
            </a:pPr>
            <a:r>
              <a:rPr lang="en-GB" sz="2000" b="1">
                <a:latin typeface="Palatino Linotype" panose="02040502050505030304" pitchFamily="18" charset="0"/>
              </a:rPr>
              <a:t>Neat and tidy </a:t>
            </a:r>
          </a:p>
          <a:p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3468400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29" y="2074362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6217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562965" y="770364"/>
            <a:ext cx="9643273" cy="61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u="sng">
                <a:latin typeface="Palatino Linotype" panose="02040502050505030304" pitchFamily="18" charset="0"/>
                <a:cs typeface="Calibri Light"/>
              </a:rPr>
              <a:t>Create the right conditions to work 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804431" y="2537812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77072" t="25368" r="9896" b="31569"/>
          <a:stretch/>
        </p:blipFill>
        <p:spPr>
          <a:xfrm>
            <a:off x="3556852" y="2513927"/>
            <a:ext cx="1321663" cy="136476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74920" t="20061" r="9307" b="28062"/>
          <a:stretch/>
        </p:blipFill>
        <p:spPr>
          <a:xfrm>
            <a:off x="5120999" y="2513927"/>
            <a:ext cx="1320318" cy="135699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75974" t="27900" r="10422" b="32994"/>
          <a:stretch/>
        </p:blipFill>
        <p:spPr>
          <a:xfrm>
            <a:off x="6724443" y="2513927"/>
            <a:ext cx="1320318" cy="137372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75303" t="29216" r="8671" b="29103"/>
          <a:stretch/>
        </p:blipFill>
        <p:spPr>
          <a:xfrm>
            <a:off x="8496028" y="2513927"/>
            <a:ext cx="1320318" cy="1356992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78323" t="26755" r="10839" b="29611"/>
          <a:stretch/>
        </p:blipFill>
        <p:spPr>
          <a:xfrm>
            <a:off x="10205326" y="2522079"/>
            <a:ext cx="1285996" cy="1364762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3632117" y="3933925"/>
            <a:ext cx="106938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2100" b="1">
                <a:solidFill>
                  <a:prstClr val="black"/>
                </a:solidFill>
                <a:latin typeface="Palatino Linotype" panose="02040502050505030304" pitchFamily="18" charset="0"/>
              </a:rPr>
              <a:t>Set up a study space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99336" y="3942691"/>
            <a:ext cx="117902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2100" b="1">
                <a:solidFill>
                  <a:prstClr val="black"/>
                </a:solidFill>
                <a:latin typeface="Palatino Linotype" panose="02040502050505030304" pitchFamily="18" charset="0"/>
              </a:rPr>
              <a:t>Eat healthy food 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64183" y="3950774"/>
            <a:ext cx="106938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2100" b="1">
                <a:solidFill>
                  <a:prstClr val="black"/>
                </a:solidFill>
                <a:latin typeface="Palatino Linotype" panose="02040502050505030304" pitchFamily="18" charset="0"/>
              </a:rPr>
              <a:t>Take regular breaks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47406" y="3925152"/>
            <a:ext cx="15986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2100" b="1">
                <a:solidFill>
                  <a:prstClr val="black"/>
                </a:solidFill>
                <a:latin typeface="Palatino Linotype" panose="02040502050505030304" pitchFamily="18" charset="0"/>
              </a:rPr>
              <a:t>Sleep well.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297232" y="3933924"/>
            <a:ext cx="122158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2100" b="1">
                <a:solidFill>
                  <a:prstClr val="black"/>
                </a:solidFill>
                <a:latin typeface="Palatino Linotype" panose="02040502050505030304" pitchFamily="18" charset="0"/>
              </a:rPr>
              <a:t>Take regular exercise   </a:t>
            </a:r>
          </a:p>
        </p:txBody>
      </p:sp>
    </p:spTree>
    <p:extLst>
      <p:ext uri="{BB962C8B-B14F-4D97-AF65-F5344CB8AC3E}">
        <p14:creationId xmlns:p14="http://schemas.microsoft.com/office/powerpoint/2010/main" val="12042141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29" y="2074362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6217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548727" y="304750"/>
            <a:ext cx="9643273" cy="61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u="sng">
                <a:latin typeface="Palatino Linotype" panose="02040502050505030304" pitchFamily="18" charset="0"/>
                <a:cs typeface="Calibri Light"/>
              </a:rPr>
              <a:t>How can parents help?  </a:t>
            </a:r>
          </a:p>
        </p:txBody>
      </p:sp>
      <p:sp>
        <p:nvSpPr>
          <p:cNvPr id="3" name="Rectangle 2"/>
          <p:cNvSpPr/>
          <p:nvPr/>
        </p:nvSpPr>
        <p:spPr>
          <a:xfrm>
            <a:off x="3556622" y="1250531"/>
            <a:ext cx="815106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>
                <a:latin typeface="Palatino Linotype" panose="02040502050505030304" pitchFamily="18" charset="0"/>
                <a:ea typeface="+mn-lt"/>
                <a:cs typeface="+mn-lt"/>
              </a:rPr>
              <a:t>Checking the pupil planner daily</a:t>
            </a:r>
            <a:endParaRPr lang="en-US" sz="2800">
              <a:latin typeface="Palatino Linotype" panose="02040502050505030304" pitchFamily="18" charset="0"/>
              <a:cs typeface="Calibri" panose="020F0502020204030204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800">
              <a:latin typeface="Palatino Linotype" panose="02040502050505030304" pitchFamily="18" charset="0"/>
              <a:ea typeface="+mn-lt"/>
              <a:cs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>
                <a:latin typeface="Palatino Linotype" panose="02040502050505030304" pitchFamily="18" charset="0"/>
                <a:ea typeface="+mn-lt"/>
                <a:cs typeface="+mn-lt"/>
              </a:rPr>
              <a:t>Helping organisation by discussing their work and their deadlines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800">
              <a:latin typeface="Palatino Linotype" panose="02040502050505030304" pitchFamily="18" charset="0"/>
              <a:cs typeface="Calibri" panose="020F0502020204030204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>
                <a:latin typeface="Palatino Linotype" panose="02040502050505030304" pitchFamily="18" charset="0"/>
                <a:ea typeface="+mn-lt"/>
                <a:cs typeface="+mn-lt"/>
              </a:rPr>
              <a:t>Ensure they have a quiet space to work 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800">
              <a:latin typeface="Palatino Linotype" panose="02040502050505030304" pitchFamily="18" charset="0"/>
              <a:ea typeface="+mn-lt"/>
              <a:cs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>
                <a:latin typeface="Palatino Linotype" panose="02040502050505030304" pitchFamily="18" charset="0"/>
                <a:ea typeface="+mn-lt"/>
                <a:cs typeface="+mn-lt"/>
              </a:rPr>
              <a:t>Encourage them to commit specific time to homework/revision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800">
              <a:latin typeface="Palatino Linotype" panose="02040502050505030304" pitchFamily="18" charset="0"/>
              <a:ea typeface="+mn-lt"/>
              <a:cs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>
                <a:latin typeface="Palatino Linotype" panose="02040502050505030304" pitchFamily="18" charset="0"/>
                <a:ea typeface="+mn-lt"/>
                <a:cs typeface="+mn-lt"/>
              </a:rPr>
              <a:t>Ensure that they are removed from distractions</a:t>
            </a:r>
            <a:endParaRPr lang="en-US" sz="2800">
              <a:latin typeface="Palatino Linotype" panose="02040502050505030304" pitchFamily="18" charset="0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48647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414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35161" y="257746"/>
            <a:ext cx="826886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Palatino Linotype" panose="02040502050505030304" pitchFamily="18" charset="0"/>
                <a:cs typeface="Calibri"/>
              </a:rPr>
              <a:t>Mr McHale (SAHT) </a:t>
            </a:r>
          </a:p>
          <a:p>
            <a:r>
              <a:rPr lang="en-GB" sz="2000">
                <a:latin typeface="Palatino Linotype" panose="02040502050505030304" pitchFamily="18" charset="0"/>
                <a:cs typeface="Calibri"/>
              </a:rPr>
              <a:t>Mr Green (AHT)</a:t>
            </a:r>
          </a:p>
          <a:p>
            <a:r>
              <a:rPr lang="en-GB" sz="2000">
                <a:latin typeface="Palatino Linotype" panose="02040502050505030304" pitchFamily="18" charset="0"/>
                <a:cs typeface="Calibri"/>
              </a:rPr>
              <a:t>Mr Davis (AHT)</a:t>
            </a:r>
          </a:p>
          <a:p>
            <a:pPr algn="ctr"/>
            <a:endParaRPr lang="en-GB" sz="2800">
              <a:latin typeface="Palatino Linotype" panose="02040502050505030304" pitchFamily="18" charset="0"/>
              <a:cs typeface="Calibri"/>
            </a:endParaRPr>
          </a:p>
          <a:p>
            <a:r>
              <a:rPr lang="en-GB" sz="2000" b="1" u="sng">
                <a:latin typeface="Palatino Linotype" panose="02040502050505030304" pitchFamily="18" charset="0"/>
                <a:cs typeface="Calibri"/>
              </a:rPr>
              <a:t>Heads of House </a:t>
            </a:r>
          </a:p>
          <a:p>
            <a:endParaRPr lang="en-GB" sz="2000" b="1" u="sng">
              <a:latin typeface="Palatino Linotype" panose="02040502050505030304" pitchFamily="18" charset="0"/>
              <a:cs typeface="Calibri"/>
            </a:endParaRPr>
          </a:p>
          <a:p>
            <a:r>
              <a:rPr lang="en-GB" sz="2000">
                <a:latin typeface="Palatino Linotype" panose="02040502050505030304" pitchFamily="18" charset="0"/>
                <a:cs typeface="Calibri"/>
              </a:rPr>
              <a:t>Head of St Cuthbert/Durham</a:t>
            </a:r>
          </a:p>
          <a:p>
            <a:r>
              <a:rPr lang="en-GB" sz="2000">
                <a:latin typeface="Palatino Linotype" panose="02040502050505030304" pitchFamily="18" charset="0"/>
                <a:cs typeface="Calibri"/>
              </a:rPr>
              <a:t>Mrs Mulhatton (Miss Martin)</a:t>
            </a:r>
          </a:p>
          <a:p>
            <a:endParaRPr lang="en-GB" sz="2000">
              <a:latin typeface="Palatino Linotype" panose="02040502050505030304" pitchFamily="18" charset="0"/>
              <a:cs typeface="Calibri"/>
            </a:endParaRPr>
          </a:p>
          <a:p>
            <a:r>
              <a:rPr lang="en-GB" sz="2000">
                <a:latin typeface="Palatino Linotype" panose="02040502050505030304" pitchFamily="18" charset="0"/>
                <a:cs typeface="Calibri"/>
              </a:rPr>
              <a:t>Head of St </a:t>
            </a:r>
            <a:r>
              <a:rPr lang="en-GB" sz="2000" err="1">
                <a:latin typeface="Palatino Linotype" panose="02040502050505030304" pitchFamily="18" charset="0"/>
                <a:cs typeface="Calibri"/>
              </a:rPr>
              <a:t>Godric</a:t>
            </a:r>
            <a:r>
              <a:rPr lang="en-GB" sz="2000">
                <a:latin typeface="Palatino Linotype" panose="02040502050505030304" pitchFamily="18" charset="0"/>
                <a:cs typeface="Calibri"/>
              </a:rPr>
              <a:t>/</a:t>
            </a:r>
            <a:r>
              <a:rPr lang="en-GB" sz="2000" err="1">
                <a:latin typeface="Palatino Linotype" panose="02040502050505030304" pitchFamily="18" charset="0"/>
                <a:cs typeface="Calibri"/>
              </a:rPr>
              <a:t>Finchale</a:t>
            </a:r>
            <a:r>
              <a:rPr lang="en-GB" sz="2000">
                <a:latin typeface="Palatino Linotype" panose="02040502050505030304" pitchFamily="18" charset="0"/>
                <a:cs typeface="Calibri"/>
              </a:rPr>
              <a:t> </a:t>
            </a:r>
          </a:p>
          <a:p>
            <a:r>
              <a:rPr lang="en-GB" sz="2000">
                <a:latin typeface="Palatino Linotype" panose="02040502050505030304" pitchFamily="18" charset="0"/>
                <a:cs typeface="Calibri"/>
              </a:rPr>
              <a:t>Mrs McHale (Mr Hurst)</a:t>
            </a:r>
          </a:p>
          <a:p>
            <a:endParaRPr lang="en-GB" sz="2000">
              <a:latin typeface="Palatino Linotype" panose="02040502050505030304" pitchFamily="18" charset="0"/>
              <a:cs typeface="Calibri"/>
            </a:endParaRPr>
          </a:p>
          <a:p>
            <a:r>
              <a:rPr lang="en-GB" sz="2000">
                <a:latin typeface="Palatino Linotype" panose="02040502050505030304" pitchFamily="18" charset="0"/>
                <a:cs typeface="Calibri"/>
              </a:rPr>
              <a:t>Head of St Hilda/Whitby</a:t>
            </a:r>
          </a:p>
          <a:p>
            <a:r>
              <a:rPr lang="en-GB" sz="2000">
                <a:latin typeface="Palatino Linotype" panose="02040502050505030304" pitchFamily="18" charset="0"/>
                <a:cs typeface="Calibri"/>
              </a:rPr>
              <a:t>Mr Thompson (Miss Bone)</a:t>
            </a:r>
          </a:p>
          <a:p>
            <a:endParaRPr lang="en-GB" sz="2000">
              <a:latin typeface="Palatino Linotype" panose="02040502050505030304" pitchFamily="18" charset="0"/>
              <a:cs typeface="Calibri"/>
            </a:endParaRPr>
          </a:p>
          <a:p>
            <a:r>
              <a:rPr lang="en-GB" sz="2000">
                <a:latin typeface="Palatino Linotype" panose="02040502050505030304" pitchFamily="18" charset="0"/>
                <a:cs typeface="Calibri"/>
              </a:rPr>
              <a:t>Head of St Aidan/</a:t>
            </a:r>
            <a:r>
              <a:rPr lang="en-GB" sz="2000" err="1">
                <a:latin typeface="Palatino Linotype" panose="02040502050505030304" pitchFamily="18" charset="0"/>
                <a:cs typeface="Calibri"/>
              </a:rPr>
              <a:t>Lindisfarne</a:t>
            </a:r>
            <a:endParaRPr lang="en-GB" sz="2000">
              <a:latin typeface="Palatino Linotype" panose="02040502050505030304" pitchFamily="18" charset="0"/>
              <a:cs typeface="Calibri"/>
            </a:endParaRPr>
          </a:p>
          <a:p>
            <a:r>
              <a:rPr lang="en-GB" sz="2000">
                <a:latin typeface="Palatino Linotype" panose="02040502050505030304" pitchFamily="18" charset="0"/>
                <a:cs typeface="Calibri"/>
              </a:rPr>
              <a:t>Mrs Duncan (Miss Fowler) </a:t>
            </a:r>
          </a:p>
          <a:p>
            <a:endParaRPr lang="en-GB" sz="2000">
              <a:latin typeface="Palatino Linotype" panose="02040502050505030304" pitchFamily="18" charset="0"/>
              <a:cs typeface="Calibri"/>
            </a:endParaRPr>
          </a:p>
          <a:p>
            <a:r>
              <a:rPr lang="en-GB" sz="2000">
                <a:latin typeface="Palatino Linotype" panose="02040502050505030304" pitchFamily="18" charset="0"/>
                <a:cs typeface="Calibri"/>
              </a:rPr>
              <a:t>Year 7 Pastoral Lead – Mrs </a:t>
            </a:r>
            <a:r>
              <a:rPr lang="en-GB" sz="2000" err="1">
                <a:latin typeface="Palatino Linotype" panose="02040502050505030304" pitchFamily="18" charset="0"/>
                <a:cs typeface="Calibri"/>
              </a:rPr>
              <a:t>Gittins</a:t>
            </a:r>
            <a:endParaRPr lang="en-GB" sz="2000">
              <a:latin typeface="Palatino Linotype" panose="02040502050505030304" pitchFamily="18" charset="0"/>
              <a:cs typeface="Calibri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6" t="8944" r="11158" b="8776"/>
          <a:stretch/>
        </p:blipFill>
        <p:spPr bwMode="auto">
          <a:xfrm>
            <a:off x="7725046" y="1077085"/>
            <a:ext cx="4251912" cy="421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0300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29" y="2074362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6217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444" y="269095"/>
            <a:ext cx="4586102" cy="631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698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65A50-66C2-4477-AFC7-B8BD2B4CB017}"/>
              </a:ext>
            </a:extLst>
          </p:cNvPr>
          <p:cNvSpPr txBox="1"/>
          <p:nvPr/>
        </p:nvSpPr>
        <p:spPr>
          <a:xfrm>
            <a:off x="807813" y="748848"/>
            <a:ext cx="10619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Thank You  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1F210033-A84D-4BA3-919B-E81470D88627}"/>
              </a:ext>
            </a:extLst>
          </p:cNvPr>
          <p:cNvSpPr txBox="1"/>
          <p:nvPr/>
        </p:nvSpPr>
        <p:spPr>
          <a:xfrm>
            <a:off x="1945554" y="5232975"/>
            <a:ext cx="834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b="1" i="1"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Let your light shine </a:t>
            </a:r>
          </a:p>
        </p:txBody>
      </p:sp>
      <p:pic>
        <p:nvPicPr>
          <p:cNvPr id="9" name="Picture 8" descr="See the source image">
            <a:extLst>
              <a:ext uri="{FF2B5EF4-FFF2-40B4-BE49-F238E27FC236}">
                <a16:creationId xmlns:a16="http://schemas.microsoft.com/office/drawing/2014/main" id="{E3284669-1F84-404A-8B8E-B82ACC173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317" y="2537085"/>
            <a:ext cx="2327365" cy="222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629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414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574463" y="1667380"/>
            <a:ext cx="8253646" cy="43445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GB">
                <a:latin typeface="Palatino Linotype" panose="02040502050505030304" pitchFamily="18" charset="0"/>
                <a:cs typeface="Calibri"/>
              </a:rPr>
              <a:t>Your child's Head of House.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sz="1800">
              <a:latin typeface="Palatino Linotype" panose="020405020505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>
                <a:latin typeface="Palatino Linotype" panose="02040502050505030304" pitchFamily="18" charset="0"/>
                <a:cs typeface="Calibri"/>
              </a:rPr>
              <a:t>School counsellors are available via a referral from the Pastoral Team.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sz="1800">
              <a:latin typeface="Palatino Linotype" panose="02040502050505030304" pitchFamily="18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>
                <a:latin typeface="Palatino Linotype" panose="02040502050505030304" pitchFamily="18" charset="0"/>
                <a:cs typeface="Calibri"/>
              </a:rPr>
              <a:t>Mrs Moran &amp; Mrs Devlin are the attendance team. </a:t>
            </a:r>
            <a:r>
              <a:rPr lang="en-GB" b="1">
                <a:latin typeface="Palatino Linotype" panose="02040502050505030304" pitchFamily="18" charset="0"/>
                <a:cs typeface="Calibri"/>
              </a:rPr>
              <a:t>Please remember to telephone the school if your child is absent.</a:t>
            </a:r>
            <a:endParaRPr lang="en-GB">
              <a:latin typeface="Palatino Linotype" panose="02040502050505030304" pitchFamily="18" charset="0"/>
              <a:cs typeface="Calibri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GB">
              <a:latin typeface="Palatino Linotype" panose="02040502050505030304" pitchFamily="18" charset="0"/>
              <a:cs typeface="Calibri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altLang="en-US">
                <a:latin typeface="Palatino Linotype" panose="02040502050505030304" pitchFamily="18" charset="0"/>
                <a:cs typeface="Calibri"/>
              </a:rPr>
              <a:t>Communicate with subject staff / tutors (where applicable) via the student planner.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altLang="en-US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548727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>
                <a:latin typeface="Palatino Linotype" panose="02040502050505030304" pitchFamily="18" charset="0"/>
                <a:cs typeface="Calibri Light"/>
              </a:rPr>
              <a:t>Seeking advice and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522052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414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574463" y="1667380"/>
            <a:ext cx="8253646" cy="43445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altLang="en-US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548727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>
                <a:latin typeface="Palatino Linotype" panose="02040502050505030304" pitchFamily="18" charset="0"/>
                <a:cs typeface="Calibri Light"/>
              </a:rPr>
              <a:t>How we will communicate with you…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3782885" y="1470145"/>
            <a:ext cx="80452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>
                <a:latin typeface="Palatino Linotype" panose="02040502050505030304" pitchFamily="18" charset="0"/>
              </a:rPr>
              <a:t>We may contact you about events and issues by letter.</a:t>
            </a:r>
            <a:endParaRPr lang="en-GB" sz="2400">
              <a:latin typeface="Palatino Linotype" panose="02040502050505030304" pitchFamily="18" charset="0"/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400"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>
                <a:latin typeface="Palatino Linotype" panose="02040502050505030304" pitchFamily="18" charset="0"/>
              </a:rPr>
              <a:t>Heads of House and Heads of Department may telephone you to discuss an issue.</a:t>
            </a:r>
            <a:endParaRPr lang="en-GB" sz="2400">
              <a:latin typeface="Palatino Linotype" panose="02040502050505030304" pitchFamily="18" charset="0"/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400"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>
                <a:latin typeface="Palatino Linotype" panose="02040502050505030304" pitchFamily="18" charset="0"/>
              </a:rPr>
              <a:t>Staff may communicate through your child’s planner.</a:t>
            </a:r>
            <a:endParaRPr lang="en-GB" sz="2400">
              <a:latin typeface="Palatino Linotype" panose="02040502050505030304" pitchFamily="18" charset="0"/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400"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>
                <a:latin typeface="Palatino Linotype" panose="02040502050505030304" pitchFamily="18" charset="0"/>
              </a:rPr>
              <a:t>We send text messages to keep you up to date.</a:t>
            </a:r>
            <a:endParaRPr lang="en-GB" sz="2400">
              <a:latin typeface="Palatino Linotype" panose="02040502050505030304" pitchFamily="18" charset="0"/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400"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>
                <a:latin typeface="Palatino Linotype" panose="02040502050505030304" pitchFamily="18" charset="0"/>
              </a:rPr>
              <a:t>We send notifications via the MY ED App.</a:t>
            </a:r>
            <a:endParaRPr lang="en-GB" sz="2400">
              <a:latin typeface="Palatino Linotype" panose="02040502050505030304" pitchFamily="18" charset="0"/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400"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>
                <a:latin typeface="Palatino Linotype" panose="02040502050505030304" pitchFamily="18" charset="0"/>
              </a:rPr>
              <a:t>The school website is regularly updated.</a:t>
            </a:r>
            <a:endParaRPr lang="en-GB" sz="2400">
              <a:latin typeface="Palatino Linotype" panose="020405020505050303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153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414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574463" y="1297132"/>
            <a:ext cx="8537130" cy="43445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GB" altLang="en-US" sz="2600">
                <a:latin typeface="Palatino Linotype" panose="02040502050505030304" pitchFamily="18" charset="0"/>
                <a:cs typeface="Calibri"/>
              </a:rPr>
              <a:t>Excellent attendance</a:t>
            </a:r>
          </a:p>
          <a:p>
            <a:pPr marL="0" indent="0">
              <a:buNone/>
            </a:pPr>
            <a:r>
              <a:rPr lang="en-GB" altLang="en-US" sz="2600">
                <a:latin typeface="Palatino Linotype" panose="02040502050505030304" pitchFamily="18" charset="0"/>
                <a:cs typeface="Calibri"/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altLang="en-US" sz="2600">
                <a:latin typeface="Palatino Linotype" panose="02040502050505030304" pitchFamily="18" charset="0"/>
                <a:cs typeface="Calibri"/>
              </a:rPr>
              <a:t>Punctuality – arrive on time for school (8:45am)</a:t>
            </a:r>
          </a:p>
          <a:p>
            <a:pPr marL="0" indent="0">
              <a:buNone/>
            </a:pPr>
            <a:endParaRPr lang="en-GB" altLang="en-US" sz="2600">
              <a:latin typeface="Palatino Linotype" panose="02040502050505030304" pitchFamily="18" charset="0"/>
              <a:cs typeface="Calibri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altLang="en-US" sz="2600">
                <a:latin typeface="Palatino Linotype" panose="02040502050505030304" pitchFamily="18" charset="0"/>
                <a:cs typeface="Calibri"/>
              </a:rPr>
              <a:t>Correct uniform</a:t>
            </a:r>
          </a:p>
          <a:p>
            <a:pPr marL="0" indent="0">
              <a:buNone/>
            </a:pPr>
            <a:endParaRPr lang="en-GB" altLang="en-US" sz="2600">
              <a:latin typeface="Palatino Linotype" panose="02040502050505030304" pitchFamily="18" charset="0"/>
              <a:cs typeface="Calibri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altLang="en-US" sz="2600">
                <a:latin typeface="Palatino Linotype" panose="02040502050505030304" pitchFamily="18" charset="0"/>
                <a:cs typeface="Calibri"/>
              </a:rPr>
              <a:t>Respect for staff and the school environment </a:t>
            </a:r>
          </a:p>
          <a:p>
            <a:pPr marL="0" indent="0">
              <a:buNone/>
            </a:pPr>
            <a:endParaRPr lang="en-GB" altLang="en-US" sz="2600">
              <a:latin typeface="Palatino Linotype" panose="02040502050505030304" pitchFamily="18" charset="0"/>
              <a:cs typeface="Calibri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altLang="en-US" sz="2600">
                <a:latin typeface="Palatino Linotype" panose="02040502050505030304" pitchFamily="18" charset="0"/>
                <a:cs typeface="Calibri"/>
              </a:rPr>
              <a:t> Maximising lesson time </a:t>
            </a:r>
          </a:p>
          <a:p>
            <a:pPr marL="0" indent="0">
              <a:buNone/>
            </a:pPr>
            <a:r>
              <a:rPr lang="en-GB" altLang="en-US" sz="2600">
                <a:latin typeface="Palatino Linotype" panose="02040502050505030304" pitchFamily="18" charset="0"/>
                <a:cs typeface="Calibri"/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altLang="en-US" sz="2600">
                <a:latin typeface="Palatino Linotype" panose="02040502050505030304" pitchFamily="18" charset="0"/>
                <a:cs typeface="Calibri"/>
              </a:rPr>
              <a:t>Gold standard class and homework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548727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>
                <a:latin typeface="Palatino Linotype" panose="02040502050505030304" pitchFamily="18" charset="0"/>
                <a:cs typeface="Calibri Light"/>
              </a:rPr>
              <a:t>Supporting our Pastoral Priorities </a:t>
            </a:r>
          </a:p>
        </p:txBody>
      </p:sp>
    </p:spTree>
    <p:extLst>
      <p:ext uri="{BB962C8B-B14F-4D97-AF65-F5344CB8AC3E}">
        <p14:creationId xmlns:p14="http://schemas.microsoft.com/office/powerpoint/2010/main" val="755239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414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548726" y="293529"/>
            <a:ext cx="9643273" cy="61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>
                <a:latin typeface="Palatino Linotype" panose="02040502050505030304" pitchFamily="18" charset="0"/>
                <a:cs typeface="Calibri Light"/>
              </a:rPr>
              <a:t>Partnership    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920942750"/>
              </p:ext>
            </p:extLst>
          </p:nvPr>
        </p:nvGraphicFramePr>
        <p:xfrm>
          <a:off x="7416175" y="1650690"/>
          <a:ext cx="5539692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657600" y="1231210"/>
            <a:ext cx="46841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2000">
                <a:latin typeface="Palatino Linotype" panose="02040502050505030304" pitchFamily="18" charset="0"/>
              </a:rPr>
              <a:t>You are the expert on your own child and always will be their most important teacher.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GB" altLang="en-US" sz="2000">
              <a:latin typeface="Palatino Linotype" panose="0204050205050503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2000">
                <a:latin typeface="Palatino Linotype" panose="02040502050505030304" pitchFamily="18" charset="0"/>
              </a:rPr>
              <a:t>Your support, encouragement and interest can make a spectacular difference to your child’s motivation and ability to cope with demands of Secondary School.</a:t>
            </a:r>
          </a:p>
        </p:txBody>
      </p:sp>
    </p:spTree>
    <p:extLst>
      <p:ext uri="{BB962C8B-B14F-4D97-AF65-F5344CB8AC3E}">
        <p14:creationId xmlns:p14="http://schemas.microsoft.com/office/powerpoint/2010/main" val="1550221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C5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57824-A837-4318-9F32-2E421F7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br>
              <a:rPr lang="en-US" sz="3200" b="1" kern="120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en-US" sz="3200" b="1" kern="12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F995750-ECEB-454D-ACBA-17AFF1C24D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414" y="2782888"/>
            <a:ext cx="1349581" cy="12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703930" y="175723"/>
            <a:ext cx="9643273" cy="105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600" b="1" u="sng">
              <a:latin typeface="Palatino Linotype" panose="02040502050505030304" pitchFamily="18" charset="0"/>
              <a:cs typeface="Calibri Ligh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97AC6B-12AC-44BD-8F8A-F02C4DD20305}"/>
              </a:ext>
            </a:extLst>
          </p:cNvPr>
          <p:cNvSpPr txBox="1">
            <a:spLocks/>
          </p:cNvSpPr>
          <p:nvPr/>
        </p:nvSpPr>
        <p:spPr>
          <a:xfrm>
            <a:off x="2548726" y="293529"/>
            <a:ext cx="9643273" cy="61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>
                <a:latin typeface="Palatino Linotype" panose="02040502050505030304" pitchFamily="18" charset="0"/>
                <a:cs typeface="Calibri Light"/>
              </a:rPr>
              <a:t>Achievement Points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57598" y="1853900"/>
            <a:ext cx="82464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000" dirty="0">
                <a:latin typeface="Palatino Linotype" panose="02040502050505030304" pitchFamily="18" charset="0"/>
              </a:rPr>
              <a:t>Year 8 currently have </a:t>
            </a:r>
            <a:r>
              <a:rPr lang="en-GB" sz="4000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4809</a:t>
            </a:r>
            <a:r>
              <a:rPr lang="en-GB" sz="4000" dirty="0">
                <a:latin typeface="Palatino Linotype" panose="02040502050505030304" pitchFamily="18" charset="0"/>
              </a:rPr>
              <a:t> achievement points.​</a:t>
            </a:r>
            <a:endParaRPr lang="en-GB" altLang="en-US" sz="4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496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EDD6F768CA6349BA04C3B274AF7773" ma:contentTypeVersion="13" ma:contentTypeDescription="Create a new document." ma:contentTypeScope="" ma:versionID="a09162d450330e93d7fea6d6e1bd7a12">
  <xsd:schema xmlns:xsd="http://www.w3.org/2001/XMLSchema" xmlns:xs="http://www.w3.org/2001/XMLSchema" xmlns:p="http://schemas.microsoft.com/office/2006/metadata/properties" xmlns:ns3="fda571a7-0717-497b-8d54-6b9056ec9c55" xmlns:ns4="9c1cd211-a777-43a1-aa4b-1a2972b04894" targetNamespace="http://schemas.microsoft.com/office/2006/metadata/properties" ma:root="true" ma:fieldsID="3c47ddc7917910439cc8aa6d347dcf31" ns3:_="" ns4:_="">
    <xsd:import namespace="fda571a7-0717-497b-8d54-6b9056ec9c55"/>
    <xsd:import namespace="9c1cd211-a777-43a1-aa4b-1a2972b0489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a571a7-0717-497b-8d54-6b9056ec9c5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cd211-a777-43a1-aa4b-1a2972b048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5C03F4-6A80-468C-966C-8142B2B3286F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fda571a7-0717-497b-8d54-6b9056ec9c55"/>
    <ds:schemaRef ds:uri="http://purl.org/dc/dcmitype/"/>
    <ds:schemaRef ds:uri="9c1cd211-a777-43a1-aa4b-1a2972b04894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7B83E1E-D128-4F63-9074-C40F63C610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a571a7-0717-497b-8d54-6b9056ec9c55"/>
    <ds:schemaRef ds:uri="9c1cd211-a777-43a1-aa4b-1a2972b048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0566850-330D-47D0-BF46-1E90A693BE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1734</Words>
  <Application>Microsoft Office PowerPoint</Application>
  <PresentationFormat>Widescreen</PresentationFormat>
  <Paragraphs>420</Paragraphs>
  <Slides>41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  </vt:lpstr>
      <vt:lpstr>PowerPoint Presentation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PowerPoint Presentation</vt:lpstr>
      <vt:lpstr>  </vt:lpstr>
      <vt:lpstr>PowerPoint Presentation</vt:lpstr>
      <vt:lpstr>  </vt:lpstr>
      <vt:lpstr>  </vt:lpstr>
      <vt:lpstr>  </vt:lpstr>
      <vt:lpstr>  </vt:lpstr>
      <vt:lpstr>  </vt:lpstr>
      <vt:lpstr>  </vt:lpstr>
      <vt:lpstr>  </vt:lpstr>
      <vt:lpstr>  </vt:lpstr>
      <vt:lpstr>PowerPoint Presentation</vt:lpstr>
      <vt:lpstr>  </vt:lpstr>
      <vt:lpstr>  </vt:lpstr>
      <vt:lpstr>PowerPoint Presentation</vt:lpstr>
      <vt:lpstr>  </vt:lpstr>
      <vt:lpstr>  </vt:lpstr>
      <vt:lpstr>PowerPoint Presentation</vt:lpstr>
      <vt:lpstr>What does the evidence tell us about homework ?   </vt:lpstr>
      <vt:lpstr>  </vt:lpstr>
      <vt:lpstr>  </vt:lpstr>
      <vt:lpstr>  </vt:lpstr>
      <vt:lpstr>  </vt:lpstr>
      <vt:lpstr>  </vt:lpstr>
      <vt:lpstr>  </vt:lpstr>
      <vt:lpstr>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A Davis (STR)</dc:creator>
  <cp:lastModifiedBy>Mrs K Dunn (STR)</cp:lastModifiedBy>
  <cp:revision>15</cp:revision>
  <cp:lastPrinted>2021-10-05T15:10:57Z</cp:lastPrinted>
  <dcterms:created xsi:type="dcterms:W3CDTF">2021-07-08T20:48:13Z</dcterms:created>
  <dcterms:modified xsi:type="dcterms:W3CDTF">2021-11-22T08:36:50Z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0x010100FCEDD6F768CA6349BA04C3B274AF7773</vt:lpwstr>
  </property>
</Properties>
</file>