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D13315-2292-46CE-87A3-83EB0C145874}" v="1" dt="2022-05-18T23:08:11.427"/>
    <p1510:client id="{900F7827-71EB-A0B3-C420-0E7A79310425}" v="6" dt="2022-05-19T09:30:34.943"/>
    <p1510:client id="{99E9B21B-FCE5-410E-80C6-ABAEB6EE56D5}" v="2323" dt="2022-05-18T22:35:13.681"/>
    <p1510:client id="{C93F62F2-BED3-A742-A7F4-F41ADDF3405A}" v="25" dt="2022-05-19T09:04:08.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hasCustomPrompt="1"/>
          </p:nvPr>
        </p:nvSpPr>
        <p:spPr>
          <a:xfrm>
            <a:off x="1254363" y="6215790"/>
            <a:ext cx="9835662" cy="536704"/>
          </a:xfrm>
        </p:spPr>
        <p:txBody>
          <a:bodyPr tIns="91440" bIns="91440">
            <a:normAutofit/>
          </a:bodyPr>
          <a:lstStyle>
            <a:lvl1pPr marL="0" indent="0" algn="ctr">
              <a:buNone/>
              <a:defRPr sz="1800" b="1" cap="all" baseline="0">
                <a:solidFill>
                  <a:schemeClr val="bg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SAVE THE DATE:       OUR SCHOOL Careers Fair IS ON Thursday 7th JULY 2022</a:t>
            </a:r>
          </a:p>
        </p:txBody>
      </p:sp>
      <p:sp>
        <p:nvSpPr>
          <p:cNvPr id="4" name="Date Placeholder 3"/>
          <p:cNvSpPr>
            <a:spLocks noGrp="1"/>
          </p:cNvSpPr>
          <p:nvPr>
            <p:ph type="dt" sz="half" idx="10"/>
          </p:nvPr>
        </p:nvSpPr>
        <p:spPr/>
        <p:txBody>
          <a:bodyPr/>
          <a:lstStyle/>
          <a:p>
            <a:fld id="{48A87A34-81AB-432B-8DAE-1953F412C126}" type="datetimeFigureOut">
              <a:rPr lang="en-US" dirty="0"/>
              <a:t>5/19/2022</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5/19/2022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5/19/2022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5/19/2022</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1" name="Subtitle 2"/>
          <p:cNvSpPr txBox="1">
            <a:spLocks/>
          </p:cNvSpPr>
          <p:nvPr userDrawn="1"/>
        </p:nvSpPr>
        <p:spPr>
          <a:xfrm>
            <a:off x="1348147" y="6215790"/>
            <a:ext cx="9835662" cy="536704"/>
          </a:xfrm>
          <a:prstGeom prst="rect">
            <a:avLst/>
          </a:prstGeom>
        </p:spPr>
        <p:txBody>
          <a:bodyPr tIns="91440" bIns="91440">
            <a:normAutofit/>
          </a:bodyPr>
          <a:lstStyle>
            <a:lvl1pPr marL="0" indent="0" algn="ctr" defTabSz="914400" rtl="0" eaLnBrk="1" latinLnBrk="0" hangingPunct="1">
              <a:lnSpc>
                <a:spcPct val="120000"/>
              </a:lnSpc>
              <a:spcBef>
                <a:spcPts val="1000"/>
              </a:spcBef>
              <a:buClr>
                <a:schemeClr val="accent1"/>
              </a:buClr>
              <a:buSzPct val="100000"/>
              <a:buFont typeface="Arial" panose="020B0604020202020204" pitchFamily="34" charset="0"/>
              <a:buNone/>
              <a:defRPr sz="1800" b="1" kern="1200" cap="all" baseline="0">
                <a:solidFill>
                  <a:schemeClr val="bg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a:t>SAVE THE DATE:       OUR SCHOOL Careers Fair IS ON Thursday 7th JULY 2022</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Dentist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pic>
        <p:nvPicPr>
          <p:cNvPr id="5" name="Picture 5">
            <a:extLst>
              <a:ext uri="{FF2B5EF4-FFF2-40B4-BE49-F238E27FC236}">
                <a16:creationId xmlns:a16="http://schemas.microsoft.com/office/drawing/2014/main" id="{8FB9F078-75FD-76F7-9D3C-DA00E4FCC809}"/>
              </a:ext>
            </a:extLst>
          </p:cNvPr>
          <p:cNvPicPr>
            <a:picLocks noChangeAspect="1"/>
          </p:cNvPicPr>
          <p:nvPr/>
        </p:nvPicPr>
        <p:blipFill>
          <a:blip r:embed="rId2"/>
          <a:stretch>
            <a:fillRect/>
          </a:stretch>
        </p:blipFill>
        <p:spPr>
          <a:xfrm>
            <a:off x="249382" y="607002"/>
            <a:ext cx="4946072" cy="2789959"/>
          </a:xfrm>
          <a:prstGeom prst="rect">
            <a:avLst/>
          </a:prstGeom>
          <a:ln>
            <a:solidFill>
              <a:schemeClr val="tx1"/>
            </a:solidFill>
          </a:ln>
        </p:spPr>
      </p:pic>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Arial Nova"/>
                <a:ea typeface="+mn-lt"/>
                <a:cs typeface="+mn-lt"/>
              </a:rPr>
              <a:t>To qualify as a dentist you need to complete a dental course, which usually lasts five years and leads to a bachelor's degree (either BDS or </a:t>
            </a:r>
            <a:r>
              <a:rPr lang="en-US" err="1">
                <a:latin typeface="Arial Nova"/>
                <a:ea typeface="+mn-lt"/>
                <a:cs typeface="+mn-lt"/>
              </a:rPr>
              <a:t>BChD</a:t>
            </a:r>
            <a:r>
              <a:rPr lang="en-US">
                <a:latin typeface="Arial Nova"/>
                <a:ea typeface="+mn-lt"/>
                <a:cs typeface="+mn-lt"/>
              </a:rPr>
              <a:t>).</a:t>
            </a:r>
            <a:endParaRPr lang="en-US">
              <a:latin typeface="Arial Nova"/>
            </a:endParaRPr>
          </a:p>
          <a:p>
            <a:pPr marL="285750" indent="-285750">
              <a:buFont typeface="Arial"/>
              <a:buChar char="•"/>
            </a:pPr>
            <a:r>
              <a:rPr lang="en-US">
                <a:latin typeface="Arial Nova"/>
                <a:ea typeface="+mn-lt"/>
                <a:cs typeface="+mn-lt"/>
              </a:rPr>
              <a:t>There are four year courses available at Aberdeen, Kings, Liverpool and UCL dental schools for students with prior qualifications, for example a degree in Biomedical Sciences.</a:t>
            </a:r>
            <a:endParaRPr lang="en-US">
              <a:latin typeface="Arial Nova"/>
            </a:endParaRPr>
          </a:p>
          <a:p>
            <a:pPr marL="285750" indent="-285750">
              <a:buFont typeface="Arial"/>
              <a:buChar char="•"/>
            </a:pPr>
            <a:r>
              <a:rPr lang="en-US">
                <a:latin typeface="Arial Nova"/>
                <a:ea typeface="+mn-lt"/>
                <a:cs typeface="+mn-lt"/>
              </a:rPr>
              <a:t>Dentistry is one of the most popular degrees in the UK and there is lots of competition for places. The Dental Schools Council offers some useful information about different courses and entry requirements.</a:t>
            </a: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£60-100K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HSC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Healthcare</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spTree>
    <p:extLst>
      <p:ext uri="{BB962C8B-B14F-4D97-AF65-F5344CB8AC3E}">
        <p14:creationId xmlns:p14="http://schemas.microsoft.com/office/powerpoint/2010/main" val="128632686"/>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85000" lnSpcReduction="10000"/>
          </a:bodyPr>
          <a:lstStyle/>
          <a:p>
            <a:r>
              <a:rPr lang="en-US" sz="2800" b="1">
                <a:solidFill>
                  <a:srgbClr val="B71E42"/>
                </a:solidFill>
              </a:rPr>
              <a:t>Ever thought about becoming a </a:t>
            </a:r>
            <a:r>
              <a:rPr lang="en-US" sz="2800" b="1">
                <a:solidFill>
                  <a:schemeClr val="accent3">
                    <a:lumMod val="75000"/>
                  </a:schemeClr>
                </a:solidFill>
              </a:rPr>
              <a:t>social worker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latin typeface="Arial Nova"/>
                <a:ea typeface="+mn-lt"/>
                <a:cs typeface="+mn-lt"/>
              </a:rPr>
              <a:t>To qualify as a dentist you need to complete a dental course, which usually lasts five years and leads to a bachelor's degree (either BDS or </a:t>
            </a:r>
            <a:r>
              <a:rPr lang="en-US" err="1">
                <a:latin typeface="Arial Nova"/>
                <a:ea typeface="+mn-lt"/>
                <a:cs typeface="+mn-lt"/>
              </a:rPr>
              <a:t>BChD</a:t>
            </a:r>
            <a:r>
              <a:rPr lang="en-US">
                <a:latin typeface="Arial Nova"/>
                <a:ea typeface="+mn-lt"/>
                <a:cs typeface="+mn-lt"/>
              </a:rPr>
              <a:t>).</a:t>
            </a:r>
            <a:endParaRPr lang="en-US">
              <a:latin typeface="Arial Nova"/>
            </a:endParaRPr>
          </a:p>
          <a:p>
            <a:pPr marL="285750" indent="-285750">
              <a:buFont typeface="Arial"/>
              <a:buChar char="•"/>
            </a:pPr>
            <a:r>
              <a:rPr lang="en-US">
                <a:latin typeface="Arial Nova"/>
                <a:ea typeface="+mn-lt"/>
                <a:cs typeface="+mn-lt"/>
              </a:rPr>
              <a:t>There are four year courses available at Aberdeen, Kings, Liverpool and UCL dental schools for students with prior qualifications, for example a degree in Biomedical Sciences.</a:t>
            </a:r>
            <a:endParaRPr lang="en-US">
              <a:latin typeface="Arial Nova"/>
            </a:endParaRPr>
          </a:p>
          <a:p>
            <a:pPr marL="285750" indent="-285750">
              <a:buFont typeface="Arial"/>
              <a:buChar char="•"/>
            </a:pPr>
            <a:r>
              <a:rPr lang="en-US">
                <a:latin typeface="Arial Nova"/>
                <a:ea typeface="+mn-lt"/>
                <a:cs typeface="+mn-lt"/>
              </a:rPr>
              <a:t>Dentistry is one of the most popular degrees in the UK and there is lots of competition for places. The Dental Schools Council offers some useful information about different courses and entry requirements.</a:t>
            </a: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£20-40K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Listening,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434942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Sociology, Psychology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Healthcare</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312533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 Degree minimum</a:t>
            </a:r>
          </a:p>
        </p:txBody>
      </p:sp>
      <p:pic>
        <p:nvPicPr>
          <p:cNvPr id="6" name="Picture 6">
            <a:extLst>
              <a:ext uri="{FF2B5EF4-FFF2-40B4-BE49-F238E27FC236}">
                <a16:creationId xmlns:a16="http://schemas.microsoft.com/office/drawing/2014/main" id="{67423483-93FB-388F-BD1B-88774D2547FB}"/>
              </a:ext>
            </a:extLst>
          </p:cNvPr>
          <p:cNvPicPr>
            <a:picLocks noChangeAspect="1"/>
          </p:cNvPicPr>
          <p:nvPr/>
        </p:nvPicPr>
        <p:blipFill>
          <a:blip r:embed="rId2"/>
          <a:stretch>
            <a:fillRect/>
          </a:stretch>
        </p:blipFill>
        <p:spPr>
          <a:xfrm>
            <a:off x="491403" y="659389"/>
            <a:ext cx="4087956" cy="2699038"/>
          </a:xfrm>
          <a:prstGeom prst="rect">
            <a:avLst/>
          </a:prstGeom>
          <a:ln>
            <a:solidFill>
              <a:schemeClr val="tx1"/>
            </a:solidFill>
          </a:ln>
        </p:spPr>
      </p:pic>
    </p:spTree>
    <p:extLst>
      <p:ext uri="{BB962C8B-B14F-4D97-AF65-F5344CB8AC3E}">
        <p14:creationId xmlns:p14="http://schemas.microsoft.com/office/powerpoint/2010/main" val="1193716354"/>
      </p:ext>
    </p:extLst>
  </p:cSld>
  <p:clrMapOvr>
    <a:masterClrMapping/>
  </p:clrMapOvr>
  <mc:AlternateContent xmlns:mc="http://schemas.openxmlformats.org/markup-compatibility/2006" xmlns:p14="http://schemas.microsoft.com/office/powerpoint/2010/main">
    <mc:Choice Requires="p14">
      <p:transition spd="slow" p14:dur="4000" advClick="0" advTm="12000">
        <p:push dir="d"/>
      </p:transition>
    </mc:Choice>
    <mc:Fallback xmlns="">
      <p:transition spd="slow" advClick="0" advTm="12000">
        <p:push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465330"/>
            <a:ext cx="9232817" cy="632565"/>
          </a:xfrm>
        </p:spPr>
        <p:txBody>
          <a:bodyPr vert="horz" lIns="91440" tIns="91440" rIns="91440" bIns="91440" rtlCol="0" anchor="t">
            <a:normAutofit fontScale="77500" lnSpcReduction="20000"/>
          </a:bodyPr>
          <a:lstStyle/>
          <a:p>
            <a:r>
              <a:rPr lang="en-US" sz="2800" b="1">
                <a:solidFill>
                  <a:srgbClr val="B71E42"/>
                </a:solidFill>
              </a:rPr>
              <a:t>Ever thought about becoming a pharmacologist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Science subjects in your A levels,  – to get you onto a pharmacy degree. University entry requirements vary, but a typical course might ask for chemistry plus at least one out of biology, </a:t>
            </a:r>
            <a:r>
              <a:rPr lang="en-US" err="1">
                <a:ea typeface="+mn-lt"/>
                <a:cs typeface="+mn-lt"/>
              </a:rPr>
              <a:t>maths</a:t>
            </a:r>
            <a:r>
              <a:rPr lang="en-US">
                <a:ea typeface="+mn-lt"/>
                <a:cs typeface="+mn-lt"/>
              </a:rPr>
              <a:t> or physics. A few courses will accept biology instead of chemistry, or consider psychology as an alternative ‘second’ subject.  Depending on the university, generally A or B grades are required.</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£40-70K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Analytical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a:t>
            </a:r>
            <a:r>
              <a:rPr lang="en-US" b="1" err="1">
                <a:solidFill>
                  <a:srgbClr val="9522E7"/>
                </a:solidFill>
              </a:rPr>
              <a:t>Maths</a:t>
            </a:r>
            <a:r>
              <a:rPr lang="en-US" b="1">
                <a:solidFill>
                  <a:srgbClr val="9522E7"/>
                </a:solidFill>
              </a:rPr>
              <a:t>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Healthcare</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pic>
        <p:nvPicPr>
          <p:cNvPr id="6" name="Picture 6">
            <a:extLst>
              <a:ext uri="{FF2B5EF4-FFF2-40B4-BE49-F238E27FC236}">
                <a16:creationId xmlns:a16="http://schemas.microsoft.com/office/drawing/2014/main" id="{6A3D41FD-67A5-11B8-74D9-4C3E75DFE7F0}"/>
              </a:ext>
            </a:extLst>
          </p:cNvPr>
          <p:cNvPicPr>
            <a:picLocks noChangeAspect="1"/>
          </p:cNvPicPr>
          <p:nvPr/>
        </p:nvPicPr>
        <p:blipFill>
          <a:blip r:embed="rId2"/>
          <a:stretch>
            <a:fillRect/>
          </a:stretch>
        </p:blipFill>
        <p:spPr>
          <a:xfrm>
            <a:off x="471055" y="546769"/>
            <a:ext cx="4156363" cy="2785736"/>
          </a:xfrm>
          <a:prstGeom prst="rect">
            <a:avLst/>
          </a:prstGeom>
          <a:ln>
            <a:solidFill>
              <a:schemeClr val="tx1"/>
            </a:solidFill>
          </a:ln>
        </p:spPr>
      </p:pic>
    </p:spTree>
    <p:extLst>
      <p:ext uri="{BB962C8B-B14F-4D97-AF65-F5344CB8AC3E}">
        <p14:creationId xmlns:p14="http://schemas.microsoft.com/office/powerpoint/2010/main" val="549201593"/>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751566" y="24883"/>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520748"/>
            <a:ext cx="9232817" cy="632565"/>
          </a:xfrm>
        </p:spPr>
        <p:txBody>
          <a:bodyPr vert="horz" lIns="91440" tIns="91440" rIns="91440" bIns="91440" rtlCol="0" anchor="t">
            <a:normAutofit fontScale="77500" lnSpcReduction="20000"/>
          </a:bodyPr>
          <a:lstStyle/>
          <a:p>
            <a:r>
              <a:rPr lang="en-US" sz="2800" b="1">
                <a:solidFill>
                  <a:srgbClr val="B71E42"/>
                </a:solidFill>
              </a:rPr>
              <a:t>Ever thought about becoming an </a:t>
            </a:r>
            <a:r>
              <a:rPr lang="en-US" sz="2800" b="1">
                <a:solidFill>
                  <a:schemeClr val="accent3">
                    <a:lumMod val="75000"/>
                  </a:schemeClr>
                </a:solidFill>
              </a:rPr>
              <a:t>admin assistant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You need an approved social work qualification – either a BA undergraduate degree or a postgraduate masters degree – to register as a social worker. You’ll also need to be able to explain why you want to go into social work and what you have to offer, as well as being able to give examples that show you have the emotional resilience needed to do the job.</a:t>
            </a:r>
            <a:endParaRPr lang="en-US">
              <a:latin typeface="Arial Nova"/>
              <a:ea typeface="+mn-lt"/>
              <a:cs typeface="+mn-lt"/>
            </a:endParaRPr>
          </a:p>
          <a:p>
            <a:pPr>
              <a:buFont typeface="Arial"/>
              <a:buChar char="•"/>
            </a:pPr>
            <a:r>
              <a:rPr lang="en-US">
                <a:ea typeface="+mn-lt"/>
                <a:cs typeface="+mn-lt"/>
              </a:rPr>
              <a:t>You’ll need some experience of social work or social care before applying, which could be obtained through paid work, placements or volunteering. Personal experience such as caring for a friend or relative could also be relevant.</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£20-40K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Listening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29056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English, History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Business</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464933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minimum Requirement / NVQ</a:t>
            </a:r>
          </a:p>
        </p:txBody>
      </p:sp>
      <p:pic>
        <p:nvPicPr>
          <p:cNvPr id="6" name="Picture 6" descr="A picture containing person, suit, dressed&#10;&#10;Description automatically generated">
            <a:extLst>
              <a:ext uri="{FF2B5EF4-FFF2-40B4-BE49-F238E27FC236}">
                <a16:creationId xmlns:a16="http://schemas.microsoft.com/office/drawing/2014/main" id="{D8889327-2999-089D-52A8-C88D0955215A}"/>
              </a:ext>
            </a:extLst>
          </p:cNvPr>
          <p:cNvPicPr>
            <a:picLocks noChangeAspect="1"/>
          </p:cNvPicPr>
          <p:nvPr/>
        </p:nvPicPr>
        <p:blipFill>
          <a:blip r:embed="rId2"/>
          <a:stretch>
            <a:fillRect/>
          </a:stretch>
        </p:blipFill>
        <p:spPr>
          <a:xfrm>
            <a:off x="484909" y="641050"/>
            <a:ext cx="4170218" cy="2735718"/>
          </a:xfrm>
          <a:prstGeom prst="rect">
            <a:avLst/>
          </a:prstGeom>
          <a:ln>
            <a:solidFill>
              <a:schemeClr val="tx1"/>
            </a:solidFill>
          </a:ln>
        </p:spPr>
      </p:pic>
    </p:spTree>
    <p:extLst>
      <p:ext uri="{BB962C8B-B14F-4D97-AF65-F5344CB8AC3E}">
        <p14:creationId xmlns:p14="http://schemas.microsoft.com/office/powerpoint/2010/main" val="830079922"/>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503004"/>
            <a:ext cx="9232817" cy="632565"/>
          </a:xfrm>
        </p:spPr>
        <p:txBody>
          <a:bodyPr vert="horz" lIns="91440" tIns="91440" rIns="91440" bIns="91440" rtlCol="0" anchor="t">
            <a:normAutofit/>
          </a:bodyPr>
          <a:lstStyle/>
          <a:p>
            <a:r>
              <a:rPr lang="en-US" sz="2400" b="1">
                <a:solidFill>
                  <a:srgbClr val="B71E42"/>
                </a:solidFill>
              </a:rPr>
              <a:t>Ever thought about becoming a </a:t>
            </a:r>
            <a:r>
              <a:rPr lang="en-US" sz="2400" b="1">
                <a:solidFill>
                  <a:schemeClr val="accent3">
                    <a:lumMod val="75000"/>
                  </a:schemeClr>
                </a:solidFill>
              </a:rPr>
              <a:t>surveyor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The typical job title for a property professional is surveyor, sometimes known as a general practice surveyor. They work to become chartered surveyors. If they work for a private property employer, their role is to make the most money possible out of a piece of land or property on behalf of clients. Clients include the land or property’s owners; people or companies looking to rent or buy land or property; or wealthy individuals or investment management groups who want to invest in a property.</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£30-60K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a:t>
            </a:r>
            <a:r>
              <a:rPr lang="en-US" b="1" err="1">
                <a:solidFill>
                  <a:srgbClr val="9522E7"/>
                </a:solidFill>
              </a:rPr>
              <a:t>Maths</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Construction</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301838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 Degree minimum</a:t>
            </a:r>
          </a:p>
        </p:txBody>
      </p:sp>
      <p:pic>
        <p:nvPicPr>
          <p:cNvPr id="6" name="Picture 6">
            <a:extLst>
              <a:ext uri="{FF2B5EF4-FFF2-40B4-BE49-F238E27FC236}">
                <a16:creationId xmlns:a16="http://schemas.microsoft.com/office/drawing/2014/main" id="{8EA1C1E4-2EB3-C0DB-06D1-A9286E570378}"/>
              </a:ext>
            </a:extLst>
          </p:cNvPr>
          <p:cNvPicPr>
            <a:picLocks noChangeAspect="1"/>
          </p:cNvPicPr>
          <p:nvPr/>
        </p:nvPicPr>
        <p:blipFill>
          <a:blip r:embed="rId2"/>
          <a:stretch>
            <a:fillRect/>
          </a:stretch>
        </p:blipFill>
        <p:spPr>
          <a:xfrm>
            <a:off x="540327" y="692727"/>
            <a:ext cx="4156363" cy="2535381"/>
          </a:xfrm>
          <a:prstGeom prst="rect">
            <a:avLst/>
          </a:prstGeom>
          <a:ln>
            <a:solidFill>
              <a:schemeClr val="tx1"/>
            </a:solidFill>
          </a:ln>
        </p:spPr>
      </p:pic>
    </p:spTree>
    <p:extLst>
      <p:ext uri="{BB962C8B-B14F-4D97-AF65-F5344CB8AC3E}">
        <p14:creationId xmlns:p14="http://schemas.microsoft.com/office/powerpoint/2010/main" val="3070636364"/>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751566" y="78356"/>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506893"/>
            <a:ext cx="9232817" cy="632565"/>
          </a:xfrm>
        </p:spPr>
        <p:txBody>
          <a:bodyPr vert="horz" lIns="91440" tIns="91440" rIns="91440" bIns="91440" rtlCol="0" anchor="t">
            <a:normAutofit fontScale="70000" lnSpcReduction="20000"/>
          </a:bodyPr>
          <a:lstStyle/>
          <a:p>
            <a:r>
              <a:rPr lang="en-US" sz="2800" b="1">
                <a:solidFill>
                  <a:srgbClr val="B71E42"/>
                </a:solidFill>
              </a:rPr>
              <a:t>Ever thought about becoming a </a:t>
            </a:r>
            <a:r>
              <a:rPr lang="en-US" sz="2800" b="1">
                <a:solidFill>
                  <a:schemeClr val="accent3">
                    <a:lumMod val="75000"/>
                  </a:schemeClr>
                </a:solidFill>
              </a:rPr>
              <a:t>construction worker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3990027"/>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Construction jobs are essentially about being able to say ‘I helped build that!’. Construction involves designing and building the ‘built’ environment around us: not only skyscrapers, football stadiums and bridges, but also houses, factories, hospitals, schools, railways, tunnels, piers, dams, coastal </a:t>
            </a:r>
            <a:r>
              <a:rPr lang="en-US" err="1">
                <a:ea typeface="+mn-lt"/>
                <a:cs typeface="+mn-lt"/>
              </a:rPr>
              <a:t>defences</a:t>
            </a:r>
            <a:r>
              <a:rPr lang="en-US">
                <a:ea typeface="+mn-lt"/>
                <a:cs typeface="+mn-lt"/>
              </a:rPr>
              <a:t> and energy generation plants.</a:t>
            </a:r>
            <a:endParaRPr lang="en-US">
              <a:latin typeface="Arial Nova"/>
              <a:ea typeface="+mn-lt"/>
              <a:cs typeface="+mn-lt"/>
            </a:endParaRPr>
          </a:p>
          <a:p>
            <a:pPr>
              <a:buFont typeface="Arial"/>
              <a:buChar char="•"/>
            </a:pPr>
            <a:r>
              <a:rPr lang="en-US">
                <a:ea typeface="+mn-lt"/>
                <a:cs typeface="+mn-lt"/>
              </a:rPr>
              <a:t>A project can be a ‘new build’, a renovation or a refurbishment. Larger construction companies </a:t>
            </a:r>
            <a:r>
              <a:rPr lang="en-US" err="1">
                <a:ea typeface="+mn-lt"/>
                <a:cs typeface="+mn-lt"/>
              </a:rPr>
              <a:t>specialise</a:t>
            </a:r>
            <a:r>
              <a:rPr lang="en-US">
                <a:ea typeface="+mn-lt"/>
                <a:cs typeface="+mn-lt"/>
              </a:rPr>
              <a:t> in particular ‘markets’ or sectors – for example, healthcare projects. Some work in a range of sectors while other companies provide expertise in just one or two areas. Many construction professionals </a:t>
            </a:r>
            <a:r>
              <a:rPr lang="en-US" err="1">
                <a:ea typeface="+mn-lt"/>
                <a:cs typeface="+mn-lt"/>
              </a:rPr>
              <a:t>specialise</a:t>
            </a:r>
            <a:r>
              <a:rPr lang="en-US">
                <a:ea typeface="+mn-lt"/>
                <a:cs typeface="+mn-lt"/>
              </a:rPr>
              <a:t> in a particular type of project over time.</a:t>
            </a:r>
          </a:p>
          <a:p>
            <a:pPr marL="285750" indent="-285750" algn="l">
              <a:buFont typeface="Arial"/>
              <a:buChar char="•"/>
            </a:pPr>
            <a:endParaRPr lang="en-US">
              <a:latin typeface="Arial Nova"/>
            </a:endParaRPr>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£20-40K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23754"/>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 Practical, Thinking, Problem Solving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40026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Construction, </a:t>
            </a:r>
            <a:r>
              <a:rPr lang="en-US" b="1" err="1">
                <a:solidFill>
                  <a:srgbClr val="9522E7"/>
                </a:solidFill>
              </a:rPr>
              <a:t>Maths</a:t>
            </a:r>
            <a:r>
              <a:rPr lang="en-US" b="1">
                <a:solidFill>
                  <a:srgbClr val="9522E7"/>
                </a:solidFill>
              </a:rPr>
              <a:t>, English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Construction</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395417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Minimum – Role Dependent</a:t>
            </a:r>
          </a:p>
        </p:txBody>
      </p:sp>
      <p:pic>
        <p:nvPicPr>
          <p:cNvPr id="6" name="Picture 6" descr="A picture containing sky, person, outdoor, orange&#10;&#10;Description automatically generated">
            <a:extLst>
              <a:ext uri="{FF2B5EF4-FFF2-40B4-BE49-F238E27FC236}">
                <a16:creationId xmlns:a16="http://schemas.microsoft.com/office/drawing/2014/main" id="{2D3DC339-4EDC-5350-865E-DDD84663057C}"/>
              </a:ext>
            </a:extLst>
          </p:cNvPr>
          <p:cNvPicPr>
            <a:picLocks noChangeAspect="1"/>
          </p:cNvPicPr>
          <p:nvPr/>
        </p:nvPicPr>
        <p:blipFill>
          <a:blip r:embed="rId2"/>
          <a:stretch>
            <a:fillRect/>
          </a:stretch>
        </p:blipFill>
        <p:spPr>
          <a:xfrm>
            <a:off x="595745" y="574659"/>
            <a:ext cx="4142509" cy="2840791"/>
          </a:xfrm>
          <a:prstGeom prst="rect">
            <a:avLst/>
          </a:prstGeom>
          <a:ln>
            <a:solidFill>
              <a:schemeClr val="tx1"/>
            </a:solidFill>
          </a:ln>
        </p:spPr>
      </p:pic>
    </p:spTree>
    <p:extLst>
      <p:ext uri="{BB962C8B-B14F-4D97-AF65-F5344CB8AC3E}">
        <p14:creationId xmlns:p14="http://schemas.microsoft.com/office/powerpoint/2010/main" val="1381740230"/>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85000" lnSpcReduction="10000"/>
          </a:bodyPr>
          <a:lstStyle/>
          <a:p>
            <a:r>
              <a:rPr lang="en-US" sz="2800" b="1">
                <a:solidFill>
                  <a:srgbClr val="B71E42"/>
                </a:solidFill>
              </a:rPr>
              <a:t>Ever thought about becoming a </a:t>
            </a:r>
            <a:r>
              <a:rPr lang="en-US" sz="2800" b="1">
                <a:solidFill>
                  <a:schemeClr val="accent3">
                    <a:lumMod val="75000"/>
                  </a:schemeClr>
                </a:solidFill>
              </a:rPr>
              <a:t>bank manager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Retail bankers work in the many branches that are dotted on high streets and in town </a:t>
            </a:r>
            <a:r>
              <a:rPr lang="en-US" err="1">
                <a:ea typeface="+mn-lt"/>
                <a:cs typeface="+mn-lt"/>
              </a:rPr>
              <a:t>centres</a:t>
            </a:r>
            <a:r>
              <a:rPr lang="en-US">
                <a:ea typeface="+mn-lt"/>
                <a:cs typeface="+mn-lt"/>
              </a:rPr>
              <a:t> across the UK. They can also be found at banks’ national call </a:t>
            </a:r>
            <a:r>
              <a:rPr lang="en-US" err="1">
                <a:ea typeface="+mn-lt"/>
                <a:cs typeface="+mn-lt"/>
              </a:rPr>
              <a:t>centres</a:t>
            </a:r>
            <a:r>
              <a:rPr lang="en-US">
                <a:ea typeface="+mn-lt"/>
                <a:cs typeface="+mn-lt"/>
              </a:rPr>
              <a:t> and in their in-store branches launched in conjunction with established shops, such as Marks &amp; Spencer. Retail banks have several different areas you could work in, including customer service, sales, marketing and IT. Roles in investment banking exist in investment banks, such as Goldman Sachs and J.P. Morgan, and the investment banking arms of banks that also have a retail wing, namely Barclays and HSBC. Investment banks also have several parts, so employment opportunities will span different divisions.</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£60-100K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35832" y="3009899"/>
            <a:ext cx="4985563"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9522E7"/>
                </a:solidFill>
              </a:rPr>
              <a:t>Problem Solving, Communication, Mathematical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English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Finance</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pic>
        <p:nvPicPr>
          <p:cNvPr id="6" name="Picture 6" descr="A picture containing computer, computer, person, sitting&#10;&#10;Description automatically generated">
            <a:extLst>
              <a:ext uri="{FF2B5EF4-FFF2-40B4-BE49-F238E27FC236}">
                <a16:creationId xmlns:a16="http://schemas.microsoft.com/office/drawing/2014/main" id="{949A3BEC-1154-1C28-3EE7-320F4A5FFEA7}"/>
              </a:ext>
            </a:extLst>
          </p:cNvPr>
          <p:cNvPicPr>
            <a:picLocks noChangeAspect="1"/>
          </p:cNvPicPr>
          <p:nvPr/>
        </p:nvPicPr>
        <p:blipFill>
          <a:blip r:embed="rId2"/>
          <a:stretch>
            <a:fillRect/>
          </a:stretch>
        </p:blipFill>
        <p:spPr>
          <a:xfrm>
            <a:off x="720437" y="657634"/>
            <a:ext cx="3948545" cy="2647132"/>
          </a:xfrm>
          <a:prstGeom prst="rect">
            <a:avLst/>
          </a:prstGeom>
          <a:ln>
            <a:solidFill>
              <a:schemeClr val="tx1"/>
            </a:solidFill>
          </a:ln>
        </p:spPr>
      </p:pic>
    </p:spTree>
    <p:extLst>
      <p:ext uri="{BB962C8B-B14F-4D97-AF65-F5344CB8AC3E}">
        <p14:creationId xmlns:p14="http://schemas.microsoft.com/office/powerpoint/2010/main" val="2453065896"/>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462899"/>
            <a:ext cx="9232817" cy="632565"/>
          </a:xfrm>
        </p:spPr>
        <p:txBody>
          <a:bodyPr vert="horz" lIns="91440" tIns="91440" rIns="91440" bIns="91440" rtlCol="0" anchor="t">
            <a:normAutofit fontScale="85000" lnSpcReduction="10000"/>
          </a:bodyPr>
          <a:lstStyle/>
          <a:p>
            <a:r>
              <a:rPr lang="en-US" sz="2800" b="1">
                <a:solidFill>
                  <a:srgbClr val="B71E42"/>
                </a:solidFill>
              </a:rPr>
              <a:t>Ever thought about becoming a </a:t>
            </a:r>
            <a:r>
              <a:rPr lang="en-US" sz="2800" b="1">
                <a:solidFill>
                  <a:schemeClr val="accent3">
                    <a:lumMod val="75000"/>
                  </a:schemeClr>
                </a:solidFill>
              </a:rPr>
              <a:t>tour operator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You could seek to start work full-time in hospitality or travel as a school leaver with GSCEs or A levels, as a graduate or after postgraduate study. The nature of your qualifications and experience will affect which roles you will be considered for and your level of seniority and salary when you start work.</a:t>
            </a:r>
            <a:endParaRPr lang="en-US">
              <a:latin typeface="Arial Nova"/>
              <a:ea typeface="+mn-lt"/>
              <a:cs typeface="+mn-lt"/>
            </a:endParaRPr>
          </a:p>
          <a:p>
            <a:pPr>
              <a:buFont typeface="Arial"/>
              <a:buChar char="•"/>
            </a:pPr>
            <a:r>
              <a:rPr lang="en-US">
                <a:ea typeface="+mn-lt"/>
                <a:cs typeface="+mn-lt"/>
              </a:rPr>
              <a:t>If you have a part-time job in a café or restaurant you already have a foothold in the industry that will help you when it comes to applying for jobs, whether you do so as a school leaver with A levels or as a graduate. Gaining relevant work experience is really important if you want a career in this sector, as is having a customer-focused attitude.</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£20-30K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35832" y="3009899"/>
            <a:ext cx="495882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Listening , ICT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19974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Geography, </a:t>
            </a:r>
            <a:r>
              <a:rPr lang="en-US" b="1" err="1">
                <a:solidFill>
                  <a:srgbClr val="9522E7"/>
                </a:solidFill>
              </a:rPr>
              <a:t>Maths</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35833" y="2535446"/>
            <a:ext cx="23651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Hospitality &amp; Travel</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268417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Qualification Req</a:t>
            </a:r>
          </a:p>
        </p:txBody>
      </p:sp>
      <p:pic>
        <p:nvPicPr>
          <p:cNvPr id="6" name="Picture 6" descr="A picture containing text, person, suit&#10;&#10;Description automatically generated">
            <a:extLst>
              <a:ext uri="{FF2B5EF4-FFF2-40B4-BE49-F238E27FC236}">
                <a16:creationId xmlns:a16="http://schemas.microsoft.com/office/drawing/2014/main" id="{F56F5860-9BA8-A089-80AF-1BBCAEE349F2}"/>
              </a:ext>
            </a:extLst>
          </p:cNvPr>
          <p:cNvPicPr>
            <a:picLocks noChangeAspect="1"/>
          </p:cNvPicPr>
          <p:nvPr/>
        </p:nvPicPr>
        <p:blipFill>
          <a:blip r:embed="rId2"/>
          <a:stretch>
            <a:fillRect/>
          </a:stretch>
        </p:blipFill>
        <p:spPr>
          <a:xfrm>
            <a:off x="387927" y="621217"/>
            <a:ext cx="4613563" cy="2581421"/>
          </a:xfrm>
          <a:prstGeom prst="rect">
            <a:avLst/>
          </a:prstGeom>
          <a:ln>
            <a:solidFill>
              <a:schemeClr val="tx1"/>
            </a:solidFill>
          </a:ln>
        </p:spPr>
      </p:pic>
    </p:spTree>
    <p:extLst>
      <p:ext uri="{BB962C8B-B14F-4D97-AF65-F5344CB8AC3E}">
        <p14:creationId xmlns:p14="http://schemas.microsoft.com/office/powerpoint/2010/main" val="84324136"/>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85000" lnSpcReduction="10000"/>
          </a:bodyPr>
          <a:lstStyle/>
          <a:p>
            <a:r>
              <a:rPr lang="en-US" sz="2800" b="1">
                <a:solidFill>
                  <a:srgbClr val="B71E42"/>
                </a:solidFill>
              </a:rPr>
              <a:t>Ever thought about becoming a </a:t>
            </a:r>
            <a:r>
              <a:rPr lang="en-US" sz="2800" b="1">
                <a:solidFill>
                  <a:schemeClr val="accent3">
                    <a:lumMod val="75000"/>
                  </a:schemeClr>
                </a:solidFill>
              </a:rPr>
              <a:t>retail assistant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Retail apprenticeships typically involve working in a particular retail role four days a week and going to college one day a week. The retailer pays for your training and pays you a wage. The aim is to train you up to do a specific job function, </a:t>
            </a:r>
            <a:r>
              <a:rPr lang="en-US" err="1">
                <a:ea typeface="+mn-lt"/>
                <a:cs typeface="+mn-lt"/>
              </a:rPr>
              <a:t>eg</a:t>
            </a:r>
            <a:r>
              <a:rPr lang="en-US">
                <a:ea typeface="+mn-lt"/>
                <a:cs typeface="+mn-lt"/>
              </a:rPr>
              <a:t> become a buyer.</a:t>
            </a:r>
            <a:endParaRPr lang="en-US">
              <a:latin typeface="Arial Nova"/>
            </a:endParaRPr>
          </a:p>
          <a:p>
            <a:pPr>
              <a:buFont typeface="Arial"/>
              <a:buChar char="•"/>
            </a:pPr>
            <a:r>
              <a:rPr lang="en-US">
                <a:ea typeface="+mn-lt"/>
                <a:cs typeface="+mn-lt"/>
              </a:rPr>
              <a:t>There are three types of apprenticeship available: intermediate, advanced and higher. However, retailers tend to refer to them as level 2, level 3 and level 4 respectively. Level 4 apprenticeships tend to be aimed at those students with A levels – usually you need a minimum of two A levels or a certain number of UCAS points. You only need GCSEs to get onto a level 3 apprenticeship, but some retailers will accept you onto them if you have A levels.</a:t>
            </a:r>
          </a:p>
          <a:p>
            <a:pPr marL="285750" indent="-285750">
              <a:buFont typeface="Arial"/>
              <a:buChar char="•"/>
            </a:pPr>
            <a:br>
              <a:rPr lang="en-US"/>
            </a:br>
            <a:endParaRPr lang="en-US"/>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£15-25K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Listening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English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Retail</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295154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Qualifications Req</a:t>
            </a:r>
          </a:p>
        </p:txBody>
      </p:sp>
      <p:pic>
        <p:nvPicPr>
          <p:cNvPr id="6" name="Picture 6" descr="A picture containing person, marketplace&#10;&#10;Description automatically generated">
            <a:extLst>
              <a:ext uri="{FF2B5EF4-FFF2-40B4-BE49-F238E27FC236}">
                <a16:creationId xmlns:a16="http://schemas.microsoft.com/office/drawing/2014/main" id="{082B5170-291B-1CCA-E377-4E0955B975A5}"/>
              </a:ext>
            </a:extLst>
          </p:cNvPr>
          <p:cNvPicPr>
            <a:picLocks noChangeAspect="1"/>
          </p:cNvPicPr>
          <p:nvPr/>
        </p:nvPicPr>
        <p:blipFill>
          <a:blip r:embed="rId2"/>
          <a:stretch>
            <a:fillRect/>
          </a:stretch>
        </p:blipFill>
        <p:spPr>
          <a:xfrm>
            <a:off x="581891" y="616527"/>
            <a:ext cx="4045527" cy="2687781"/>
          </a:xfrm>
          <a:prstGeom prst="rect">
            <a:avLst/>
          </a:prstGeom>
          <a:ln>
            <a:solidFill>
              <a:schemeClr val="tx1"/>
            </a:solidFill>
          </a:ln>
        </p:spPr>
      </p:pic>
    </p:spTree>
    <p:extLst>
      <p:ext uri="{BB962C8B-B14F-4D97-AF65-F5344CB8AC3E}">
        <p14:creationId xmlns:p14="http://schemas.microsoft.com/office/powerpoint/2010/main" val="963624140"/>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186028" y="3596583"/>
            <a:ext cx="9232817" cy="632565"/>
          </a:xfrm>
        </p:spPr>
        <p:txBody>
          <a:bodyPr vert="horz" lIns="91440" tIns="91440" rIns="91440" bIns="91440" rtlCol="0" anchor="t">
            <a:normAutofit fontScale="77500" lnSpcReduction="20000"/>
          </a:bodyPr>
          <a:lstStyle/>
          <a:p>
            <a:r>
              <a:rPr lang="en-US" sz="2800" b="1">
                <a:solidFill>
                  <a:srgbClr val="B71E42"/>
                </a:solidFill>
              </a:rPr>
              <a:t>Ever thought about becoming a </a:t>
            </a:r>
            <a:r>
              <a:rPr lang="en-US" sz="2800" b="1">
                <a:solidFill>
                  <a:schemeClr val="accent3">
                    <a:lumMod val="75000"/>
                  </a:schemeClr>
                </a:solidFill>
              </a:rPr>
              <a:t>project manager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Many people working in business jobs have a degree, but it’s possible to get in without one.</a:t>
            </a:r>
          </a:p>
          <a:p>
            <a:pPr>
              <a:buFont typeface="Arial"/>
              <a:buChar char="•"/>
            </a:pPr>
            <a:r>
              <a:rPr lang="en-US">
                <a:ea typeface="+mn-lt"/>
                <a:cs typeface="+mn-lt"/>
              </a:rPr>
              <a:t>If you’re not sure which area of business you want to work in, some training </a:t>
            </a:r>
            <a:r>
              <a:rPr lang="en-US" err="1">
                <a:ea typeface="+mn-lt"/>
                <a:cs typeface="+mn-lt"/>
              </a:rPr>
              <a:t>programmes</a:t>
            </a:r>
            <a:r>
              <a:rPr lang="en-US">
                <a:ea typeface="+mn-lt"/>
                <a:cs typeface="+mn-lt"/>
              </a:rPr>
              <a:t> aimed at non-graduates offer the opportunity to try out different jobs in different functions. Marketing, HR and sales are often options. PR and management consulting don’t tend to be. For most other opportunities you need to know which type of business job you want before you apply.</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£30-80K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ICT</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 in NE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94837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Engineering / Business Studies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Engineering</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Level 2 / 3 / 4</a:t>
            </a:r>
          </a:p>
        </p:txBody>
      </p:sp>
      <p:pic>
        <p:nvPicPr>
          <p:cNvPr id="6" name="Picture 6" descr="A person giving a presentation&#10;&#10;Description automatically generated">
            <a:extLst>
              <a:ext uri="{FF2B5EF4-FFF2-40B4-BE49-F238E27FC236}">
                <a16:creationId xmlns:a16="http://schemas.microsoft.com/office/drawing/2014/main" id="{2AC29C56-5020-B42F-731D-97B2D0E18D90}"/>
              </a:ext>
            </a:extLst>
          </p:cNvPr>
          <p:cNvPicPr>
            <a:picLocks noChangeAspect="1"/>
          </p:cNvPicPr>
          <p:nvPr/>
        </p:nvPicPr>
        <p:blipFill>
          <a:blip r:embed="rId2"/>
          <a:stretch>
            <a:fillRect/>
          </a:stretch>
        </p:blipFill>
        <p:spPr>
          <a:xfrm>
            <a:off x="346364" y="706582"/>
            <a:ext cx="4765963" cy="2382981"/>
          </a:xfrm>
          <a:prstGeom prst="rect">
            <a:avLst/>
          </a:prstGeom>
          <a:ln>
            <a:solidFill>
              <a:schemeClr val="tx1"/>
            </a:solidFill>
          </a:ln>
        </p:spPr>
      </p:pic>
    </p:spTree>
    <p:extLst>
      <p:ext uri="{BB962C8B-B14F-4D97-AF65-F5344CB8AC3E}">
        <p14:creationId xmlns:p14="http://schemas.microsoft.com/office/powerpoint/2010/main" val="1439119353"/>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065712" y="3529741"/>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translator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Want to work for central government? Consider applying for the Civil Service, which does the practical and administrative work of government. The highly sought-after Civil Service Fast Stream recruits graduates to work in in many different roles in a range of government departments, with specialist </a:t>
            </a:r>
            <a:r>
              <a:rPr lang="en-US" err="1">
                <a:ea typeface="+mn-lt"/>
                <a:cs typeface="+mn-lt"/>
              </a:rPr>
              <a:t>programmes</a:t>
            </a:r>
            <a:r>
              <a:rPr lang="en-US">
                <a:ea typeface="+mn-lt"/>
                <a:cs typeface="+mn-lt"/>
              </a:rPr>
              <a:t> in everything from providing the government with statistics to training to work in the Houses of Parliament. In the past, the Civil Service has run a 'fast track apprenticeship scheme'.</a:t>
            </a:r>
            <a:endParaRPr lang="en-US">
              <a:latin typeface="Arial Nova"/>
            </a:endParaRPr>
          </a:p>
          <a:p>
            <a:endParaRPr lang="en-US">
              <a:ea typeface="+mn-lt"/>
              <a:cs typeface="+mn-lt"/>
            </a:endParaRP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£30-50K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Listening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English, MFL</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Public Sector</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pic>
        <p:nvPicPr>
          <p:cNvPr id="6" name="Picture 6">
            <a:extLst>
              <a:ext uri="{FF2B5EF4-FFF2-40B4-BE49-F238E27FC236}">
                <a16:creationId xmlns:a16="http://schemas.microsoft.com/office/drawing/2014/main" id="{39EB94C5-9B04-4A03-0FD2-92E9F8E4FD68}"/>
              </a:ext>
            </a:extLst>
          </p:cNvPr>
          <p:cNvPicPr>
            <a:picLocks noChangeAspect="1"/>
          </p:cNvPicPr>
          <p:nvPr/>
        </p:nvPicPr>
        <p:blipFill>
          <a:blip r:embed="rId2"/>
          <a:stretch>
            <a:fillRect/>
          </a:stretch>
        </p:blipFill>
        <p:spPr>
          <a:xfrm>
            <a:off x="457200" y="568699"/>
            <a:ext cx="4142509" cy="2741874"/>
          </a:xfrm>
          <a:prstGeom prst="rect">
            <a:avLst/>
          </a:prstGeom>
          <a:ln>
            <a:solidFill>
              <a:schemeClr val="tx1"/>
            </a:solidFill>
          </a:ln>
        </p:spPr>
      </p:pic>
    </p:spTree>
    <p:extLst>
      <p:ext uri="{BB962C8B-B14F-4D97-AF65-F5344CB8AC3E}">
        <p14:creationId xmlns:p14="http://schemas.microsoft.com/office/powerpoint/2010/main" val="11983892"/>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Journalist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Common routes into journalism are to take an undergraduate degree in journalism, or to take an undergraduate degree in a different subject followed by a postgraduate journalism qualification. Either way, make sure that the course you choose is accredited by the National Council for the Training of Journalists (NCTJ) if you want to work for a UK-based news </a:t>
            </a:r>
            <a:r>
              <a:rPr lang="en-US" dirty="0" err="1">
                <a:ea typeface="+mn-lt"/>
                <a:cs typeface="+mn-lt"/>
              </a:rPr>
              <a:t>organisation</a:t>
            </a:r>
            <a:r>
              <a:rPr lang="en-US" dirty="0">
                <a:ea typeface="+mn-lt"/>
                <a:cs typeface="+mn-lt"/>
              </a:rPr>
              <a:t>.  At both levels, there are degrees available in different areas, e.g. newspaper journalism, broadcast journalism and magazine journalism. Alternatively, it is sometimes possible to get in with a non-journalism degree and no journalism postgraduate qualifications, or with an apprenticeship or similar </a:t>
            </a:r>
            <a:r>
              <a:rPr lang="en-US" dirty="0" err="1">
                <a:ea typeface="+mn-lt"/>
                <a:cs typeface="+mn-lt"/>
              </a:rPr>
              <a:t>programme</a:t>
            </a:r>
            <a:r>
              <a:rPr lang="en-US" dirty="0">
                <a:ea typeface="+mn-lt"/>
                <a:cs typeface="+mn-lt"/>
              </a:rPr>
              <a:t> instead of a degree.</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£30-40K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Listening, ICT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23474" y="1658427"/>
            <a:ext cx="38547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Medium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80132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English, History, Geography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Media</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30584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Degree minimum</a:t>
            </a:r>
          </a:p>
        </p:txBody>
      </p:sp>
      <p:pic>
        <p:nvPicPr>
          <p:cNvPr id="6" name="Picture 6">
            <a:extLst>
              <a:ext uri="{FF2B5EF4-FFF2-40B4-BE49-F238E27FC236}">
                <a16:creationId xmlns:a16="http://schemas.microsoft.com/office/drawing/2014/main" id="{33614EA3-2B70-CB80-E176-6CD499F38692}"/>
              </a:ext>
            </a:extLst>
          </p:cNvPr>
          <p:cNvPicPr>
            <a:picLocks noChangeAspect="1"/>
          </p:cNvPicPr>
          <p:nvPr/>
        </p:nvPicPr>
        <p:blipFill>
          <a:blip r:embed="rId2"/>
          <a:stretch>
            <a:fillRect/>
          </a:stretch>
        </p:blipFill>
        <p:spPr>
          <a:xfrm>
            <a:off x="623455" y="478896"/>
            <a:ext cx="4239490" cy="2838352"/>
          </a:xfrm>
          <a:prstGeom prst="rect">
            <a:avLst/>
          </a:prstGeom>
          <a:ln>
            <a:solidFill>
              <a:schemeClr val="tx1"/>
            </a:solidFill>
          </a:ln>
        </p:spPr>
      </p:pic>
    </p:spTree>
    <p:extLst>
      <p:ext uri="{BB962C8B-B14F-4D97-AF65-F5344CB8AC3E}">
        <p14:creationId xmlns:p14="http://schemas.microsoft.com/office/powerpoint/2010/main" val="3127142264"/>
      </p:ext>
    </p:extLst>
  </p:cSld>
  <p:clrMapOvr>
    <a:masterClrMapping/>
  </p:clrMapOvr>
  <mc:AlternateContent xmlns:mc="http://schemas.openxmlformats.org/markup-compatibility/2006" xmlns:p14="http://schemas.microsoft.com/office/powerpoint/2010/main">
    <mc:Choice Requires="p14">
      <p:transition spd="slow" p14:dur="4000" advClick="0" advTm="12000">
        <p:push dir="d"/>
      </p:transition>
    </mc:Choice>
    <mc:Fallback xmlns="">
      <p:transition spd="slow" advClick="0" advTm="12000">
        <p:push dir="d"/>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520748"/>
            <a:ext cx="9232817" cy="632565"/>
          </a:xfrm>
        </p:spPr>
        <p:txBody>
          <a:bodyPr vert="horz" lIns="91440" tIns="91440" rIns="91440" bIns="91440" rtlCol="0" anchor="t">
            <a:normAutofit lnSpcReduction="10000"/>
          </a:bodyPr>
          <a:lstStyle/>
          <a:p>
            <a:r>
              <a:rPr lang="en-US" sz="2800" b="1">
                <a:solidFill>
                  <a:srgbClr val="B71E42"/>
                </a:solidFill>
              </a:rPr>
              <a:t>Ever thought about working in </a:t>
            </a:r>
            <a:r>
              <a:rPr lang="en-US" sz="2800" b="1">
                <a:solidFill>
                  <a:schemeClr val="accent3">
                    <a:lumMod val="75000"/>
                  </a:schemeClr>
                </a:solidFill>
              </a:rPr>
              <a:t>pr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Public relations, or PR, is about maintaining or improving the reputation of an </a:t>
            </a:r>
            <a:r>
              <a:rPr lang="en-US" err="1">
                <a:ea typeface="+mn-lt"/>
                <a:cs typeface="+mn-lt"/>
              </a:rPr>
              <a:t>organisation</a:t>
            </a:r>
            <a:r>
              <a:rPr lang="en-US">
                <a:ea typeface="+mn-lt"/>
                <a:cs typeface="+mn-lt"/>
              </a:rPr>
              <a:t> by influencing how other people perceive it. According to the Public Relations and Communications Association (PRCA), PR is about how </a:t>
            </a:r>
            <a:r>
              <a:rPr lang="en-US" err="1">
                <a:ea typeface="+mn-lt"/>
                <a:cs typeface="+mn-lt"/>
              </a:rPr>
              <a:t>organisations</a:t>
            </a:r>
            <a:r>
              <a:rPr lang="en-US">
                <a:ea typeface="+mn-lt"/>
                <a:cs typeface="+mn-lt"/>
              </a:rPr>
              <a:t> communicate with the public, promote themselves and build a positive image. There is crossover with marketing, since the influence gained may make all the difference when people are deciding which supermarket to shop in, or which company to do business with.</a:t>
            </a:r>
            <a:endParaRPr lang="en-US">
              <a:latin typeface="Arial Nova"/>
            </a:endParaRPr>
          </a:p>
          <a:p>
            <a:pPr>
              <a:buFont typeface="Arial"/>
              <a:buChar char="•"/>
            </a:pPr>
            <a:r>
              <a:rPr lang="en-US">
                <a:ea typeface="+mn-lt"/>
                <a:cs typeface="+mn-lt"/>
              </a:rPr>
              <a:t>PR activity is usually planned in advance but a PR expert can also be called upon to manage an </a:t>
            </a:r>
            <a:r>
              <a:rPr lang="en-US" err="1">
                <a:ea typeface="+mn-lt"/>
                <a:cs typeface="+mn-lt"/>
              </a:rPr>
              <a:t>organisation’s</a:t>
            </a:r>
            <a:r>
              <a:rPr lang="en-US">
                <a:ea typeface="+mn-lt"/>
                <a:cs typeface="+mn-lt"/>
              </a:rPr>
              <a:t> response to a crisis.</a:t>
            </a:r>
            <a:endParaRPr lang="en-US"/>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£20-50K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35832" y="3009899"/>
            <a:ext cx="490535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Thinking, </a:t>
            </a:r>
            <a:r>
              <a:rPr lang="en-US" b="1" err="1">
                <a:solidFill>
                  <a:srgbClr val="9522E7"/>
                </a:solidFill>
              </a:rPr>
              <a:t>Organisational</a:t>
            </a:r>
            <a:r>
              <a:rPr lang="en-US" b="1">
                <a:solidFill>
                  <a:srgbClr val="9522E7"/>
                </a:solidFill>
              </a:rPr>
              <a:t>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69437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Sociology, Psychology, English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Business</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 Degree</a:t>
            </a:r>
          </a:p>
        </p:txBody>
      </p:sp>
      <p:pic>
        <p:nvPicPr>
          <p:cNvPr id="6" name="Picture 6" descr="A picture containing text, window, person, indoor&#10;&#10;Description automatically generated">
            <a:extLst>
              <a:ext uri="{FF2B5EF4-FFF2-40B4-BE49-F238E27FC236}">
                <a16:creationId xmlns:a16="http://schemas.microsoft.com/office/drawing/2014/main" id="{D90FCBD7-620B-026C-D41B-578AD6A84826}"/>
              </a:ext>
            </a:extLst>
          </p:cNvPr>
          <p:cNvPicPr>
            <a:picLocks noChangeAspect="1"/>
          </p:cNvPicPr>
          <p:nvPr/>
        </p:nvPicPr>
        <p:blipFill>
          <a:blip r:embed="rId2"/>
          <a:stretch>
            <a:fillRect/>
          </a:stretch>
        </p:blipFill>
        <p:spPr>
          <a:xfrm>
            <a:off x="554182" y="616527"/>
            <a:ext cx="4073236" cy="2715490"/>
          </a:xfrm>
          <a:prstGeom prst="rect">
            <a:avLst/>
          </a:prstGeom>
          <a:ln>
            <a:solidFill>
              <a:schemeClr val="tx1"/>
            </a:solidFill>
          </a:ln>
        </p:spPr>
      </p:pic>
    </p:spTree>
    <p:extLst>
      <p:ext uri="{BB962C8B-B14F-4D97-AF65-F5344CB8AC3E}">
        <p14:creationId xmlns:p14="http://schemas.microsoft.com/office/powerpoint/2010/main" val="212949927"/>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534602"/>
            <a:ext cx="9232817" cy="632565"/>
          </a:xfrm>
        </p:spPr>
        <p:txBody>
          <a:bodyPr vert="horz" lIns="91440" tIns="91440" rIns="91440" bIns="91440" rtlCol="0" anchor="t">
            <a:normAutofit fontScale="77500" lnSpcReduction="20000"/>
          </a:bodyPr>
          <a:lstStyle/>
          <a:p>
            <a:r>
              <a:rPr lang="en-US" sz="2800" b="1">
                <a:solidFill>
                  <a:srgbClr val="B71E42"/>
                </a:solidFill>
              </a:rPr>
              <a:t>Ever thought about becoming a </a:t>
            </a:r>
            <a:r>
              <a:rPr lang="en-US" sz="2800" b="1">
                <a:solidFill>
                  <a:schemeClr val="accent3">
                    <a:lumMod val="75000"/>
                  </a:schemeClr>
                </a:solidFill>
              </a:rPr>
              <a:t>chemical engineer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Some engineers have NVQs; others have masters degrees or PhDs. You can join the industry at any level, and often have the chance to study for further qualifications once you’re in. Generally speaking the more senior you become the more opportunity you will have to take on management responsibilities and to be involved in finding novel ways of doing things.</a:t>
            </a:r>
          </a:p>
          <a:p>
            <a:pPr marL="285750" indent="-285750">
              <a:buFont typeface="Arial"/>
              <a:buChar char="•"/>
            </a:pPr>
            <a:r>
              <a:rPr lang="en-US">
                <a:ea typeface="+mn-lt"/>
                <a:cs typeface="+mn-lt"/>
              </a:rPr>
              <a:t>To succeed as an engineer you’ll need sound business sense. Most engineers work in the private sector, where the key goal is to make money. As an engineer you might help your employer to turn a profit by creating a product that clients will pay for, or by finding a more cost-effective way of doing so.</a:t>
            </a:r>
            <a:endParaRPr lang="en-US"/>
          </a:p>
          <a:p>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£30-80K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35832" y="3009899"/>
            <a:ext cx="498556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Logical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 in NE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090756"/>
            <a:ext cx="41087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Engineering, </a:t>
            </a:r>
            <a:r>
              <a:rPr lang="en-US" b="1" err="1">
                <a:solidFill>
                  <a:srgbClr val="9522E7"/>
                </a:solidFill>
              </a:rPr>
              <a:t>Maths</a:t>
            </a:r>
            <a:r>
              <a:rPr lang="en-US" b="1">
                <a:solidFill>
                  <a:srgbClr val="9522E7"/>
                </a:solidFill>
              </a:rPr>
              <a:t>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Engineering</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301838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 Degree minimum</a:t>
            </a:r>
          </a:p>
        </p:txBody>
      </p:sp>
      <p:pic>
        <p:nvPicPr>
          <p:cNvPr id="6" name="Picture 6" descr="A picture containing person, person, indoor&#10;&#10;Description automatically generated">
            <a:extLst>
              <a:ext uri="{FF2B5EF4-FFF2-40B4-BE49-F238E27FC236}">
                <a16:creationId xmlns:a16="http://schemas.microsoft.com/office/drawing/2014/main" id="{28407109-D79A-1B5E-C7EE-4D56CFD539FF}"/>
              </a:ext>
            </a:extLst>
          </p:cNvPr>
          <p:cNvPicPr>
            <a:picLocks noChangeAspect="1"/>
          </p:cNvPicPr>
          <p:nvPr/>
        </p:nvPicPr>
        <p:blipFill>
          <a:blip r:embed="rId2"/>
          <a:stretch>
            <a:fillRect/>
          </a:stretch>
        </p:blipFill>
        <p:spPr>
          <a:xfrm>
            <a:off x="484909" y="626119"/>
            <a:ext cx="4710545" cy="2530052"/>
          </a:xfrm>
          <a:prstGeom prst="rect">
            <a:avLst/>
          </a:prstGeom>
          <a:ln>
            <a:solidFill>
              <a:schemeClr val="tx1"/>
            </a:solidFill>
          </a:ln>
        </p:spPr>
      </p:pic>
    </p:spTree>
    <p:extLst>
      <p:ext uri="{BB962C8B-B14F-4D97-AF65-F5344CB8AC3E}">
        <p14:creationId xmlns:p14="http://schemas.microsoft.com/office/powerpoint/2010/main" val="2366999000"/>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85000" lnSpcReduction="10000"/>
          </a:bodyPr>
          <a:lstStyle/>
          <a:p>
            <a:r>
              <a:rPr lang="en-US" sz="2800" b="1">
                <a:solidFill>
                  <a:srgbClr val="B71E42"/>
                </a:solidFill>
              </a:rPr>
              <a:t>Ever thought about becoming a </a:t>
            </a:r>
            <a:r>
              <a:rPr lang="en-US" sz="2800" b="1">
                <a:solidFill>
                  <a:schemeClr val="accent3">
                    <a:lumMod val="75000"/>
                  </a:schemeClr>
                </a:solidFill>
              </a:rPr>
              <a:t>delivery driver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The retail industry offers a wide variety of jobs that go beyond customer service and the shop floor. You could be working behind the scenes to design new products, helping to attract more customers or making sure stores stay profitable. Although product sales are what keep retailers in business, there is plenty of work that has to be done before goods even hit the shelves.</a:t>
            </a:r>
            <a:endParaRPr lang="en-US"/>
          </a:p>
          <a:p>
            <a:pPr marL="285750" indent="-285750">
              <a:buFont typeface="Arial"/>
              <a:buChar char="•"/>
            </a:pPr>
            <a:r>
              <a:rPr lang="en-US">
                <a:ea typeface="+mn-lt"/>
                <a:cs typeface="+mn-lt"/>
              </a:rPr>
              <a:t>Logistics is defined as </a:t>
            </a:r>
            <a:r>
              <a:rPr lang="en-US" err="1">
                <a:ea typeface="+mn-lt"/>
                <a:cs typeface="+mn-lt"/>
              </a:rPr>
              <a:t>organising</a:t>
            </a:r>
            <a:r>
              <a:rPr lang="en-US">
                <a:ea typeface="+mn-lt"/>
                <a:cs typeface="+mn-lt"/>
              </a:rPr>
              <a:t> the transportation of products from manufacturers to distributors in the most cost-effective, fast and environmentally friendly way possible.</a:t>
            </a:r>
            <a:endParaRPr lang="en-US"/>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£15-30K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Logical,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Practical Based</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Retail</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265743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Qualifications Req</a:t>
            </a:r>
          </a:p>
        </p:txBody>
      </p:sp>
      <p:pic>
        <p:nvPicPr>
          <p:cNvPr id="6" name="Picture 6" descr="A picture containing car, person, transport, golf cart&#10;&#10;Description automatically generated">
            <a:extLst>
              <a:ext uri="{FF2B5EF4-FFF2-40B4-BE49-F238E27FC236}">
                <a16:creationId xmlns:a16="http://schemas.microsoft.com/office/drawing/2014/main" id="{963E627A-7858-AC89-5A5F-1E9B67E56191}"/>
              </a:ext>
            </a:extLst>
          </p:cNvPr>
          <p:cNvPicPr>
            <a:picLocks noChangeAspect="1"/>
          </p:cNvPicPr>
          <p:nvPr/>
        </p:nvPicPr>
        <p:blipFill>
          <a:blip r:embed="rId2"/>
          <a:stretch>
            <a:fillRect/>
          </a:stretch>
        </p:blipFill>
        <p:spPr>
          <a:xfrm>
            <a:off x="678873" y="658091"/>
            <a:ext cx="3976254" cy="2646218"/>
          </a:xfrm>
          <a:prstGeom prst="rect">
            <a:avLst/>
          </a:prstGeom>
          <a:ln>
            <a:solidFill>
              <a:schemeClr val="tx1"/>
            </a:solidFill>
          </a:ln>
        </p:spPr>
      </p:pic>
    </p:spTree>
    <p:extLst>
      <p:ext uri="{BB962C8B-B14F-4D97-AF65-F5344CB8AC3E}">
        <p14:creationId xmlns:p14="http://schemas.microsoft.com/office/powerpoint/2010/main" val="2413306545"/>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lnSpcReduction="10000"/>
          </a:bodyPr>
          <a:lstStyle/>
          <a:p>
            <a:r>
              <a:rPr lang="en-US" sz="2800" b="1">
                <a:solidFill>
                  <a:srgbClr val="B71E42"/>
                </a:solidFill>
              </a:rPr>
              <a:t>Ever thought about becoming a </a:t>
            </a:r>
            <a:r>
              <a:rPr lang="en-US" sz="2800" b="1">
                <a:solidFill>
                  <a:schemeClr val="accent3">
                    <a:lumMod val="75000"/>
                  </a:schemeClr>
                </a:solidFill>
              </a:rPr>
              <a:t>chef</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If you’re looking for a fast-paced, hands-on role that involves lots of contact with people, this could be the right career area for you. It’s also a good choice if you’re interested in work-based training or vocational study and looking for an area where you’ll have the chance to progress and gain responsibility early on. Depending on your role, perks of the job could include the chance to work abroad or discounted holidays or travel.</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£20-70K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23474" y="1658427"/>
            <a:ext cx="269174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Medium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253132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Food Tech, Sciences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Hospitality</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284459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Vocational Qualification</a:t>
            </a:r>
          </a:p>
        </p:txBody>
      </p:sp>
      <p:pic>
        <p:nvPicPr>
          <p:cNvPr id="6" name="Picture 6" descr="A picture containing person, indoor, dish&#10;&#10;Description automatically generated">
            <a:extLst>
              <a:ext uri="{FF2B5EF4-FFF2-40B4-BE49-F238E27FC236}">
                <a16:creationId xmlns:a16="http://schemas.microsoft.com/office/drawing/2014/main" id="{3A96E82C-ED46-C8F8-B691-FD90AA9B53BF}"/>
              </a:ext>
            </a:extLst>
          </p:cNvPr>
          <p:cNvPicPr>
            <a:picLocks noChangeAspect="1"/>
          </p:cNvPicPr>
          <p:nvPr/>
        </p:nvPicPr>
        <p:blipFill>
          <a:blip r:embed="rId2"/>
          <a:stretch>
            <a:fillRect/>
          </a:stretch>
        </p:blipFill>
        <p:spPr>
          <a:xfrm>
            <a:off x="457200" y="654627"/>
            <a:ext cx="3990108" cy="2611581"/>
          </a:xfrm>
          <a:prstGeom prst="rect">
            <a:avLst/>
          </a:prstGeom>
          <a:ln>
            <a:solidFill>
              <a:schemeClr val="tx1"/>
            </a:solidFill>
          </a:ln>
        </p:spPr>
      </p:pic>
    </p:spTree>
    <p:extLst>
      <p:ext uri="{BB962C8B-B14F-4D97-AF65-F5344CB8AC3E}">
        <p14:creationId xmlns:p14="http://schemas.microsoft.com/office/powerpoint/2010/main" val="3201015618"/>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lnSpcReduction="10000"/>
          </a:bodyPr>
          <a:lstStyle/>
          <a:p>
            <a:r>
              <a:rPr lang="en-US" sz="2800" b="1">
                <a:solidFill>
                  <a:srgbClr val="B71E42"/>
                </a:solidFill>
              </a:rPr>
              <a:t>Ever thought about </a:t>
            </a:r>
            <a:r>
              <a:rPr lang="en-US" sz="2800">
                <a:solidFill>
                  <a:srgbClr val="B71E42"/>
                </a:solidFill>
              </a:rPr>
              <a:t>working in it</a:t>
            </a:r>
            <a:endParaRPr lang="en-US" sz="2800" b="1">
              <a:solidFill>
                <a:schemeClr val="accent3">
                  <a:lumMod val="75000"/>
                </a:schemeClr>
              </a:solidFill>
            </a:endParaRP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base">
              <a:buFont typeface="Arial" panose="020B0604020202020204" pitchFamily="34" charset="0"/>
              <a:buChar char="•"/>
            </a:pPr>
            <a:r>
              <a:rPr lang="en-GB"/>
              <a:t>IT employers use a range of online tests and individual assessments to decide who they want to give a place on a higher apprenticeship, degree apprenticeship or sponsored degree programme. These tests vary between companies but we can give you an idea of what to expect.</a:t>
            </a:r>
          </a:p>
          <a:p>
            <a:pPr marL="285750" indent="-285750" fontAlgn="base">
              <a:buFont typeface="Arial" panose="020B0604020202020204" pitchFamily="34" charset="0"/>
              <a:buChar char="•"/>
            </a:pPr>
            <a:r>
              <a:rPr lang="en-GB"/>
              <a:t>A typical application process for an apprenticeship at a technology employer may involve: an online application form (or you may be able to upload a CV), online assessment tests, one or more interviews (these might be face-to-face, over the phone, or using a video-call service) and an assessment centre. These application processes can be extensive, but think about each stage as another opportunity to impress technology recruiters.</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£20-70K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Logical,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23474" y="1658427"/>
            <a:ext cx="269174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Huge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3" y="2090756"/>
            <a:ext cx="39368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IT, </a:t>
            </a:r>
            <a:r>
              <a:rPr lang="en-US" b="1" err="1">
                <a:solidFill>
                  <a:srgbClr val="9522E7"/>
                </a:solidFill>
              </a:rPr>
              <a:t>Maths</a:t>
            </a:r>
            <a:r>
              <a:rPr lang="en-US" b="1">
                <a:solidFill>
                  <a:srgbClr val="9522E7"/>
                </a:solidFill>
              </a:rPr>
              <a:t>, Computer Science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IT</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284459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or Degree</a:t>
            </a:r>
          </a:p>
        </p:txBody>
      </p:sp>
      <p:pic>
        <p:nvPicPr>
          <p:cNvPr id="6" name="Picture 6" descr="A picture containing person, indoor, dish&#10;&#10;Description automatically generated">
            <a:extLst>
              <a:ext uri="{FF2B5EF4-FFF2-40B4-BE49-F238E27FC236}">
                <a16:creationId xmlns:a16="http://schemas.microsoft.com/office/drawing/2014/main" id="{3A96E82C-ED46-C8F8-B691-FD90AA9B53BF}"/>
              </a:ext>
            </a:extLst>
          </p:cNvPr>
          <p:cNvPicPr>
            <a:picLocks noChangeAspect="1"/>
          </p:cNvPicPr>
          <p:nvPr/>
        </p:nvPicPr>
        <p:blipFill>
          <a:blip r:embed="rId2"/>
          <a:stretch>
            <a:fillRect/>
          </a:stretch>
        </p:blipFill>
        <p:spPr>
          <a:xfrm>
            <a:off x="457200" y="654627"/>
            <a:ext cx="3990108" cy="2611581"/>
          </a:xfrm>
          <a:prstGeom prst="rect">
            <a:avLst/>
          </a:prstGeom>
          <a:ln>
            <a:solidFill>
              <a:schemeClr val="tx1"/>
            </a:solidFill>
          </a:ln>
        </p:spPr>
      </p:pic>
    </p:spTree>
    <p:extLst>
      <p:ext uri="{BB962C8B-B14F-4D97-AF65-F5344CB8AC3E}">
        <p14:creationId xmlns:p14="http://schemas.microsoft.com/office/powerpoint/2010/main" val="3854411503"/>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CF8CBA1E-842A-42A5-ED60-FCB63C7D76E2}"/>
              </a:ext>
            </a:extLst>
          </p:cNvPr>
          <p:cNvSpPr>
            <a:spLocks noGrp="1"/>
          </p:cNvSpPr>
          <p:nvPr>
            <p:ph type="subTitle" idx="1"/>
          </p:nvPr>
        </p:nvSpPr>
        <p:spPr/>
        <p:txBody>
          <a:bodyPr/>
          <a:lstStyle/>
          <a:p>
            <a:endParaRPr lang="en-GB"/>
          </a:p>
        </p:txBody>
      </p:sp>
      <p:sp>
        <p:nvSpPr>
          <p:cNvPr id="12" name="Title 1">
            <a:extLst>
              <a:ext uri="{FF2B5EF4-FFF2-40B4-BE49-F238E27FC236}">
                <a16:creationId xmlns:a16="http://schemas.microsoft.com/office/drawing/2014/main" id="{3857B345-D848-0FA9-6365-4373E8D17B8A}"/>
              </a:ext>
            </a:extLst>
          </p:cNvPr>
          <p:cNvSpPr txBox="1">
            <a:spLocks/>
          </p:cNvSpPr>
          <p:nvPr/>
        </p:nvSpPr>
        <p:spPr>
          <a:xfrm>
            <a:off x="1451579" y="804519"/>
            <a:ext cx="9603275" cy="1049235"/>
          </a:xfrm>
          <a:prstGeom prst="rect">
            <a:avLst/>
          </a:prstGeom>
        </p:spPr>
        <p:txBody>
          <a:bodyPr vert="horz" lIns="91440" tIns="45720" rIns="91440" bIns="0" rtlCol="0" anchor="b">
            <a:normAutofit/>
          </a:bodyPr>
          <a:lstStyle>
            <a:lvl1pPr algn="l" defTabSz="914400" rtl="0" eaLnBrk="1" latinLnBrk="0" hangingPunct="1">
              <a:lnSpc>
                <a:spcPct val="90000"/>
              </a:lnSpc>
              <a:spcBef>
                <a:spcPct val="0"/>
              </a:spcBef>
              <a:buNone/>
              <a:defRPr sz="6600" b="0" i="0" kern="1200" cap="all">
                <a:solidFill>
                  <a:schemeClr val="tx1"/>
                </a:solidFill>
                <a:effectLst/>
                <a:latin typeface="+mj-lt"/>
                <a:ea typeface="+mj-ea"/>
                <a:cs typeface="+mj-cs"/>
              </a:defRPr>
            </a:lvl1pPr>
          </a:lstStyle>
          <a:p>
            <a:pPr algn="ctr"/>
            <a:r>
              <a:rPr lang="en-US">
                <a:solidFill>
                  <a:schemeClr val="accent3">
                    <a:lumMod val="75000"/>
                  </a:schemeClr>
                </a:solidFill>
              </a:rPr>
              <a:t>To discuss any of the pathways </a:t>
            </a:r>
            <a:br>
              <a:rPr lang="en-US">
                <a:solidFill>
                  <a:schemeClr val="accent3">
                    <a:lumMod val="75000"/>
                  </a:schemeClr>
                </a:solidFill>
              </a:rPr>
            </a:br>
            <a:r>
              <a:rPr lang="en-US">
                <a:solidFill>
                  <a:schemeClr val="accent3">
                    <a:lumMod val="75000"/>
                  </a:schemeClr>
                </a:solidFill>
              </a:rPr>
              <a:t>in this presentation</a:t>
            </a:r>
          </a:p>
        </p:txBody>
      </p:sp>
      <p:sp>
        <p:nvSpPr>
          <p:cNvPr id="13" name="Content Placeholder 2">
            <a:extLst>
              <a:ext uri="{FF2B5EF4-FFF2-40B4-BE49-F238E27FC236}">
                <a16:creationId xmlns:a16="http://schemas.microsoft.com/office/drawing/2014/main" id="{0B4BFD63-1C52-F4A0-AD32-6A45DF6F5FE8}"/>
              </a:ext>
            </a:extLst>
          </p:cNvPr>
          <p:cNvSpPr txBox="1">
            <a:spLocks/>
          </p:cNvSpPr>
          <p:nvPr/>
        </p:nvSpPr>
        <p:spPr>
          <a:xfrm>
            <a:off x="1331762" y="2482931"/>
            <a:ext cx="9603275" cy="3450613"/>
          </a:xfrm>
          <a:prstGeom prst="rect">
            <a:avLst/>
          </a:prstGeom>
        </p:spPr>
        <p:txBody>
          <a:bodyPr vert="horz" lIns="91440" tIns="91440" rIns="91440" bIns="91440" rtlCol="0">
            <a:normAutofit/>
          </a:bodyPr>
          <a:lstStyle>
            <a:lvl1pPr marL="0" indent="0" algn="ctr" defTabSz="914400" rtl="0" eaLnBrk="1" latinLnBrk="0" hangingPunct="1">
              <a:lnSpc>
                <a:spcPct val="120000"/>
              </a:lnSpc>
              <a:spcBef>
                <a:spcPts val="1000"/>
              </a:spcBef>
              <a:buClr>
                <a:schemeClr val="accent1"/>
              </a:buClr>
              <a:buSzPct val="100000"/>
              <a:buFont typeface="Arial" panose="020B0604020202020204" pitchFamily="34" charset="0"/>
              <a:buNone/>
              <a:defRPr sz="1800" b="1" kern="1200" cap="all" baseline="0">
                <a:solidFill>
                  <a:schemeClr val="bg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r>
              <a:rPr lang="en-US" sz="2400">
                <a:solidFill>
                  <a:srgbClr val="891631"/>
                </a:solidFill>
              </a:rPr>
              <a:t>Speak to your tutor or contact Tracey Green our Careers Advisor</a:t>
            </a:r>
          </a:p>
          <a:p>
            <a:r>
              <a:rPr lang="en-US" sz="2400">
                <a:solidFill>
                  <a:srgbClr val="891631"/>
                </a:solidFill>
              </a:rPr>
              <a:t>REMEMBER: You can request an independent Careers Interview with Tracey Green at any time by completing a postcard request in the main school library.</a:t>
            </a:r>
          </a:p>
          <a:p>
            <a:endParaRPr lang="en-US" sz="2400">
              <a:solidFill>
                <a:srgbClr val="891631"/>
              </a:solidFill>
            </a:endParaRPr>
          </a:p>
        </p:txBody>
      </p:sp>
    </p:spTree>
    <p:extLst>
      <p:ext uri="{BB962C8B-B14F-4D97-AF65-F5344CB8AC3E}">
        <p14:creationId xmlns:p14="http://schemas.microsoft.com/office/powerpoint/2010/main" val="3188617641"/>
      </p:ext>
    </p:extLst>
  </p:cSld>
  <p:clrMapOvr>
    <a:masterClrMapping/>
  </p:clrMapOvr>
  <mc:AlternateContent xmlns:mc="http://schemas.openxmlformats.org/markup-compatibility/2006" xmlns:p14="http://schemas.microsoft.com/office/powerpoint/2010/main">
    <mc:Choice Requires="p14">
      <p:transition spd="slow" p14:dur="4000" advClick="0" advTm="12000">
        <p:push dir="d"/>
      </p:transition>
    </mc:Choice>
    <mc:Fallback xmlns="">
      <p:transition spd="slow" advClick="0" advTm="12000">
        <p:push di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Plumber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University, sponsored degrees, higher and degree apprenticeships, vocational qualifications: there are all sorts of ways into the construction profession.</a:t>
            </a:r>
          </a:p>
          <a:p>
            <a:pPr marL="285750" indent="-285750" algn="l">
              <a:buFont typeface="Arial"/>
              <a:buChar char="•"/>
            </a:pPr>
            <a:endParaRPr lang="en-US"/>
          </a:p>
          <a:p>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£25-50K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Practical,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 in NE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38690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Construction , DT</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Construction</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 BTEC</a:t>
            </a:r>
          </a:p>
        </p:txBody>
      </p:sp>
      <p:pic>
        <p:nvPicPr>
          <p:cNvPr id="6" name="Picture 6" descr="A picture containing wall&#10;&#10;Description automatically generated">
            <a:extLst>
              <a:ext uri="{FF2B5EF4-FFF2-40B4-BE49-F238E27FC236}">
                <a16:creationId xmlns:a16="http://schemas.microsoft.com/office/drawing/2014/main" id="{7C3C2401-132A-FB06-7CF5-68519D3804EE}"/>
              </a:ext>
            </a:extLst>
          </p:cNvPr>
          <p:cNvPicPr>
            <a:picLocks noChangeAspect="1"/>
          </p:cNvPicPr>
          <p:nvPr/>
        </p:nvPicPr>
        <p:blipFill>
          <a:blip r:embed="rId2"/>
          <a:stretch>
            <a:fillRect/>
          </a:stretch>
        </p:blipFill>
        <p:spPr>
          <a:xfrm>
            <a:off x="304800" y="638695"/>
            <a:ext cx="4488872" cy="2698865"/>
          </a:xfrm>
          <a:prstGeom prst="rect">
            <a:avLst/>
          </a:prstGeom>
          <a:ln>
            <a:solidFill>
              <a:schemeClr val="tx1"/>
            </a:solidFill>
          </a:ln>
        </p:spPr>
      </p:pic>
    </p:spTree>
    <p:extLst>
      <p:ext uri="{BB962C8B-B14F-4D97-AF65-F5344CB8AC3E}">
        <p14:creationId xmlns:p14="http://schemas.microsoft.com/office/powerpoint/2010/main" val="1005431841"/>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LAWYER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There are multiple routes into the legal profession for school leavers and university graduates. You can qualify as a solicitor, a barrister or a chartered legal executive, and can enter the legal profession through an apprenticeship. However, some roles may only be accessible from certain paths (for instance, you can’t currently qualify as a barrister through an apprenticeship), so it’s important to plan out your route for getting into law in advance.</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£40-120K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Listening,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487079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English, History, Sciences,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Law</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pic>
        <p:nvPicPr>
          <p:cNvPr id="6" name="Picture 6">
            <a:extLst>
              <a:ext uri="{FF2B5EF4-FFF2-40B4-BE49-F238E27FC236}">
                <a16:creationId xmlns:a16="http://schemas.microsoft.com/office/drawing/2014/main" id="{458D3B8A-5584-9116-501F-288BCB51A440}"/>
              </a:ext>
            </a:extLst>
          </p:cNvPr>
          <p:cNvPicPr>
            <a:picLocks noChangeAspect="1"/>
          </p:cNvPicPr>
          <p:nvPr/>
        </p:nvPicPr>
        <p:blipFill>
          <a:blip r:embed="rId2"/>
          <a:stretch>
            <a:fillRect/>
          </a:stretch>
        </p:blipFill>
        <p:spPr>
          <a:xfrm>
            <a:off x="748145" y="658091"/>
            <a:ext cx="4017818" cy="2673927"/>
          </a:xfrm>
          <a:prstGeom prst="rect">
            <a:avLst/>
          </a:prstGeom>
          <a:ln>
            <a:solidFill>
              <a:schemeClr val="tx1"/>
            </a:solidFill>
          </a:ln>
        </p:spPr>
      </p:pic>
    </p:spTree>
    <p:extLst>
      <p:ext uri="{BB962C8B-B14F-4D97-AF65-F5344CB8AC3E}">
        <p14:creationId xmlns:p14="http://schemas.microsoft.com/office/powerpoint/2010/main" val="555787799"/>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85000" lnSpcReduction="10000"/>
          </a:bodyPr>
          <a:lstStyle/>
          <a:p>
            <a:r>
              <a:rPr lang="en-US" sz="2800" b="1">
                <a:solidFill>
                  <a:srgbClr val="B71E42"/>
                </a:solidFill>
              </a:rPr>
              <a:t>Ever thought about becoming an </a:t>
            </a:r>
            <a:r>
              <a:rPr lang="en-US" sz="2800" b="1">
                <a:solidFill>
                  <a:schemeClr val="accent3">
                    <a:lumMod val="75000"/>
                  </a:schemeClr>
                </a:solidFill>
              </a:rPr>
              <a:t>Accountant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The majority of large accountancy firms offer graduate and school leaver </a:t>
            </a:r>
            <a:r>
              <a:rPr lang="en-US" err="1">
                <a:ea typeface="+mn-lt"/>
                <a:cs typeface="+mn-lt"/>
              </a:rPr>
              <a:t>programmes</a:t>
            </a:r>
            <a:r>
              <a:rPr lang="en-US">
                <a:ea typeface="+mn-lt"/>
                <a:cs typeface="+mn-lt"/>
              </a:rPr>
              <a:t> to candidates – in general, smaller firms recruit graduates only. Whichever route you choose, once you start your accountancy career you’ll work towards getting qualified. This means that once your training is finished you’ll hold a nationally (often globally) </a:t>
            </a:r>
            <a:r>
              <a:rPr lang="en-US" err="1">
                <a:ea typeface="+mn-lt"/>
                <a:cs typeface="+mn-lt"/>
              </a:rPr>
              <a:t>recognised</a:t>
            </a:r>
            <a:r>
              <a:rPr lang="en-US">
                <a:ea typeface="+mn-lt"/>
                <a:cs typeface="+mn-lt"/>
              </a:rPr>
              <a:t> accountancy qualification that shows employers, clients and the general public that you have the relevant practical skills and theoretical knowledge to do your job well.</a:t>
            </a: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£60-80K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Mathematical, Logical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English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Finance</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2857965"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Degree minimum</a:t>
            </a:r>
          </a:p>
        </p:txBody>
      </p:sp>
      <p:pic>
        <p:nvPicPr>
          <p:cNvPr id="6" name="Picture 6" descr="A picture containing text, person, computer, computer&#10;&#10;Description automatically generated">
            <a:extLst>
              <a:ext uri="{FF2B5EF4-FFF2-40B4-BE49-F238E27FC236}">
                <a16:creationId xmlns:a16="http://schemas.microsoft.com/office/drawing/2014/main" id="{3912E55D-FEF9-05D8-209A-6480B15C6814}"/>
              </a:ext>
            </a:extLst>
          </p:cNvPr>
          <p:cNvPicPr>
            <a:picLocks noChangeAspect="1"/>
          </p:cNvPicPr>
          <p:nvPr/>
        </p:nvPicPr>
        <p:blipFill>
          <a:blip r:embed="rId2"/>
          <a:stretch>
            <a:fillRect/>
          </a:stretch>
        </p:blipFill>
        <p:spPr>
          <a:xfrm>
            <a:off x="415636" y="574964"/>
            <a:ext cx="4225636" cy="2812472"/>
          </a:xfrm>
          <a:prstGeom prst="rect">
            <a:avLst/>
          </a:prstGeom>
          <a:ln>
            <a:solidFill>
              <a:schemeClr val="tx1"/>
            </a:solidFill>
          </a:ln>
        </p:spPr>
      </p:pic>
    </p:spTree>
    <p:extLst>
      <p:ext uri="{BB962C8B-B14F-4D97-AF65-F5344CB8AC3E}">
        <p14:creationId xmlns:p14="http://schemas.microsoft.com/office/powerpoint/2010/main" val="658108358"/>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pe </a:t>
            </a:r>
            <a:r>
              <a:rPr lang="en-US" sz="2800" b="1">
                <a:solidFill>
                  <a:schemeClr val="accent3">
                    <a:lumMod val="75000"/>
                  </a:schemeClr>
                </a:solidFill>
              </a:rPr>
              <a:t>teacher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You need to have a degree and complete a period of training to qualify as a teacher. The most popular way of doing this is to study for a degree and then take a one-year postgraduate teacher training course. Alternatively, you can also choose an undergraduate degree that includes teacher training.</a:t>
            </a:r>
          </a:p>
          <a:p>
            <a:pPr>
              <a:buFont typeface="Arial"/>
              <a:buChar char="•"/>
            </a:pPr>
            <a:r>
              <a:rPr lang="en-US">
                <a:ea typeface="+mn-lt"/>
                <a:cs typeface="+mn-lt"/>
              </a:rPr>
              <a:t>There is a range of postgraduate teacher training routes to choose from, all of which combine studying with on-the-job training in schools and which typically take a year to complete. The route to qualifying as a teacher is slightly different in England, Scotland, Wales and Northern Ireland. However, the process is broadly similar and you need a degree to apply for postgraduate teacher training across the UK.</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£30-40K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 in NE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090756"/>
            <a:ext cx="329332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HSC, PE, </a:t>
            </a:r>
            <a:r>
              <a:rPr lang="en-US" b="1" err="1">
                <a:solidFill>
                  <a:srgbClr val="9522E7"/>
                </a:solidFill>
              </a:rPr>
              <a:t>Maths</a:t>
            </a:r>
            <a:r>
              <a:rPr lang="en-US" b="1">
                <a:solidFill>
                  <a:srgbClr val="9522E7"/>
                </a:solidFill>
              </a:rPr>
              <a:t>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Education</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pic>
        <p:nvPicPr>
          <p:cNvPr id="6" name="Picture 6" descr="A picture containing person, sport, athletic game, group&#10;&#10;Description automatically generated">
            <a:extLst>
              <a:ext uri="{FF2B5EF4-FFF2-40B4-BE49-F238E27FC236}">
                <a16:creationId xmlns:a16="http://schemas.microsoft.com/office/drawing/2014/main" id="{1AD94672-0651-BABC-825C-404C356BE618}"/>
              </a:ext>
            </a:extLst>
          </p:cNvPr>
          <p:cNvPicPr>
            <a:picLocks noChangeAspect="1"/>
          </p:cNvPicPr>
          <p:nvPr/>
        </p:nvPicPr>
        <p:blipFill>
          <a:blip r:embed="rId2"/>
          <a:stretch>
            <a:fillRect/>
          </a:stretch>
        </p:blipFill>
        <p:spPr>
          <a:xfrm>
            <a:off x="415636" y="547483"/>
            <a:ext cx="4170218" cy="2770452"/>
          </a:xfrm>
          <a:prstGeom prst="rect">
            <a:avLst/>
          </a:prstGeom>
          <a:ln>
            <a:solidFill>
              <a:schemeClr val="tx1"/>
            </a:solidFill>
          </a:ln>
        </p:spPr>
      </p:pic>
    </p:spTree>
    <p:extLst>
      <p:ext uri="{BB962C8B-B14F-4D97-AF65-F5344CB8AC3E}">
        <p14:creationId xmlns:p14="http://schemas.microsoft.com/office/powerpoint/2010/main" val="3199426252"/>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1657612" y="3396057"/>
            <a:ext cx="9814707" cy="632565"/>
          </a:xfrm>
        </p:spPr>
        <p:txBody>
          <a:bodyPr vert="horz" lIns="91440" tIns="91440" rIns="91440" bIns="91440" rtlCol="0" anchor="t">
            <a:normAutofit fontScale="92500" lnSpcReduction="10000"/>
          </a:bodyPr>
          <a:lstStyle/>
          <a:p>
            <a:r>
              <a:rPr lang="en-US" sz="2800" b="1">
                <a:solidFill>
                  <a:srgbClr val="B71E42"/>
                </a:solidFill>
              </a:rPr>
              <a:t>Ever thought about becoming an </a:t>
            </a:r>
            <a:r>
              <a:rPr lang="en-US" sz="2800" b="1">
                <a:solidFill>
                  <a:schemeClr val="accent3">
                    <a:lumMod val="75000"/>
                  </a:schemeClr>
                </a:solidFill>
              </a:rPr>
              <a:t>engineering</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There are plenty of jobs within the engineering industry, both for graduates and for apprentices. If you’re studying for your A levels or equivalent there are two main routes for you to choose from. You could either go to university to study for an engineering degree before starting work or join a higher apprenticeship or degree apprenticeship </a:t>
            </a:r>
            <a:r>
              <a:rPr lang="en-US" err="1">
                <a:ea typeface="+mn-lt"/>
                <a:cs typeface="+mn-lt"/>
              </a:rPr>
              <a:t>programme</a:t>
            </a:r>
            <a:r>
              <a:rPr lang="en-US">
                <a:ea typeface="+mn-lt"/>
                <a:cs typeface="+mn-lt"/>
              </a:rPr>
              <a:t> with an engineering employer after sixth form, which would mean you could earn and learn at the same time.</a:t>
            </a:r>
          </a:p>
          <a:p>
            <a:pPr>
              <a:buFont typeface="Arial"/>
              <a:buChar char="•"/>
            </a:pPr>
            <a:r>
              <a:rPr lang="en-US">
                <a:ea typeface="+mn-lt"/>
                <a:cs typeface="+mn-lt"/>
              </a:rPr>
              <a:t>Choosing between university and an apprenticeship scheme isn’t necessarily straightforward. You’ll need to consider a range of factors, including the level of qualification included in any apprenticeship or school leaver </a:t>
            </a:r>
            <a:r>
              <a:rPr lang="en-US" err="1">
                <a:ea typeface="+mn-lt"/>
                <a:cs typeface="+mn-lt"/>
              </a:rPr>
              <a:t>programme</a:t>
            </a:r>
            <a:r>
              <a:rPr lang="en-US">
                <a:ea typeface="+mn-lt"/>
                <a:cs typeface="+mn-lt"/>
              </a:rPr>
              <a:t> and your future earnings. </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£30-70K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Practical,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Shortages in NE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496437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Engineering, </a:t>
            </a:r>
            <a:r>
              <a:rPr lang="en-US" b="1" err="1">
                <a:solidFill>
                  <a:srgbClr val="9522E7"/>
                </a:solidFill>
              </a:rPr>
              <a:t>Maths</a:t>
            </a:r>
            <a:r>
              <a:rPr lang="en-US" b="1">
                <a:solidFill>
                  <a:srgbClr val="9522E7"/>
                </a:solidFill>
              </a:rPr>
              <a:t>, Sciences, HSC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Engineering</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3058492"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NVQ, Degree minimum</a:t>
            </a:r>
          </a:p>
        </p:txBody>
      </p:sp>
      <p:pic>
        <p:nvPicPr>
          <p:cNvPr id="6" name="Picture 6">
            <a:extLst>
              <a:ext uri="{FF2B5EF4-FFF2-40B4-BE49-F238E27FC236}">
                <a16:creationId xmlns:a16="http://schemas.microsoft.com/office/drawing/2014/main" id="{AC78C115-5834-F2F7-E81A-FBF57A8CA81E}"/>
              </a:ext>
            </a:extLst>
          </p:cNvPr>
          <p:cNvPicPr>
            <a:picLocks noChangeAspect="1"/>
          </p:cNvPicPr>
          <p:nvPr/>
        </p:nvPicPr>
        <p:blipFill>
          <a:blip r:embed="rId2"/>
          <a:stretch>
            <a:fillRect/>
          </a:stretch>
        </p:blipFill>
        <p:spPr>
          <a:xfrm>
            <a:off x="429491" y="620857"/>
            <a:ext cx="4627418" cy="2582140"/>
          </a:xfrm>
          <a:prstGeom prst="rect">
            <a:avLst/>
          </a:prstGeom>
          <a:ln>
            <a:solidFill>
              <a:schemeClr val="tx1"/>
            </a:solidFill>
          </a:ln>
        </p:spPr>
      </p:pic>
    </p:spTree>
    <p:extLst>
      <p:ext uri="{BB962C8B-B14F-4D97-AF65-F5344CB8AC3E}">
        <p14:creationId xmlns:p14="http://schemas.microsoft.com/office/powerpoint/2010/main" val="3448628304"/>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train driver</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a:ea typeface="+mn-lt"/>
                <a:cs typeface="+mn-lt"/>
              </a:rPr>
              <a:t>As you can imagine, many people worry that they do not have the life experiences to answer these types of questions. The simple answer is that they need to go out there and get the experience necessary.</a:t>
            </a:r>
            <a:endParaRPr lang="en-US">
              <a:latin typeface="Arial Nova"/>
            </a:endParaRPr>
          </a:p>
          <a:p>
            <a:pPr>
              <a:buFont typeface="Arial"/>
              <a:buChar char="•"/>
            </a:pPr>
            <a:r>
              <a:rPr lang="en-US">
                <a:ea typeface="+mn-lt"/>
                <a:cs typeface="+mn-lt"/>
              </a:rPr>
              <a:t>The simple fact is this: you are applying for a position that carries a huge amount of responsibility and as such, it is vital that you have the knowledge, skills and experiences to do the job safely and competently.</a:t>
            </a:r>
          </a:p>
          <a:p>
            <a:pPr>
              <a:buFont typeface="Arial"/>
              <a:buChar char="•"/>
            </a:pPr>
            <a:r>
              <a:rPr lang="en-US">
                <a:ea typeface="+mn-lt"/>
                <a:cs typeface="+mn-lt"/>
              </a:rPr>
              <a:t>If you don’t currently have the experiences to answer the questions then you need to find ways of gaining the required level of experience.</a:t>
            </a:r>
          </a:p>
          <a:p>
            <a:pPr marL="285750" indent="-285750">
              <a:buFont typeface="Arial"/>
              <a:buChar char="•"/>
            </a:pPr>
            <a:endParaRPr lang="en-US">
              <a:latin typeface="Arial Nova"/>
            </a:endParaRP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£20-60K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Logical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36842" y="2104124"/>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err="1">
                <a:solidFill>
                  <a:srgbClr val="9522E7"/>
                </a:solidFill>
              </a:rPr>
              <a:t>Maths</a:t>
            </a:r>
            <a:r>
              <a:rPr lang="en-US" b="1">
                <a:solidFill>
                  <a:srgbClr val="9522E7"/>
                </a:solidFill>
              </a:rPr>
              <a:t>, English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173678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Travel</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23473" y="1212729"/>
            <a:ext cx="367343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minimum Requirement</a:t>
            </a:r>
          </a:p>
        </p:txBody>
      </p:sp>
      <p:pic>
        <p:nvPicPr>
          <p:cNvPr id="6" name="Picture 6" descr="A person standing next to a train&#10;&#10;Description automatically generated">
            <a:extLst>
              <a:ext uri="{FF2B5EF4-FFF2-40B4-BE49-F238E27FC236}">
                <a16:creationId xmlns:a16="http://schemas.microsoft.com/office/drawing/2014/main" id="{3EB5D882-3580-A066-F710-ECA6B29574AF}"/>
              </a:ext>
            </a:extLst>
          </p:cNvPr>
          <p:cNvPicPr>
            <a:picLocks noChangeAspect="1"/>
          </p:cNvPicPr>
          <p:nvPr/>
        </p:nvPicPr>
        <p:blipFill>
          <a:blip r:embed="rId2"/>
          <a:stretch>
            <a:fillRect/>
          </a:stretch>
        </p:blipFill>
        <p:spPr>
          <a:xfrm>
            <a:off x="568036" y="626918"/>
            <a:ext cx="4170217" cy="2763981"/>
          </a:xfrm>
          <a:prstGeom prst="rect">
            <a:avLst/>
          </a:prstGeom>
          <a:ln>
            <a:solidFill>
              <a:schemeClr val="tx1"/>
            </a:solidFill>
          </a:ln>
        </p:spPr>
      </p:pic>
    </p:spTree>
    <p:extLst>
      <p:ext uri="{BB962C8B-B14F-4D97-AF65-F5344CB8AC3E}">
        <p14:creationId xmlns:p14="http://schemas.microsoft.com/office/powerpoint/2010/main" val="3864413570"/>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080000">
            <a:off x="9510934" y="318988"/>
            <a:ext cx="2508920" cy="1222113"/>
          </a:xfrm>
        </p:spPr>
        <p:txBody>
          <a:bodyPr/>
          <a:lstStyle/>
          <a:p>
            <a:r>
              <a:rPr lang="en-US" sz="3600">
                <a:solidFill>
                  <a:srgbClr val="5B0F20"/>
                </a:solidFill>
              </a:rPr>
              <a:t>Focus ON</a:t>
            </a:r>
            <a:br>
              <a:rPr lang="en-US" sz="3600"/>
            </a:br>
            <a:r>
              <a:rPr lang="en-US" sz="3600">
                <a:solidFill>
                  <a:srgbClr val="5B0F20"/>
                </a:solidFill>
              </a:rPr>
              <a:t>Careers</a:t>
            </a:r>
          </a:p>
        </p:txBody>
      </p:sp>
      <p:sp>
        <p:nvSpPr>
          <p:cNvPr id="3" name="Subtitle 2"/>
          <p:cNvSpPr>
            <a:spLocks noGrp="1"/>
          </p:cNvSpPr>
          <p:nvPr>
            <p:ph type="subTitle" idx="1"/>
          </p:nvPr>
        </p:nvSpPr>
        <p:spPr>
          <a:xfrm>
            <a:off x="2239502" y="3396057"/>
            <a:ext cx="9232817" cy="632565"/>
          </a:xfrm>
        </p:spPr>
        <p:txBody>
          <a:bodyPr vert="horz" lIns="91440" tIns="91440" rIns="91440" bIns="91440" rtlCol="0" anchor="t">
            <a:normAutofit fontScale="92500" lnSpcReduction="10000"/>
          </a:bodyPr>
          <a:lstStyle/>
          <a:p>
            <a:r>
              <a:rPr lang="en-US" sz="2800" b="1">
                <a:solidFill>
                  <a:srgbClr val="B71E42"/>
                </a:solidFill>
              </a:rPr>
              <a:t>Ever thought about becoming a </a:t>
            </a:r>
            <a:r>
              <a:rPr lang="en-US" sz="2800" b="1">
                <a:solidFill>
                  <a:schemeClr val="accent3">
                    <a:lumMod val="75000"/>
                  </a:schemeClr>
                </a:solidFill>
              </a:rPr>
              <a:t>pilot</a:t>
            </a:r>
          </a:p>
        </p:txBody>
      </p:sp>
      <p:sp>
        <p:nvSpPr>
          <p:cNvPr id="4" name="TextBox 3">
            <a:extLst>
              <a:ext uri="{FF2B5EF4-FFF2-40B4-BE49-F238E27FC236}">
                <a16:creationId xmlns:a16="http://schemas.microsoft.com/office/drawing/2014/main" id="{5037D247-21BE-A723-ADC3-0CDE60A7B8DA}"/>
              </a:ext>
            </a:extLst>
          </p:cNvPr>
          <p:cNvSpPr txBox="1"/>
          <p:nvPr/>
        </p:nvSpPr>
        <p:spPr>
          <a:xfrm>
            <a:off x="0" y="41564"/>
            <a:ext cx="83992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A2169"/>
                </a:solidFill>
              </a:rPr>
              <a:t>St Robert of </a:t>
            </a:r>
            <a:r>
              <a:rPr lang="en-US" b="1" err="1">
                <a:solidFill>
                  <a:srgbClr val="BA2169"/>
                </a:solidFill>
              </a:rPr>
              <a:t>Newminster</a:t>
            </a:r>
            <a:r>
              <a:rPr lang="en-US" b="1">
                <a:solidFill>
                  <a:srgbClr val="BA2169"/>
                </a:solidFill>
              </a:rPr>
              <a:t> Catholic School and Sixth Form College</a:t>
            </a:r>
          </a:p>
        </p:txBody>
      </p:sp>
      <p:sp>
        <p:nvSpPr>
          <p:cNvPr id="9" name="TextBox 8">
            <a:extLst>
              <a:ext uri="{FF2B5EF4-FFF2-40B4-BE49-F238E27FC236}">
                <a16:creationId xmlns:a16="http://schemas.microsoft.com/office/drawing/2014/main" id="{FC63AB1A-0D3D-BCCE-E6A4-A5B9AC109B77}"/>
              </a:ext>
            </a:extLst>
          </p:cNvPr>
          <p:cNvSpPr txBox="1"/>
          <p:nvPr/>
        </p:nvSpPr>
        <p:spPr>
          <a:xfrm>
            <a:off x="92195" y="4031591"/>
            <a:ext cx="119447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mn-lt"/>
                <a:cs typeface="+mn-lt"/>
              </a:rPr>
              <a:t>The most common route to becoming a commercial pilot is through a cadetship scheme either after A levels or post-degree. Like most major airlines, my company occasionally recruits through a ‘future pilot </a:t>
            </a:r>
            <a:r>
              <a:rPr lang="en-US" err="1">
                <a:ea typeface="+mn-lt"/>
                <a:cs typeface="+mn-lt"/>
              </a:rPr>
              <a:t>programme</a:t>
            </a:r>
            <a:r>
              <a:rPr lang="en-US">
                <a:ea typeface="+mn-lt"/>
                <a:cs typeface="+mn-lt"/>
              </a:rPr>
              <a:t>’. The scheme provides a tax-efficient loan for training and some assurance of a contract on attainment of a </a:t>
            </a:r>
            <a:r>
              <a:rPr lang="en-US" err="1">
                <a:ea typeface="+mn-lt"/>
                <a:cs typeface="+mn-lt"/>
              </a:rPr>
              <a:t>licence</a:t>
            </a:r>
            <a:r>
              <a:rPr lang="en-US">
                <a:ea typeface="+mn-lt"/>
                <a:cs typeface="+mn-lt"/>
              </a:rPr>
              <a:t>. Commercial </a:t>
            </a:r>
            <a:r>
              <a:rPr lang="en-US" err="1">
                <a:ea typeface="+mn-lt"/>
                <a:cs typeface="+mn-lt"/>
              </a:rPr>
              <a:t>licences</a:t>
            </a:r>
            <a:r>
              <a:rPr lang="en-US">
                <a:ea typeface="+mn-lt"/>
                <a:cs typeface="+mn-lt"/>
              </a:rPr>
              <a:t> cost over £100,000 so before engaging in such a scheme a candidate needs to weigh up the benefits against the risk of not gaining a contract or not completing the training.</a:t>
            </a:r>
          </a:p>
          <a:p>
            <a:pPr algn="l"/>
            <a:endParaRPr lang="en-US"/>
          </a:p>
        </p:txBody>
      </p:sp>
      <p:sp>
        <p:nvSpPr>
          <p:cNvPr id="11" name="TextBox 10">
            <a:extLst>
              <a:ext uri="{FF2B5EF4-FFF2-40B4-BE49-F238E27FC236}">
                <a16:creationId xmlns:a16="http://schemas.microsoft.com/office/drawing/2014/main" id="{3AB2FD1C-D4C6-1419-E992-EBE630F794F4}"/>
              </a:ext>
            </a:extLst>
          </p:cNvPr>
          <p:cNvSpPr txBox="1"/>
          <p:nvPr/>
        </p:nvSpPr>
        <p:spPr>
          <a:xfrm>
            <a:off x="5597824" y="738277"/>
            <a:ext cx="8741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Salary: </a:t>
            </a:r>
          </a:p>
        </p:txBody>
      </p:sp>
      <p:sp>
        <p:nvSpPr>
          <p:cNvPr id="17" name="TextBox 16">
            <a:extLst>
              <a:ext uri="{FF2B5EF4-FFF2-40B4-BE49-F238E27FC236}">
                <a16:creationId xmlns:a16="http://schemas.microsoft.com/office/drawing/2014/main" id="{ECFC191C-1274-A153-138A-F0A307C43A2F}"/>
              </a:ext>
            </a:extLst>
          </p:cNvPr>
          <p:cNvSpPr txBox="1"/>
          <p:nvPr/>
        </p:nvSpPr>
        <p:spPr>
          <a:xfrm>
            <a:off x="5597823" y="3009899"/>
            <a:ext cx="173678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Skills Required: </a:t>
            </a:r>
          </a:p>
        </p:txBody>
      </p:sp>
      <p:sp>
        <p:nvSpPr>
          <p:cNvPr id="19" name="TextBox 18">
            <a:extLst>
              <a:ext uri="{FF2B5EF4-FFF2-40B4-BE49-F238E27FC236}">
                <a16:creationId xmlns:a16="http://schemas.microsoft.com/office/drawing/2014/main" id="{1136DCC7-1CB9-A14A-7DE9-4C832DB584E5}"/>
              </a:ext>
            </a:extLst>
          </p:cNvPr>
          <p:cNvSpPr txBox="1"/>
          <p:nvPr/>
        </p:nvSpPr>
        <p:spPr>
          <a:xfrm>
            <a:off x="5583447" y="1615295"/>
            <a:ext cx="658483" cy="383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LMI: </a:t>
            </a:r>
          </a:p>
        </p:txBody>
      </p:sp>
      <p:sp>
        <p:nvSpPr>
          <p:cNvPr id="20" name="TextBox 19">
            <a:extLst>
              <a:ext uri="{FF2B5EF4-FFF2-40B4-BE49-F238E27FC236}">
                <a16:creationId xmlns:a16="http://schemas.microsoft.com/office/drawing/2014/main" id="{59436506-E83A-6BC4-5E3B-AF24B5C3E9C2}"/>
              </a:ext>
            </a:extLst>
          </p:cNvPr>
          <p:cNvSpPr txBox="1"/>
          <p:nvPr/>
        </p:nvSpPr>
        <p:spPr>
          <a:xfrm>
            <a:off x="5597824" y="2089747"/>
            <a:ext cx="15067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Subject Links: </a:t>
            </a:r>
          </a:p>
        </p:txBody>
      </p:sp>
      <p:sp>
        <p:nvSpPr>
          <p:cNvPr id="21" name="TextBox 20">
            <a:extLst>
              <a:ext uri="{FF2B5EF4-FFF2-40B4-BE49-F238E27FC236}">
                <a16:creationId xmlns:a16="http://schemas.microsoft.com/office/drawing/2014/main" id="{C30BFB94-9C8C-8E1E-5412-3F5922A1BE79}"/>
              </a:ext>
            </a:extLst>
          </p:cNvPr>
          <p:cNvSpPr txBox="1"/>
          <p:nvPr/>
        </p:nvSpPr>
        <p:spPr>
          <a:xfrm>
            <a:off x="5597824" y="2535446"/>
            <a:ext cx="9460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Sector: </a:t>
            </a:r>
          </a:p>
        </p:txBody>
      </p:sp>
      <p:sp>
        <p:nvSpPr>
          <p:cNvPr id="22" name="TextBox 21">
            <a:extLst>
              <a:ext uri="{FF2B5EF4-FFF2-40B4-BE49-F238E27FC236}">
                <a16:creationId xmlns:a16="http://schemas.microsoft.com/office/drawing/2014/main" id="{B43F288C-EEFB-2553-1EBF-70AB2B358254}"/>
              </a:ext>
            </a:extLst>
          </p:cNvPr>
          <p:cNvSpPr txBox="1"/>
          <p:nvPr/>
        </p:nvSpPr>
        <p:spPr>
          <a:xfrm>
            <a:off x="7222465" y="738277"/>
            <a:ext cx="165052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£60-100K</a:t>
            </a:r>
          </a:p>
        </p:txBody>
      </p:sp>
      <p:sp>
        <p:nvSpPr>
          <p:cNvPr id="23" name="TextBox 22">
            <a:extLst>
              <a:ext uri="{FF2B5EF4-FFF2-40B4-BE49-F238E27FC236}">
                <a16:creationId xmlns:a16="http://schemas.microsoft.com/office/drawing/2014/main" id="{1AD9C2FE-B803-7677-A4F4-7625B7403B41}"/>
              </a:ext>
            </a:extLst>
          </p:cNvPr>
          <p:cNvSpPr txBox="1"/>
          <p:nvPr/>
        </p:nvSpPr>
        <p:spPr>
          <a:xfrm>
            <a:off x="7222464" y="3009899"/>
            <a:ext cx="459787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Communication, Analytical, Thinking </a:t>
            </a:r>
          </a:p>
        </p:txBody>
      </p:sp>
      <p:sp>
        <p:nvSpPr>
          <p:cNvPr id="24" name="TextBox 23">
            <a:extLst>
              <a:ext uri="{FF2B5EF4-FFF2-40B4-BE49-F238E27FC236}">
                <a16:creationId xmlns:a16="http://schemas.microsoft.com/office/drawing/2014/main" id="{DCB43F14-ADF3-A5D8-A0CB-DD0237698566}"/>
              </a:ext>
            </a:extLst>
          </p:cNvPr>
          <p:cNvSpPr txBox="1"/>
          <p:nvPr/>
        </p:nvSpPr>
        <p:spPr>
          <a:xfrm>
            <a:off x="7236842" y="1658427"/>
            <a:ext cx="200995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No shortage</a:t>
            </a:r>
          </a:p>
        </p:txBody>
      </p:sp>
      <p:sp>
        <p:nvSpPr>
          <p:cNvPr id="25" name="TextBox 24">
            <a:extLst>
              <a:ext uri="{FF2B5EF4-FFF2-40B4-BE49-F238E27FC236}">
                <a16:creationId xmlns:a16="http://schemas.microsoft.com/office/drawing/2014/main" id="{ADB0D96F-72F4-0B3B-E46B-CE25ADC3179D}"/>
              </a:ext>
            </a:extLst>
          </p:cNvPr>
          <p:cNvSpPr txBox="1"/>
          <p:nvPr/>
        </p:nvSpPr>
        <p:spPr>
          <a:xfrm>
            <a:off x="7223474" y="2090756"/>
            <a:ext cx="34136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Sciences, </a:t>
            </a:r>
            <a:r>
              <a:rPr lang="en-US" b="1" err="1">
                <a:solidFill>
                  <a:srgbClr val="9522E7"/>
                </a:solidFill>
              </a:rPr>
              <a:t>Maths</a:t>
            </a:r>
            <a:r>
              <a:rPr lang="en-US" b="1">
                <a:solidFill>
                  <a:srgbClr val="9522E7"/>
                </a:solidFill>
              </a:rPr>
              <a:t>, Geography </a:t>
            </a:r>
          </a:p>
        </p:txBody>
      </p:sp>
      <p:sp>
        <p:nvSpPr>
          <p:cNvPr id="26" name="TextBox 25">
            <a:extLst>
              <a:ext uri="{FF2B5EF4-FFF2-40B4-BE49-F238E27FC236}">
                <a16:creationId xmlns:a16="http://schemas.microsoft.com/office/drawing/2014/main" id="{389C78B9-51F7-CE37-B7F5-821B7065D251}"/>
              </a:ext>
            </a:extLst>
          </p:cNvPr>
          <p:cNvSpPr txBox="1"/>
          <p:nvPr/>
        </p:nvSpPr>
        <p:spPr>
          <a:xfrm>
            <a:off x="7222465" y="2535446"/>
            <a:ext cx="272604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Hospitality &amp; Travel</a:t>
            </a:r>
          </a:p>
        </p:txBody>
      </p:sp>
      <p:sp>
        <p:nvSpPr>
          <p:cNvPr id="27" name="TextBox 26">
            <a:extLst>
              <a:ext uri="{FF2B5EF4-FFF2-40B4-BE49-F238E27FC236}">
                <a16:creationId xmlns:a16="http://schemas.microsoft.com/office/drawing/2014/main" id="{CB03148F-8FAD-BF50-04AA-A4D6BC554876}"/>
              </a:ext>
            </a:extLst>
          </p:cNvPr>
          <p:cNvSpPr txBox="1"/>
          <p:nvPr/>
        </p:nvSpPr>
        <p:spPr>
          <a:xfrm>
            <a:off x="5583446" y="1212729"/>
            <a:ext cx="11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Routes: </a:t>
            </a:r>
          </a:p>
        </p:txBody>
      </p:sp>
      <p:sp>
        <p:nvSpPr>
          <p:cNvPr id="28" name="TextBox 27">
            <a:extLst>
              <a:ext uri="{FF2B5EF4-FFF2-40B4-BE49-F238E27FC236}">
                <a16:creationId xmlns:a16="http://schemas.microsoft.com/office/drawing/2014/main" id="{7FCBD55E-8A6E-26E3-EA72-9AF7500BDBDA}"/>
              </a:ext>
            </a:extLst>
          </p:cNvPr>
          <p:cNvSpPr txBox="1"/>
          <p:nvPr/>
        </p:nvSpPr>
        <p:spPr>
          <a:xfrm>
            <a:off x="7236841" y="1212729"/>
            <a:ext cx="22831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9522E7"/>
                </a:solidFill>
              </a:rPr>
              <a:t>Degree minimum</a:t>
            </a:r>
          </a:p>
        </p:txBody>
      </p:sp>
      <p:pic>
        <p:nvPicPr>
          <p:cNvPr id="6" name="Picture 6">
            <a:extLst>
              <a:ext uri="{FF2B5EF4-FFF2-40B4-BE49-F238E27FC236}">
                <a16:creationId xmlns:a16="http://schemas.microsoft.com/office/drawing/2014/main" id="{72E92E68-5332-86F1-C0E8-7EC44B1D7B05}"/>
              </a:ext>
            </a:extLst>
          </p:cNvPr>
          <p:cNvPicPr>
            <a:picLocks noChangeAspect="1"/>
          </p:cNvPicPr>
          <p:nvPr/>
        </p:nvPicPr>
        <p:blipFill>
          <a:blip r:embed="rId2"/>
          <a:stretch>
            <a:fillRect/>
          </a:stretch>
        </p:blipFill>
        <p:spPr>
          <a:xfrm>
            <a:off x="304800" y="620857"/>
            <a:ext cx="4821381" cy="2706831"/>
          </a:xfrm>
          <a:prstGeom prst="rect">
            <a:avLst/>
          </a:prstGeom>
          <a:ln>
            <a:solidFill>
              <a:schemeClr val="tx1"/>
            </a:solidFill>
          </a:ln>
        </p:spPr>
      </p:pic>
    </p:spTree>
    <p:extLst>
      <p:ext uri="{BB962C8B-B14F-4D97-AF65-F5344CB8AC3E}">
        <p14:creationId xmlns:p14="http://schemas.microsoft.com/office/powerpoint/2010/main" val="920662829"/>
      </p:ext>
    </p:extLst>
  </p:cSld>
  <p:clrMapOvr>
    <a:masterClrMapping/>
  </p:clrMapOvr>
  <mc:AlternateContent xmlns:mc="http://schemas.openxmlformats.org/markup-compatibility/2006">
    <mc:Choice xmlns:p14="http://schemas.microsoft.com/office/powerpoint/2010/main" Requires="p14">
      <p:transition spd="slow" p14:dur="4000" advClick="0" advTm="12000">
        <p:push dir="d"/>
      </p:transition>
    </mc:Choice>
    <mc:Fallback>
      <p:transition spd="slow" advClick="0" advTm="12000">
        <p:push dir="d"/>
      </p:transition>
    </mc:Fallback>
  </mc:AlternateContent>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TF10001119</Template>
  <TotalTime>0</TotalTime>
  <Words>3772</Words>
  <Application>Microsoft Office PowerPoint</Application>
  <PresentationFormat>Widescreen</PresentationFormat>
  <Paragraphs>406</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Arial Nova</vt:lpstr>
      <vt:lpstr>Gill Sans MT</vt:lpstr>
      <vt:lpstr>Gallery</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Focus ON Careers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Mr E Zuralski (STR)</cp:lastModifiedBy>
  <cp:revision>5</cp:revision>
  <dcterms:created xsi:type="dcterms:W3CDTF">2022-05-18T20:46:14Z</dcterms:created>
  <dcterms:modified xsi:type="dcterms:W3CDTF">2022-05-19T14:16:02Z</dcterms:modified>
</cp:coreProperties>
</file>